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  <p:sldMasterId id="2147483668" r:id="rId2"/>
    <p:sldMasterId id="2147483702" r:id="rId3"/>
  </p:sldMasterIdLst>
  <p:notesMasterIdLst>
    <p:notesMasterId r:id="rId4"/>
  </p:notesMasterIdLst>
  <p:handoutMasterIdLst>
    <p:handoutMasterId r:id="rId5"/>
  </p:handoutMasterIdLst>
  <p:sldIdLst>
    <p:sldId id="257" r:id="rId6"/>
    <p:sldId id="450" r:id="rId7"/>
    <p:sldId id="438" r:id="rId8"/>
    <p:sldId id="453" r:id="rId9"/>
    <p:sldId id="460" r:id="rId10"/>
    <p:sldId id="452" r:id="rId11"/>
    <p:sldId id="454" r:id="rId12"/>
    <p:sldId id="455" r:id="rId13"/>
    <p:sldId id="457" r:id="rId14"/>
    <p:sldId id="456" r:id="rId15"/>
    <p:sldId id="458" r:id="rId16"/>
    <p:sldId id="459" r:id="rId17"/>
  </p:sldIdLst>
  <p:sldSz cx="9144000" cy="6858000" type="screen4x3"/>
  <p:notesSz cx="6799263" cy="9929813"/>
  <p:custDataLst>
    <p:tags r:id="rId1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4" autoAdjust="0"/>
    <p:restoredTop sz="94660" autoAdjust="0"/>
  </p:normalViewPr>
  <p:slideViewPr>
    <p:cSldViewPr>
      <p:cViewPr>
        <p:scale>
          <a:sx n="100" d="100"/>
          <a:sy n="100" d="100"/>
        </p:scale>
        <p:origin x="-25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616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pPr>
              <a:defRPr/>
            </a:pPr>
            <a:fld id="{F51C873D-2830-4743-A6B7-A29DD88AF0D6}" type="datetimeFigureOut">
              <a:rPr lang="fr-FR"/>
              <a:pPr>
                <a:defRPr/>
              </a:pPr>
              <a:t>03/11/2017</a:t>
            </a:fld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pPr>
              <a:defRPr/>
            </a:pPr>
            <a:fld id="{53B5FAFC-F765-4B2B-857F-DE36B42F5602}" type="slidenum">
              <a:rPr lang="fr-FR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8837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pPr>
              <a:defRPr/>
            </a:pPr>
            <a:fld id="{51D08283-FDD7-4DF2-903B-AE4E773B971A}" type="datetimeFigureOut">
              <a:rPr lang="fr-FR"/>
              <a:pPr>
                <a:defRPr/>
              </a:pPr>
              <a:t>03/11/2017</a:t>
            </a:fld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pPr>
              <a:defRPr/>
            </a:pPr>
            <a:fld id="{740F31F1-E1F6-486C-A361-AD5EB3F1C3E4}" type="slidenum">
              <a:rPr lang="fr-FR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426280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4632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apositive de Sous-tit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30/03/2017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Point MOA</a:t>
            </a:r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86E3-D396-4E52-BE0D-3E1B09DDD899}" type="slidenum">
              <a:rPr lang="fr-FR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52696584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68313" y="6524625"/>
            <a:ext cx="1125537" cy="204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12/09/2012</a:t>
            </a:r>
          </a:p>
        </p:txBody>
      </p:sp>
      <p:sp>
        <p:nvSpPr>
          <p:cNvPr id="5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1DD5-A821-4308-AC7D-19D31D167DD2}" type="slidenum">
              <a:rPr lang="fr-FR"/>
              <a:pPr>
                <a:defRPr/>
              </a:pPr>
              <a:t>‹#›</a:t>
            </a:fld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‹Titre de la présentation›</a:t>
            </a:r>
          </a:p>
        </p:txBody>
      </p:sp>
    </p:spTree>
    <p:extLst>
      <p:ext uri="{BB962C8B-B14F-4D97-AF65-F5344CB8AC3E}">
        <p14:creationId xmlns:p14="http://schemas.microsoft.com/office/powerpoint/2010/main" val="10448054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68313" y="6524625"/>
            <a:ext cx="1125537" cy="204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30/03/2017</a:t>
            </a:r>
            <a:endParaRPr lang="fr-FR"/>
          </a:p>
        </p:txBody>
      </p:sp>
      <p:sp>
        <p:nvSpPr>
          <p:cNvPr id="5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6277-5BC8-428E-B367-CF5134CF1B98}" type="slidenum">
              <a:rPr lang="fr-FR"/>
              <a:pPr>
                <a:defRPr/>
              </a:pPr>
              <a:t>‹#›</a:t>
            </a:fld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Point MOA</a:t>
            </a:r>
          </a:p>
        </p:txBody>
      </p:sp>
    </p:spTree>
    <p:extLst>
      <p:ext uri="{BB962C8B-B14F-4D97-AF65-F5344CB8AC3E}">
        <p14:creationId xmlns:p14="http://schemas.microsoft.com/office/powerpoint/2010/main" val="1535061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wmf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Layout" Target="../slideLayouts/slideLayout3.xml" /><Relationship Id="rId3" Type="http://schemas.openxmlformats.org/officeDocument/2006/relationships/image" Target="../media/image3.jpeg" /><Relationship Id="rId4" Type="http://schemas.openxmlformats.org/officeDocument/2006/relationships/image" Target="../media/image2.wmf" /><Relationship Id="rId5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eg" /><Relationship Id="rId3" Type="http://schemas.openxmlformats.org/officeDocument/2006/relationships/image" Target="../media/image2.wmf" /><Relationship Id="rId4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Image 5" descr="Fond_Masque DZ Page Tit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ransition/>
  <p:timing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Image 8" descr="Fond_Masque DZ Optionn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68313" y="6524625"/>
            <a:ext cx="790575" cy="217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ct val="0"/>
              </a:spcAft>
              <a:defRPr sz="10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30/03/2017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331913" y="6453188"/>
            <a:ext cx="2895600" cy="360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10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Point MOA</a:t>
            </a:r>
          </a:p>
        </p:txBody>
      </p:sp>
      <p:sp>
        <p:nvSpPr>
          <p:cNvPr id="13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211638" y="6453188"/>
            <a:ext cx="7207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CEFE3-28CD-4788-AC8E-44758CD5C03E}" type="slidenum">
              <a:rPr lang="fr-FR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8" r:id="rId2"/>
  </p:sldLayoutIdLst>
  <p:transition/>
  <p:timing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Image 8" descr="Fond_Masque DZ Standa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r="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68313" y="6524625"/>
            <a:ext cx="790575" cy="217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ct val="0"/>
              </a:spcAft>
              <a:defRPr sz="10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30/03/2017</a:t>
            </a:r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331913" y="6453188"/>
            <a:ext cx="2895600" cy="360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10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Point MOA</a:t>
            </a:r>
          </a:p>
        </p:txBody>
      </p:sp>
      <p:sp>
        <p:nvSpPr>
          <p:cNvPr id="16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4211638" y="6453188"/>
            <a:ext cx="7207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646DEB-CF45-47A8-B0E2-56AC94C243C7}" type="slidenum">
              <a:rPr lang="fr-FR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ransition/>
  <p:timing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Editions Dalloz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72817"/>
            <a:ext cx="8208912" cy="1827634"/>
          </a:xfrm>
        </p:spPr>
        <p:txBody>
          <a:bodyPr>
            <a:normAutofit/>
          </a:bodyPr>
          <a:lstStyle/>
          <a:p>
            <a:r>
              <a:rPr lang="fr-FR" err="1" smtClean="0"/>
              <a:t>Juriconnexion </a:t>
            </a:r>
            <a:br>
              <a:rPr lang="fr-FR" err="1" smtClean="0"/>
            </a:br>
            <a:r>
              <a:rPr lang="fr-FR" sz="3600" smtClean="0"/>
              <a:t>Gestion documentaire de la réforme du droit des contrats</a:t>
            </a:r>
            <a:endParaRPr lang="fr-FR" sz="360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/>
          <a:lstStyle/>
          <a:p>
            <a:r>
              <a:rPr lang="fr-FR" sz="2000" smtClean="0"/>
              <a:t>Comment traiter la jurisprudence ?</a:t>
            </a:r>
          </a:p>
          <a:p>
            <a:pPr marL="0" indent="0">
              <a:buNone/>
            </a:pPr>
            <a:r>
              <a:rPr lang="fr-FR" sz="2000" smtClean="0"/>
              <a:t>Sous chaque article nouveau, indication de l’article ancien en rapport, et des jurisprudences pertinentes au regard des nouveaux textes :</a:t>
            </a:r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 smtClean="0"/>
          </a:p>
          <a:p>
            <a:pPr marL="457200" lvl="1" indent="0">
              <a:buNone/>
            </a:pPr>
            <a:endParaRPr lang="fr-FR" altLang="fr-FR" sz="1600" smtClean="0"/>
          </a:p>
          <a:p>
            <a:pPr marL="457200" lvl="1" indent="0">
              <a:buNone/>
            </a:pPr>
            <a:r>
              <a:rPr lang="fr-FR" altLang="fr-FR" sz="1600" smtClean="0"/>
              <a:t>					         Ou au contraire indication d’un 						           abandon de jurisprudence antérieure : </a:t>
            </a:r>
          </a:p>
          <a:p>
            <a:pPr lvl="1"/>
            <a:endParaRPr lang="en-US" alt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4464496" cy="2736304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4005064"/>
            <a:ext cx="5760720" cy="29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86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568952" cy="287759"/>
          </a:xfrm>
        </p:spPr>
        <p:txBody>
          <a:bodyPr/>
          <a:lstStyle/>
          <a:p>
            <a:r>
              <a:rPr lang="en-US" altLang="fr-FR" smtClean="0"/>
              <a:t>  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07504" y="44624"/>
            <a:ext cx="8579296" cy="6081539"/>
          </a:xfrm>
        </p:spPr>
        <p:txBody>
          <a:bodyPr/>
          <a:lstStyle/>
          <a:p>
            <a:r>
              <a:rPr lang="fr-FR" sz="2400" smtClean="0"/>
              <a:t>Les tables </a:t>
            </a:r>
          </a:p>
          <a:p>
            <a:pPr lvl="1"/>
            <a:r>
              <a:rPr lang="fr-FR" sz="1400"/>
              <a:t>Tables des matières </a:t>
            </a:r>
            <a:r>
              <a:rPr lang="fr-FR" sz="1400" smtClean="0"/>
              <a:t>complète</a:t>
            </a:r>
          </a:p>
          <a:p>
            <a:pPr lvl="1"/>
            <a:r>
              <a:rPr lang="fr-FR" sz="1400"/>
              <a:t>Table alpha avec le double standard </a:t>
            </a:r>
            <a:endParaRPr lang="fr-FR" sz="1400" smtClean="0"/>
          </a:p>
          <a:p>
            <a:pPr marL="457200" lvl="1" indent="0">
              <a:buNone/>
            </a:pPr>
            <a:r>
              <a:rPr lang="fr-FR" sz="1400" smtClean="0"/>
              <a:t>de </a:t>
            </a:r>
            <a:r>
              <a:rPr lang="fr-FR" sz="1400"/>
              <a:t>renvois </a:t>
            </a:r>
            <a:r>
              <a:rPr lang="fr-FR" sz="1400" smtClean="0"/>
              <a:t>ancien/nouveau</a:t>
            </a:r>
          </a:p>
          <a:p>
            <a:pPr lvl="1"/>
            <a:endParaRPr lang="fr-FR" sz="1400" smtClean="0"/>
          </a:p>
          <a:p>
            <a:pPr lvl="1"/>
            <a:endParaRPr lang="fr-FR" sz="1400"/>
          </a:p>
          <a:p>
            <a:pPr lvl="1"/>
            <a:endParaRPr lang="fr-FR" sz="1400" smtClean="0"/>
          </a:p>
          <a:p>
            <a:pPr lvl="1"/>
            <a:endParaRPr lang="fr-FR" sz="1400"/>
          </a:p>
          <a:p>
            <a:pPr marL="457200" lvl="1" indent="0">
              <a:buNone/>
            </a:pPr>
            <a:endParaRPr lang="fr-FR" sz="1400" smtClean="0"/>
          </a:p>
          <a:p>
            <a:pPr lvl="1"/>
            <a:endParaRPr lang="fr-FR" sz="1400"/>
          </a:p>
          <a:p>
            <a:pPr lvl="1"/>
            <a:endParaRPr lang="fr-FR" sz="1400" smtClean="0"/>
          </a:p>
          <a:p>
            <a:pPr marL="457200" lvl="1" indent="0">
              <a:buNone/>
            </a:pPr>
            <a:endParaRPr lang="fr-FR" sz="1400" smtClean="0"/>
          </a:p>
          <a:p>
            <a:pPr marL="457200" lvl="1" indent="0">
              <a:buNone/>
            </a:pPr>
            <a:endParaRPr lang="fr-FR" sz="1400" smtClean="0"/>
          </a:p>
          <a:p>
            <a:pPr lvl="1"/>
            <a:r>
              <a:rPr lang="fr-FR" sz="1400"/>
              <a:t>Table de renvois des anciens </a:t>
            </a:r>
            <a:endParaRPr lang="fr-FR" sz="1400" smtClean="0"/>
          </a:p>
          <a:p>
            <a:pPr marL="457200" lvl="1" indent="0">
              <a:buNone/>
            </a:pPr>
            <a:r>
              <a:rPr lang="fr-FR" sz="1400" smtClean="0"/>
              <a:t>textes </a:t>
            </a:r>
            <a:r>
              <a:rPr lang="fr-FR" sz="1400"/>
              <a:t>vers les nouveaux </a:t>
            </a:r>
            <a:endParaRPr lang="fr-FR" sz="1400" smtClean="0"/>
          </a:p>
          <a:p>
            <a:pPr marL="457200" lvl="1" indent="0">
              <a:buNone/>
            </a:pPr>
            <a:endParaRPr lang="fr-FR" sz="1400"/>
          </a:p>
          <a:p>
            <a:pPr marL="457200" lvl="1" indent="0">
              <a:buNone/>
            </a:pPr>
            <a:endParaRPr lang="fr-FR" sz="1400" smtClean="0"/>
          </a:p>
          <a:p>
            <a:pPr marL="457200" lvl="1" indent="0">
              <a:buNone/>
            </a:pPr>
            <a:endParaRPr lang="fr-FR" sz="1400"/>
          </a:p>
          <a:p>
            <a:pPr marL="457200" lvl="1" indent="0">
              <a:buNone/>
            </a:pPr>
            <a:endParaRPr lang="fr-FR" sz="1400" smtClean="0"/>
          </a:p>
          <a:p>
            <a:pPr marL="457200" lvl="1" indent="0">
              <a:buNone/>
            </a:pPr>
            <a:endParaRPr lang="fr-FR" sz="1400"/>
          </a:p>
          <a:p>
            <a:pPr marL="457200" lvl="1" indent="0">
              <a:buNone/>
            </a:pPr>
            <a:endParaRPr lang="fr-FR" sz="1400" smtClean="0"/>
          </a:p>
          <a:p>
            <a:pPr marL="457200" lvl="1" indent="0">
              <a:buNone/>
            </a:pPr>
            <a:endParaRPr lang="fr-FR" sz="1400"/>
          </a:p>
          <a:p>
            <a:pPr marL="457200" lvl="1" indent="0">
              <a:buNone/>
            </a:pPr>
            <a:endParaRPr lang="fr-FR" sz="1400" smtClean="0"/>
          </a:p>
          <a:p>
            <a:pPr marL="457200" lvl="1" indent="0">
              <a:buNone/>
            </a:pPr>
            <a:endParaRPr lang="fr-FR" sz="1400" smtClean="0"/>
          </a:p>
          <a:p>
            <a:pPr marL="457200" lvl="1" indent="0">
              <a:buNone/>
            </a:pPr>
            <a:r>
              <a:rPr lang="fr-FR" sz="1400" smtClean="0"/>
              <a:t>Dans </a:t>
            </a:r>
            <a:r>
              <a:rPr lang="fr-FR" sz="1400"/>
              <a:t>tous le code, les renvois aux articles concernés ont été complétés par la mention ancien ou </a:t>
            </a:r>
            <a:endParaRPr lang="fr-FR" sz="1400" smtClean="0"/>
          </a:p>
          <a:p>
            <a:pPr marL="457200" lvl="1" indent="0">
              <a:buNone/>
            </a:pPr>
            <a:r>
              <a:rPr lang="fr-FR" sz="1400" smtClean="0"/>
              <a:t>nouveau </a:t>
            </a:r>
            <a:r>
              <a:rPr lang="fr-FR" sz="1400"/>
              <a:t>afin d’éviter les confusions</a:t>
            </a:r>
            <a:endParaRPr lang="fr-FR" sz="1400" smtClean="0"/>
          </a:p>
          <a:p>
            <a:pPr lvl="2"/>
            <a:endParaRPr lang="fr-FR" altLang="fr-FR" sz="160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marL="457200" lvl="1" indent="0">
              <a:buNone/>
            </a:pPr>
            <a:endParaRPr lang="fr-FR" altLang="fr-FR" sz="16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31230" y="404664"/>
            <a:ext cx="5505266" cy="2950468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31230" y="3501008"/>
            <a:ext cx="535212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923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4</a:t>
            </a:r>
            <a:r>
              <a:rPr lang="en-US" altLang="fr-FR" smtClean="0"/>
              <a:t>/ Octobre 2017: que reste-t-il à faire ?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/>
          <a:lstStyle/>
          <a:p>
            <a:r>
              <a:rPr lang="fr-FR" altLang="fr-FR" sz="2000" smtClean="0"/>
              <a:t>Suivre les débats, la jurisprudence, la ratification</a:t>
            </a:r>
          </a:p>
          <a:p>
            <a:endParaRPr lang="fr-FR" altLang="fr-FR" sz="2000" smtClean="0"/>
          </a:p>
          <a:p>
            <a:pPr marL="0" indent="0">
              <a:buNone/>
            </a:pPr>
            <a:endParaRPr lang="fr-FR" altLang="fr-FR" sz="2000"/>
          </a:p>
          <a:p>
            <a:endParaRPr lang="fr-FR" altLang="fr-FR" sz="2000" smtClean="0"/>
          </a:p>
          <a:p>
            <a:endParaRPr lang="fr-FR" altLang="fr-FR" sz="2000"/>
          </a:p>
          <a:p>
            <a:endParaRPr lang="fr-FR" altLang="fr-FR" sz="2000" smtClean="0"/>
          </a:p>
          <a:p>
            <a:endParaRPr lang="fr-FR" altLang="fr-FR" sz="2000"/>
          </a:p>
          <a:p>
            <a:endParaRPr lang="fr-FR" altLang="fr-FR" sz="2000" smtClean="0"/>
          </a:p>
          <a:p>
            <a:r>
              <a:rPr lang="fr-FR" altLang="fr-FR" sz="2000" smtClean="0"/>
              <a:t>Améliorer encore les renvois anciens/nouveaux articles</a:t>
            </a:r>
          </a:p>
          <a:p>
            <a:pPr marL="0" indent="0">
              <a:buNone/>
            </a:pPr>
            <a:endParaRPr lang="fr-FR" altLang="fr-FR" sz="2000" smtClean="0"/>
          </a:p>
          <a:p>
            <a:r>
              <a:rPr lang="fr-FR" altLang="fr-FR" sz="2000" smtClean="0"/>
              <a:t>Conserver la trace du droit anciennement applicable</a:t>
            </a:r>
          </a:p>
          <a:p>
            <a:pPr lvl="1"/>
            <a:r>
              <a:rPr lang="fr-FR" altLang="fr-FR" sz="1600" smtClean="0"/>
              <a:t>Introduire le versionning dans les codes</a:t>
            </a:r>
          </a:p>
          <a:p>
            <a:pPr lvl="1"/>
            <a:r>
              <a:rPr lang="fr-FR" altLang="fr-FR" sz="1600" smtClean="0"/>
              <a:t>Conserver les anciennes versions des codes </a:t>
            </a:r>
            <a:br>
              <a:rPr lang="fr-FR" altLang="fr-FR" sz="1600" smtClean="0"/>
            </a:br>
            <a:r>
              <a:rPr lang="fr-FR" altLang="fr-FR" sz="1600" smtClean="0"/>
              <a:t>(pdf web sur dalloz-bibliotheque.fr)</a:t>
            </a:r>
          </a:p>
          <a:p>
            <a:pPr lvl="1"/>
            <a:r>
              <a:rPr lang="fr-FR" altLang="fr-FR" sz="1600" smtClean="0"/>
              <a:t>Conserver les anciennes rubriques des Répertoires (PDF)</a:t>
            </a:r>
          </a:p>
          <a:p>
            <a:pPr marL="0" indent="0">
              <a:buNone/>
            </a:pPr>
            <a:r>
              <a:rPr lang="fr-FR" altLang="fr-FR" sz="2000" smtClean="0"/>
              <a:t>	</a:t>
            </a:r>
            <a:endParaRPr lang="en-US" alt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15803" r="14749" b="12728"/>
          <a:stretch>
            <a:fillRect/>
          </a:stretch>
        </p:blipFill>
        <p:spPr bwMode="auto">
          <a:xfrm>
            <a:off x="467544" y="1435016"/>
            <a:ext cx="4968552" cy="247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16417" r="9667" b="0"/>
          <a:stretch>
            <a:fillRect/>
          </a:stretch>
        </p:blipFill>
        <p:spPr bwMode="auto">
          <a:xfrm>
            <a:off x="6660232" y="1052737"/>
            <a:ext cx="206856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37602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  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/>
          <a:lstStyle/>
          <a:p>
            <a:r>
              <a:rPr lang="fr-FR" altLang="fr-FR" sz="2000" smtClean="0"/>
              <a:t>1/ 2015 : plus d’une année avant la réforme ! Comment l’anticiper ?</a:t>
            </a:r>
          </a:p>
          <a:p>
            <a:pPr marL="0" indent="0">
              <a:buNone/>
            </a:pPr>
            <a:endParaRPr lang="fr-FR" altLang="fr-FR" sz="2000" smtClean="0"/>
          </a:p>
          <a:p>
            <a:r>
              <a:rPr lang="fr-FR" altLang="fr-FR" sz="2000"/>
              <a:t>2/ </a:t>
            </a:r>
            <a:r>
              <a:rPr lang="fr-FR" altLang="fr-FR" sz="2000" smtClean="0"/>
              <a:t>10 février 2016 </a:t>
            </a:r>
            <a:r>
              <a:rPr lang="fr-FR" altLang="fr-FR" sz="2000"/>
              <a:t>: </a:t>
            </a:r>
            <a:r>
              <a:rPr lang="fr-FR" altLang="fr-FR" sz="2000" smtClean="0"/>
              <a:t>l’ordonnance est publiée, comment la traiter?</a:t>
            </a:r>
          </a:p>
          <a:p>
            <a:pPr marL="0" indent="0">
              <a:buNone/>
            </a:pPr>
            <a:endParaRPr lang="fr-FR" altLang="fr-FR" sz="2000" smtClean="0"/>
          </a:p>
          <a:p>
            <a:r>
              <a:rPr lang="fr-FR" altLang="fr-FR" sz="2000" smtClean="0"/>
              <a:t>3/ 1</a:t>
            </a:r>
            <a:r>
              <a:rPr lang="fr-FR" altLang="fr-FR" sz="2000" baseline="30000" smtClean="0"/>
              <a:t>er</a:t>
            </a:r>
            <a:r>
              <a:rPr lang="fr-FR" altLang="fr-FR" sz="2000" smtClean="0"/>
              <a:t> octobre 2016 : entrée en vigueur de la réforme, comment l’intégrer ?</a:t>
            </a:r>
          </a:p>
          <a:p>
            <a:pPr marL="0" indent="0">
              <a:buNone/>
            </a:pPr>
            <a:endParaRPr lang="fr-FR" altLang="fr-FR" sz="2000" smtClean="0"/>
          </a:p>
          <a:p>
            <a:r>
              <a:rPr lang="fr-FR" altLang="fr-FR" sz="2000"/>
              <a:t>4</a:t>
            </a:r>
            <a:r>
              <a:rPr lang="fr-FR" altLang="fr-FR" sz="2000" smtClean="0"/>
              <a:t>/ Octobre 2017 : un an après la réforme, que reste-t-il à faire ?</a:t>
            </a:r>
          </a:p>
          <a:p>
            <a:pPr marL="0" indent="0">
              <a:buNone/>
            </a:pPr>
            <a:endParaRPr lang="fr-FR" altLang="fr-FR" sz="2000" smtClean="0"/>
          </a:p>
          <a:p>
            <a:pPr lvl="1"/>
            <a:endParaRPr lang="en-US" alt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58200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291264" cy="863823"/>
          </a:xfrm>
        </p:spPr>
        <p:txBody>
          <a:bodyPr/>
          <a:lstStyle/>
          <a:p>
            <a:r>
              <a:rPr lang="en-US" altLang="fr-FR" smtClean="0"/>
              <a:t>1/ 2015 : la préparation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000" smtClean="0"/>
              <a:t>Un travail éditorial qui vaut quel que soit le support… </a:t>
            </a:r>
            <a:r>
              <a:rPr lang="fr-FR" altLang="fr-FR" sz="2000"/>
              <a:t>et des spécificités </a:t>
            </a:r>
            <a:r>
              <a:rPr lang="fr-FR" altLang="fr-FR" sz="2000" smtClean="0"/>
              <a:t>numériques</a:t>
            </a:r>
          </a:p>
          <a:p>
            <a:r>
              <a:rPr lang="fr-FR" altLang="fr-FR" sz="2000" smtClean="0"/>
              <a:t>Travail éditorial : codes, encyclopédies, revues</a:t>
            </a:r>
          </a:p>
          <a:p>
            <a:pPr lvl="1"/>
            <a:r>
              <a:rPr lang="fr-FR" altLang="fr-FR" sz="1600" smtClean="0"/>
              <a:t>Travail de commande d’article pour les revues</a:t>
            </a:r>
          </a:p>
          <a:p>
            <a:pPr lvl="1"/>
            <a:r>
              <a:rPr lang="fr-FR" altLang="fr-FR" sz="1600" smtClean="0"/>
              <a:t>Supplément au code civil 2016 : commentaire du projet de réforme</a:t>
            </a:r>
          </a:p>
          <a:p>
            <a:pPr lvl="1"/>
            <a:r>
              <a:rPr lang="fr-FR" altLang="fr-FR" sz="1600" smtClean="0"/>
              <a:t>Refonte anticipée des rubriques de Répertoires, plus d’un an avant l’entrée en vigueur de la réforme</a:t>
            </a:r>
          </a:p>
          <a:p>
            <a:pPr lvl="1"/>
            <a:r>
              <a:rPr lang="fr-FR" altLang="fr-FR" sz="1600"/>
              <a:t>Lancement de la refonte totale du Dalloz Action </a:t>
            </a:r>
            <a:endParaRPr lang="fr-FR" altLang="fr-FR" sz="1600" smtClean="0"/>
          </a:p>
          <a:p>
            <a:pPr marL="457200" lvl="1" indent="0">
              <a:buNone/>
            </a:pPr>
            <a:r>
              <a:rPr lang="fr-FR" altLang="fr-FR" sz="1600" smtClean="0"/>
              <a:t>Droit </a:t>
            </a:r>
            <a:r>
              <a:rPr lang="fr-FR" altLang="fr-FR" sz="1600"/>
              <a:t>de la responsabilité et des contrats</a:t>
            </a:r>
          </a:p>
          <a:p>
            <a:pPr marL="457200" lvl="1" indent="0">
              <a:buNone/>
            </a:pPr>
            <a:endParaRPr lang="fr-FR" altLang="fr-FR" sz="1600" smtClean="0"/>
          </a:p>
          <a:p>
            <a:pPr marL="457200" lvl="1" indent="0">
              <a:buNone/>
            </a:pPr>
            <a:r>
              <a:rPr lang="fr-FR" altLang="fr-FR" sz="1600" i="1" smtClean="0"/>
              <a:t>Sous l’œil vigilant d’un groupe de travail ad hoc !</a:t>
            </a:r>
          </a:p>
          <a:p>
            <a:pPr marL="457200" lvl="1" indent="0">
              <a:buNone/>
            </a:pPr>
            <a:endParaRPr lang="fr-FR" altLang="fr-FR" sz="2000"/>
          </a:p>
          <a:p>
            <a:r>
              <a:rPr lang="fr-FR" altLang="fr-FR" sz="2000" smtClean="0"/>
              <a:t>Anticiper la réforme, promouvoir le débat</a:t>
            </a:r>
          </a:p>
          <a:p>
            <a:pPr lvl="1"/>
            <a:r>
              <a:rPr lang="fr-FR" altLang="fr-FR" sz="1600"/>
              <a:t>Mise en service d’un blog : </a:t>
            </a:r>
          </a:p>
          <a:p>
            <a:pPr marL="457200" lvl="1" indent="0">
              <a:buNone/>
            </a:pPr>
            <a:r>
              <a:rPr lang="fr-FR" altLang="fr-FR" sz="1600"/>
              <a:t>http://reforme-obligations.dalloz.fr/</a:t>
            </a:r>
          </a:p>
          <a:p>
            <a:pPr marL="0" indent="0">
              <a:buNone/>
            </a:pPr>
            <a:endParaRPr lang="fr-FR" altLang="fr-FR" sz="2000"/>
          </a:p>
          <a:p>
            <a:pPr marL="0" indent="0">
              <a:buNone/>
            </a:pPr>
            <a:r>
              <a:rPr lang="fr-FR" altLang="fr-FR" sz="2000" smtClean="0"/>
              <a:t>            </a:t>
            </a:r>
          </a:p>
          <a:p>
            <a:pPr lvl="1"/>
            <a:endParaRPr lang="fr-FR" altLang="fr-FR" sz="1600" smtClean="0"/>
          </a:p>
          <a:p>
            <a:endParaRPr lang="fr-FR" altLang="fr-FR" sz="2000" smtClean="0"/>
          </a:p>
          <a:p>
            <a:pPr marL="0" indent="0">
              <a:buNone/>
            </a:pPr>
            <a:r>
              <a:rPr lang="fr-FR" altLang="fr-FR" sz="2000" smtClean="0"/>
              <a:t>	</a:t>
            </a:r>
          </a:p>
          <a:p>
            <a:pPr marL="0" indent="0">
              <a:buNone/>
            </a:pPr>
            <a:endParaRPr lang="en-US" alt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002016"/>
            <a:ext cx="4032448" cy="38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95047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35280" cy="935831"/>
          </a:xfrm>
        </p:spPr>
        <p:txBody>
          <a:bodyPr/>
          <a:lstStyle/>
          <a:p>
            <a:r>
              <a:rPr lang="en-US" altLang="fr-FR" smtClean="0"/>
              <a:t>2/ 10 février 2016 : comment faire connaître la réforme ?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pPr marL="0" indent="0">
              <a:buNone/>
            </a:pPr>
            <a:endParaRPr lang="fr-FR" altLang="fr-FR" sz="2000" smtClean="0"/>
          </a:p>
          <a:p>
            <a:pPr marL="0" indent="0">
              <a:buNone/>
            </a:pPr>
            <a:r>
              <a:rPr lang="fr-FR" altLang="fr-FR" sz="2000" smtClean="0"/>
              <a:t>- Code civil en ligne : Intégration des « Nouveaux articles »</a:t>
            </a:r>
          </a:p>
          <a:p>
            <a:pPr marL="0" indent="0">
              <a:buNone/>
            </a:pPr>
            <a:r>
              <a:rPr lang="fr-FR" altLang="fr-FR" sz="2000" smtClean="0"/>
              <a:t>- Livre blanc (textes et rapport) </a:t>
            </a:r>
            <a:r>
              <a:rPr lang="fr-FR" altLang="fr-FR" sz="2000"/>
              <a:t>: plus de 15 000 </a:t>
            </a:r>
            <a:r>
              <a:rPr lang="fr-FR" altLang="fr-FR" sz="2000" smtClean="0"/>
              <a:t>téléchargements</a:t>
            </a:r>
          </a:p>
          <a:p>
            <a:pPr marL="0" indent="0">
              <a:buNone/>
            </a:pPr>
            <a:endParaRPr lang="fr-FR" altLang="fr-FR" sz="2000"/>
          </a:p>
          <a:p>
            <a:pPr marL="0" indent="0">
              <a:buNone/>
            </a:pPr>
            <a:endParaRPr lang="fr-FR" altLang="fr-FR" sz="2000" smtClean="0"/>
          </a:p>
          <a:p>
            <a:pPr marL="0" indent="0">
              <a:buNone/>
            </a:pPr>
            <a:endParaRPr lang="fr-FR" altLang="fr-FR" sz="2000"/>
          </a:p>
          <a:p>
            <a:pPr marL="0" indent="0">
              <a:buNone/>
            </a:pPr>
            <a:endParaRPr lang="fr-FR" altLang="fr-FR" sz="2000" smtClean="0"/>
          </a:p>
          <a:p>
            <a:pPr marL="0" indent="0">
              <a:buNone/>
            </a:pPr>
            <a:endParaRPr lang="fr-FR" altLang="fr-FR" sz="2000"/>
          </a:p>
          <a:p>
            <a:pPr marL="0" indent="0">
              <a:buNone/>
            </a:pPr>
            <a:endParaRPr lang="fr-FR" altLang="fr-FR" sz="2000" smtClean="0"/>
          </a:p>
          <a:p>
            <a:pPr marL="0" indent="0">
              <a:buNone/>
            </a:pPr>
            <a:r>
              <a:rPr lang="fr-FR" altLang="fr-FR" sz="2000" smtClean="0"/>
              <a:t>- Sur le blog : continue à faire le point</a:t>
            </a:r>
          </a:p>
          <a:p>
            <a:pPr marL="457200" lvl="1" indent="0">
              <a:buNone/>
            </a:pPr>
            <a:endParaRPr lang="fr-FR" altLang="fr-FR" sz="1600" smtClean="0"/>
          </a:p>
          <a:p>
            <a:pPr marL="0" indent="0">
              <a:buNone/>
            </a:pPr>
            <a:endParaRPr lang="en-US" alt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8733" r="36333" b="16906"/>
          <a:stretch>
            <a:fillRect/>
          </a:stretch>
        </p:blipFill>
        <p:spPr bwMode="auto">
          <a:xfrm>
            <a:off x="5148064" y="2204864"/>
            <a:ext cx="3115123" cy="202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3022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264696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000" smtClean="0"/>
              <a:t>Répertoires : </a:t>
            </a:r>
            <a:r>
              <a:rPr lang="fr-FR" altLang="fr-FR" sz="1600" smtClean="0"/>
              <a:t>dans tous les répertoires Dalloz, Civil en particulier, deux axes :</a:t>
            </a:r>
          </a:p>
          <a:p>
            <a:pPr lvl="2"/>
            <a:r>
              <a:rPr lang="fr-FR" altLang="fr-FR" sz="1600" smtClean="0"/>
              <a:t>Refontes de rubriques intégrant  le droit antérieur, et présentant la réforme et le droit positif</a:t>
            </a:r>
          </a:p>
          <a:p>
            <a:pPr lvl="2"/>
            <a:endParaRPr lang="fr-FR" altLang="fr-FR" sz="1600"/>
          </a:p>
          <a:p>
            <a:pPr lvl="2"/>
            <a:endParaRPr lang="fr-FR" altLang="fr-FR" sz="1600" smtClean="0"/>
          </a:p>
          <a:p>
            <a:pPr lvl="2"/>
            <a:endParaRPr lang="fr-FR" altLang="fr-FR" sz="1600" smtClean="0"/>
          </a:p>
          <a:p>
            <a:pPr lvl="2"/>
            <a:endParaRPr lang="fr-FR" altLang="fr-FR" sz="1600"/>
          </a:p>
          <a:p>
            <a:pPr lvl="2"/>
            <a:endParaRPr lang="fr-FR" altLang="fr-FR" sz="1600" smtClean="0"/>
          </a:p>
          <a:p>
            <a:pPr lvl="2"/>
            <a:endParaRPr lang="fr-FR" altLang="fr-FR" sz="1600" smtClean="0"/>
          </a:p>
          <a:p>
            <a:pPr lvl="2"/>
            <a:endParaRPr lang="fr-FR" altLang="fr-FR" sz="1600"/>
          </a:p>
          <a:p>
            <a:pPr lvl="2"/>
            <a:endParaRPr lang="fr-FR" altLang="fr-FR" sz="1600" smtClean="0"/>
          </a:p>
          <a:p>
            <a:pPr lvl="2"/>
            <a:endParaRPr lang="fr-FR" altLang="fr-FR" sz="1600"/>
          </a:p>
          <a:p>
            <a:pPr lvl="2"/>
            <a:endParaRPr lang="fr-FR" altLang="fr-FR" sz="1600" smtClean="0"/>
          </a:p>
          <a:p>
            <a:pPr lvl="2"/>
            <a:r>
              <a:rPr lang="fr-FR" altLang="fr-FR" sz="1600" smtClean="0"/>
              <a:t>En attente des refontes, mises à jour importantes signalant les conséquences de l’ordonnance</a:t>
            </a:r>
          </a:p>
          <a:p>
            <a:pPr lvl="2"/>
            <a:r>
              <a:rPr lang="fr-FR" altLang="fr-FR" sz="1600" smtClean="0"/>
              <a:t>Création de nouvelles rubriques. Exemples : </a:t>
            </a:r>
            <a:r>
              <a:rPr lang="fr-FR" sz="1600"/>
              <a:t>Exécution forcée en nature, Pacte de préférence, Représentation</a:t>
            </a:r>
            <a:endParaRPr lang="fr-FR" altLang="fr-FR" sz="1600" smtClean="0"/>
          </a:p>
          <a:p>
            <a:pPr marL="0" indent="0">
              <a:buNone/>
            </a:pPr>
            <a:r>
              <a:rPr lang="fr-FR" altLang="fr-FR" sz="2000" smtClean="0"/>
              <a:t>1</a:t>
            </a:r>
            <a:r>
              <a:rPr lang="fr-FR" altLang="fr-FR" sz="2000" baseline="30000" smtClean="0"/>
              <a:t>er</a:t>
            </a:r>
            <a:r>
              <a:rPr lang="fr-FR" altLang="fr-FR" sz="2000" smtClean="0"/>
              <a:t> </a:t>
            </a:r>
            <a:r>
              <a:rPr lang="fr-FR" altLang="fr-FR" sz="2000"/>
              <a:t>septembre 2016 : le compte à rebours </a:t>
            </a:r>
          </a:p>
          <a:p>
            <a:pPr marL="457200" lvl="1" indent="0">
              <a:buNone/>
            </a:pPr>
            <a:r>
              <a:rPr lang="fr-FR" altLang="fr-FR" sz="1800"/>
              <a:t>Les 30 jours de la RDO !</a:t>
            </a:r>
          </a:p>
          <a:p>
            <a:pPr lvl="1"/>
            <a:r>
              <a:rPr lang="fr-FR" altLang="fr-FR" sz="1600"/>
              <a:t>Chaque jour un billet sur le blog</a:t>
            </a:r>
          </a:p>
          <a:p>
            <a:pPr lvl="1"/>
            <a:r>
              <a:rPr lang="fr-FR" altLang="fr-FR" sz="1600"/>
              <a:t>Un livre blanc</a:t>
            </a:r>
          </a:p>
          <a:p>
            <a:pPr marL="0" indent="0">
              <a:buNone/>
            </a:pPr>
            <a:endParaRPr lang="en-US" altLang="fr-FR" sz="200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6" name="Image 5" descr="C:\Users\pguiomard\AppData\Local\Microsoft\Windows\Temporary Internet Files\Content.Outlook\XW8M93E2\Presentation pas à pas _Erreu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162472"/>
            <a:ext cx="667851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lipse 1"/>
          <p:cNvSpPr/>
          <p:nvPr/>
        </p:nvSpPr>
        <p:spPr>
          <a:xfrm>
            <a:off x="2183924" y="1713972"/>
            <a:ext cx="518457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85184"/>
            <a:ext cx="3291456" cy="12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372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96944" cy="719807"/>
          </a:xfrm>
        </p:spPr>
        <p:txBody>
          <a:bodyPr/>
          <a:lstStyle/>
          <a:p>
            <a:r>
              <a:rPr lang="en-US" altLang="fr-FR" smtClean="0"/>
              <a:t>3/ 1er </a:t>
            </a:r>
            <a:r>
              <a:rPr lang="en-US" altLang="fr-FR" err="1"/>
              <a:t>octobre 2016 : comment intégrer la réforme ?</a:t>
            </a:r>
            <a:endParaRPr lang="en-US" altLang="fr-FR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pPr marL="0" indent="0">
              <a:buNone/>
            </a:pPr>
            <a:r>
              <a:rPr lang="fr-FR" sz="1800" smtClean="0"/>
              <a:t>Réflexions spécifiques au code civil</a:t>
            </a:r>
          </a:p>
          <a:p>
            <a:r>
              <a:rPr lang="fr-FR" sz="1800" smtClean="0"/>
              <a:t>Entrée en vigueur</a:t>
            </a:r>
          </a:p>
          <a:p>
            <a:r>
              <a:rPr lang="fr-FR" sz="1800" smtClean="0"/>
              <a:t>Maintien des titres anciens ?</a:t>
            </a:r>
          </a:p>
          <a:p>
            <a:r>
              <a:rPr lang="fr-FR" sz="1800"/>
              <a:t>Renvois entre anciens et nouveaux articles ?</a:t>
            </a:r>
          </a:p>
          <a:p>
            <a:r>
              <a:rPr lang="fr-FR" sz="1800" smtClean="0"/>
              <a:t>Comment traiter la jurisprudence?</a:t>
            </a:r>
          </a:p>
          <a:p>
            <a:r>
              <a:rPr lang="fr-FR" sz="1800" smtClean="0"/>
              <a:t>Tables</a:t>
            </a:r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2"/>
            <a:r>
              <a:rPr lang="fr-FR" altLang="fr-FR" sz="1600" smtClean="0"/>
              <a:t>Xavier Henry, professeur à la Faculté de droit de Nancy, dans une interview au Recueil, s’exprimant à propos de la réforme“</a:t>
            </a:r>
          </a:p>
          <a:p>
            <a:pPr marL="457200" lvl="1" indent="0">
              <a:buNone/>
            </a:pPr>
            <a:endParaRPr lang="fr-FR" altLang="fr-FR" sz="1600" smtClean="0"/>
          </a:p>
          <a:p>
            <a:pPr marL="457200" lvl="1" indent="0">
              <a:buNone/>
            </a:pPr>
            <a:r>
              <a:rPr lang="fr-FR" altLang="fr-FR" sz="1600" smtClean="0"/>
              <a:t>	“</a:t>
            </a:r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en-US" alt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496916"/>
            <a:ext cx="73247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1760" y="508518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/>
              <a:t>“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15616" y="4496916"/>
            <a:ext cx="7632848" cy="1236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15616" y="449612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/>
              <a:t>“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1154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568952" cy="287759"/>
          </a:xfrm>
        </p:spPr>
        <p:txBody>
          <a:bodyPr/>
          <a:lstStyle/>
          <a:p>
            <a:r>
              <a:rPr lang="en-US" altLang="fr-FR" smtClean="0"/>
              <a:t>  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/>
          <a:lstStyle/>
          <a:p>
            <a:r>
              <a:rPr lang="fr-FR" sz="2400" smtClean="0"/>
              <a:t>Les </a:t>
            </a:r>
            <a:r>
              <a:rPr lang="fr-FR" sz="2400"/>
              <a:t>entrées en </a:t>
            </a:r>
            <a:r>
              <a:rPr lang="fr-FR" sz="2400" smtClean="0"/>
              <a:t>vigueur de textes, </a:t>
            </a:r>
            <a:r>
              <a:rPr lang="fr-FR" sz="2400"/>
              <a:t>le </a:t>
            </a:r>
            <a:r>
              <a:rPr lang="fr-FR" sz="2400" smtClean="0"/>
              <a:t>principe</a:t>
            </a:r>
            <a:r>
              <a:rPr lang="fr-FR" sz="2400"/>
              <a:t> : l’utilité </a:t>
            </a:r>
            <a:r>
              <a:rPr lang="fr-FR" sz="2400" smtClean="0"/>
              <a:t>client</a:t>
            </a:r>
            <a:endParaRPr lang="fr-FR" sz="1800" smtClean="0"/>
          </a:p>
          <a:p>
            <a:pPr lvl="1"/>
            <a:r>
              <a:rPr lang="fr-FR" sz="2000" smtClean="0"/>
              <a:t>Indication de </a:t>
            </a:r>
            <a:r>
              <a:rPr lang="fr-FR" sz="2000"/>
              <a:t>la modification </a:t>
            </a:r>
            <a:r>
              <a:rPr lang="fr-FR" sz="2000" smtClean="0"/>
              <a:t>« sourcée » </a:t>
            </a:r>
            <a:r>
              <a:rPr lang="fr-FR" sz="2000"/>
              <a:t>avec l’ancienne rédaction soit </a:t>
            </a:r>
            <a:r>
              <a:rPr lang="fr-FR" sz="2000" smtClean="0"/>
              <a:t>:</a:t>
            </a:r>
          </a:p>
          <a:p>
            <a:pPr lvl="2"/>
            <a:r>
              <a:rPr lang="fr-FR" sz="2000"/>
              <a:t>Dans l’article</a:t>
            </a:r>
          </a:p>
          <a:p>
            <a:pPr lvl="2"/>
            <a:r>
              <a:rPr lang="fr-FR" sz="2000" smtClean="0"/>
              <a:t>Avec </a:t>
            </a:r>
            <a:r>
              <a:rPr lang="fr-FR" sz="2000"/>
              <a:t>le maintien de l’ancien article à la suite du nouveau</a:t>
            </a:r>
          </a:p>
          <a:p>
            <a:pPr lvl="2"/>
            <a:r>
              <a:rPr lang="fr-FR" sz="2000"/>
              <a:t>Avec le maintien de la partie de plan </a:t>
            </a:r>
            <a:r>
              <a:rPr lang="fr-FR" sz="2000" smtClean="0"/>
              <a:t>correspondante</a:t>
            </a:r>
            <a:endParaRPr lang="fr-FR" altLang="fr-FR" sz="2000" smtClean="0"/>
          </a:p>
          <a:p>
            <a:pPr lvl="1"/>
            <a:r>
              <a:rPr lang="fr-FR" sz="2000"/>
              <a:t>Dans le </a:t>
            </a:r>
            <a:r>
              <a:rPr lang="fr-FR" sz="2000" smtClean="0"/>
              <a:t>temps</a:t>
            </a:r>
          </a:p>
          <a:p>
            <a:pPr lvl="2"/>
            <a:r>
              <a:rPr lang="fr-FR" sz="2000"/>
              <a:t>Court terme : simple </a:t>
            </a:r>
            <a:r>
              <a:rPr lang="fr-FR" sz="2000" smtClean="0"/>
              <a:t>information</a:t>
            </a:r>
          </a:p>
          <a:p>
            <a:pPr lvl="2"/>
            <a:r>
              <a:rPr lang="fr-FR" sz="2000"/>
              <a:t>Moyen/long terme : maintien pour les situations antérieures encore concernées d’un article ou d’une partie de </a:t>
            </a:r>
            <a:r>
              <a:rPr lang="fr-FR" sz="2000" smtClean="0"/>
              <a:t>plan</a:t>
            </a:r>
          </a:p>
          <a:p>
            <a:pPr marL="457200" lvl="1" indent="0">
              <a:buNone/>
            </a:pPr>
            <a:r>
              <a:rPr lang="fr-FR" altLang="fr-FR" sz="1600" smtClean="0"/>
              <a:t>Exemple : </a:t>
            </a:r>
            <a:r>
              <a:rPr lang="fr-FR" sz="1600" smtClean="0"/>
              <a:t>loi </a:t>
            </a:r>
            <a:r>
              <a:rPr lang="fr-FR" sz="1600"/>
              <a:t>n° 2008-561 du 17 juin 2008 portant réforme de la prescription en matière civile</a:t>
            </a:r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marL="457200" lvl="1" indent="0">
              <a:buNone/>
            </a:pPr>
            <a:endParaRPr lang="fr-FR" altLang="fr-FR" sz="16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03848" y="4077072"/>
            <a:ext cx="482461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9784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8640960" cy="215751"/>
          </a:xfrm>
        </p:spPr>
        <p:txBody>
          <a:bodyPr/>
          <a:lstStyle/>
          <a:p>
            <a:r>
              <a:rPr lang="en-US" altLang="fr-FR" smtClean="0"/>
              <a:t>  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r>
              <a:rPr lang="fr-FR" altLang="fr-FR" sz="2000" smtClean="0"/>
              <a:t>RDO : Maintien des titres anciens avec de longs commentaires de présentation</a:t>
            </a:r>
            <a:endParaRPr 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en-US" alt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5496" y="908720"/>
            <a:ext cx="5760720" cy="312293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3678112"/>
            <a:ext cx="5760720" cy="31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9433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8640960" cy="215751"/>
          </a:xfrm>
        </p:spPr>
        <p:txBody>
          <a:bodyPr/>
          <a:lstStyle/>
          <a:p>
            <a:r>
              <a:rPr lang="en-US" altLang="fr-FR" smtClean="0"/>
              <a:t>  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126163"/>
          </a:xfrm>
        </p:spPr>
        <p:txBody>
          <a:bodyPr/>
          <a:lstStyle/>
          <a:p>
            <a:r>
              <a:rPr lang="fr-FR" altLang="fr-FR" sz="2000" smtClean="0"/>
              <a:t>Renvoi entre anciens et nouveaux articles</a:t>
            </a:r>
          </a:p>
          <a:p>
            <a:pPr lvl="1"/>
            <a:r>
              <a:rPr lang="fr-FR" sz="1600"/>
              <a:t>Sous chaque article ancien </a:t>
            </a:r>
          </a:p>
          <a:p>
            <a:pPr marL="914400" lvl="2" indent="0">
              <a:buNone/>
            </a:pPr>
            <a:r>
              <a:rPr lang="fr-FR" sz="1600"/>
              <a:t>Renvoi à l’article nouveau en </a:t>
            </a:r>
            <a:r>
              <a:rPr lang="fr-FR" sz="1600" smtClean="0"/>
              <a:t>rapport :</a:t>
            </a:r>
          </a:p>
          <a:p>
            <a:pPr lvl="2"/>
            <a:endParaRPr lang="fr-FR" sz="1600" smtClean="0"/>
          </a:p>
          <a:p>
            <a:pPr lvl="4"/>
            <a:endParaRPr lang="fr-FR" sz="1600" smtClean="0"/>
          </a:p>
          <a:p>
            <a:pPr lvl="4"/>
            <a:endParaRPr lang="fr-FR" sz="1600"/>
          </a:p>
          <a:p>
            <a:pPr lvl="8"/>
            <a:endParaRPr lang="fr-FR" sz="1200" smtClean="0"/>
          </a:p>
          <a:p>
            <a:pPr marL="3657600" lvl="8" indent="0">
              <a:buNone/>
            </a:pPr>
            <a:r>
              <a:rPr lang="fr-FR" sz="1200" smtClean="0"/>
              <a:t>		</a:t>
            </a:r>
          </a:p>
          <a:p>
            <a:pPr marL="3657600" lvl="8" indent="0">
              <a:buNone/>
            </a:pPr>
            <a:r>
              <a:rPr lang="fr-FR" sz="1200"/>
              <a:t>	</a:t>
            </a:r>
            <a:r>
              <a:rPr lang="fr-FR" sz="1200" smtClean="0"/>
              <a:t>	</a:t>
            </a:r>
          </a:p>
          <a:p>
            <a:pPr marL="3657600" lvl="8" indent="0">
              <a:buNone/>
            </a:pPr>
            <a:r>
              <a:rPr lang="fr-FR" sz="1200"/>
              <a:t>	</a:t>
            </a:r>
            <a:r>
              <a:rPr lang="fr-FR" sz="1200" smtClean="0"/>
              <a:t>	</a:t>
            </a:r>
          </a:p>
          <a:p>
            <a:pPr marL="3657600" lvl="8" indent="0">
              <a:buNone/>
            </a:pPr>
            <a:r>
              <a:rPr lang="fr-FR" sz="1200" smtClean="0"/>
              <a:t>    </a:t>
            </a:r>
            <a:r>
              <a:rPr lang="fr-FR" sz="1200"/>
              <a:t>	</a:t>
            </a:r>
            <a:r>
              <a:rPr lang="fr-FR" sz="1200" smtClean="0"/>
              <a:t>	     </a:t>
            </a:r>
          </a:p>
          <a:p>
            <a:pPr marL="3657600" lvl="8" indent="0">
              <a:buNone/>
            </a:pPr>
            <a:r>
              <a:rPr lang="fr-FR" sz="1200"/>
              <a:t>	</a:t>
            </a:r>
            <a:r>
              <a:rPr lang="fr-FR" sz="1200" smtClean="0"/>
              <a:t>	</a:t>
            </a:r>
          </a:p>
          <a:p>
            <a:pPr marL="3657600" lvl="8" indent="0">
              <a:buNone/>
            </a:pPr>
            <a:r>
              <a:rPr lang="fr-FR" sz="1200"/>
              <a:t>	</a:t>
            </a:r>
            <a:r>
              <a:rPr lang="fr-FR" sz="1200" smtClean="0"/>
              <a:t>	</a:t>
            </a:r>
            <a:r>
              <a:rPr lang="fr-FR" sz="1600" smtClean="0"/>
              <a:t>Et </a:t>
            </a:r>
            <a:r>
              <a:rPr lang="fr-FR" sz="1600"/>
              <a:t>indication du renvoi au Projet de </a:t>
            </a:r>
            <a:r>
              <a:rPr lang="fr-FR" sz="1600" smtClean="0"/>
              <a:t>		de réforme de </a:t>
            </a:r>
            <a:r>
              <a:rPr lang="fr-FR" sz="1600"/>
              <a:t>2015 (cf </a:t>
            </a:r>
            <a:r>
              <a:rPr lang="fr-FR" sz="1600" smtClean="0"/>
              <a:t>rubrique</a:t>
            </a:r>
          </a:p>
          <a:p>
            <a:pPr marL="3657600" lvl="8" indent="0">
              <a:buNone/>
            </a:pPr>
            <a:r>
              <a:rPr lang="fr-FR" sz="1600"/>
              <a:t>	</a:t>
            </a:r>
            <a:r>
              <a:rPr lang="fr-FR" sz="1600" smtClean="0"/>
              <a:t>	 </a:t>
            </a:r>
            <a:r>
              <a:rPr lang="fr-FR" sz="1600"/>
              <a:t>ouvrages</a:t>
            </a:r>
            <a:r>
              <a:rPr lang="fr-FR" sz="1600" smtClean="0"/>
              <a:t>) :</a:t>
            </a:r>
            <a:endParaRPr lang="fr-FR" altLang="fr-FR" sz="1600"/>
          </a:p>
          <a:p>
            <a:pPr lvl="8"/>
            <a:endParaRPr lang="fr-FR" sz="1200" smtClean="0"/>
          </a:p>
          <a:p>
            <a:pPr lvl="2"/>
            <a:endParaRPr lang="fr-FR" sz="1600"/>
          </a:p>
          <a:p>
            <a:pPr lvl="2"/>
            <a:endParaRPr lang="fr-FR" sz="1600" smtClean="0"/>
          </a:p>
          <a:p>
            <a:pPr lvl="2"/>
            <a:endParaRPr lang="fr-FR" sz="1600"/>
          </a:p>
          <a:p>
            <a:pPr lvl="2"/>
            <a:endParaRPr lang="fr-FR" sz="1600" smtClean="0"/>
          </a:p>
          <a:p>
            <a:pPr lvl="2"/>
            <a:endParaRPr lang="fr-FR" sz="1600"/>
          </a:p>
          <a:p>
            <a:pPr lvl="2"/>
            <a:endParaRPr lang="fr-FR" sz="1600" smtClean="0"/>
          </a:p>
          <a:p>
            <a:pPr lvl="2"/>
            <a:endParaRPr lang="fr-FR" sz="1600"/>
          </a:p>
          <a:p>
            <a:pPr lvl="2"/>
            <a:endParaRPr lang="fr-FR" sz="1600" smtClean="0"/>
          </a:p>
          <a:p>
            <a:pPr marL="457200" lvl="1" indent="0">
              <a:buNone/>
            </a:pPr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fr-FR" altLang="fr-FR" sz="1600" smtClean="0"/>
          </a:p>
          <a:p>
            <a:pPr lvl="1"/>
            <a:endParaRPr lang="fr-FR" altLang="fr-FR" sz="1600"/>
          </a:p>
          <a:p>
            <a:pPr lvl="1"/>
            <a:endParaRPr lang="en-US" alt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82202-FE90-426C-889D-E0BBD433129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1127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Calibri" pitchFamily="34" charset="0"/>
              </a:rPr>
              <a:t>‹</a:t>
            </a: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19497" y="908720"/>
            <a:ext cx="5044592" cy="266429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134320" y="4005064"/>
            <a:ext cx="5035599" cy="26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961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36415"/>
  <p:tag name="AS_OS" val="Microsoft Windows NT 6.1.7601 Service Pack 1"/>
  <p:tag name="AS_RELEASE_DATE" val="2017.03.22"/>
  <p:tag name="AS_TITLE" val="Aspose.Slides for .NET 4.0"/>
  <p:tag name="AS_VERSION" val="17.3"/>
</p:tagLst>
</file>

<file path=ppt/theme/theme1.xml><?xml version="1.0" encoding="utf-8"?>
<a:theme xmlns:r="http://schemas.openxmlformats.org/officeDocument/2006/relationships" xmlns:a="http://schemas.openxmlformats.org/drawingml/2006/main" name="Masque de titre de la pré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Masque de sous-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1_Masque de contenu cour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