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7" r:id="rId3"/>
    <p:sldId id="258" r:id="rId4"/>
    <p:sldId id="260" r:id="rId5"/>
    <p:sldId id="264" r:id="rId6"/>
    <p:sldId id="259" r:id="rId7"/>
    <p:sldId id="265" r:id="rId8"/>
    <p:sldId id="266" r:id="rId9"/>
    <p:sldId id="261" r:id="rId10"/>
    <p:sldId id="262" r:id="rId11"/>
    <p:sldId id="263"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710" autoAdjust="0"/>
  </p:normalViewPr>
  <p:slideViewPr>
    <p:cSldViewPr>
      <p:cViewPr varScale="1">
        <p:scale>
          <a:sx n="78" d="100"/>
          <a:sy n="78" d="100"/>
        </p:scale>
        <p:origin x="-27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2E2568-500D-4B78-ADAA-18591B39EE98}" type="datetimeFigureOut">
              <a:rPr lang="fr-FR" smtClean="0"/>
              <a:t>26/09/2014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FD92AC-13E5-4B6F-858E-4201404B1020}" type="slidenum">
              <a:rPr lang="fr-FR" smtClean="0"/>
              <a:t>‹N°›</a:t>
            </a:fld>
            <a:endParaRPr lang="fr-FR"/>
          </a:p>
        </p:txBody>
      </p:sp>
    </p:spTree>
    <p:extLst>
      <p:ext uri="{BB962C8B-B14F-4D97-AF65-F5344CB8AC3E}">
        <p14:creationId xmlns:p14="http://schemas.microsoft.com/office/powerpoint/2010/main" val="2416033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8FD92AC-13E5-4B6F-858E-4201404B1020}" type="slidenum">
              <a:rPr lang="fr-FR" smtClean="0"/>
              <a:t>6</a:t>
            </a:fld>
            <a:endParaRPr lang="fr-FR"/>
          </a:p>
        </p:txBody>
      </p:sp>
    </p:spTree>
    <p:extLst>
      <p:ext uri="{BB962C8B-B14F-4D97-AF65-F5344CB8AC3E}">
        <p14:creationId xmlns:p14="http://schemas.microsoft.com/office/powerpoint/2010/main" val="244417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1C407B6-3B50-455F-BB89-C9EA5F7A76BD}" type="datetime1">
              <a:rPr lang="fr-FR" smtClean="0"/>
              <a:t>26/09/2014</a:t>
            </a:fld>
            <a:endParaRPr lang="fr-FR"/>
          </a:p>
        </p:txBody>
      </p:sp>
      <p:sp>
        <p:nvSpPr>
          <p:cNvPr id="5" name="Espace réservé du pied de page 4"/>
          <p:cNvSpPr>
            <a:spLocks noGrp="1"/>
          </p:cNvSpPr>
          <p:nvPr>
            <p:ph type="ftr" sz="quarter" idx="11"/>
          </p:nvPr>
        </p:nvSpPr>
        <p:spPr/>
        <p:txBody>
          <a:bodyPr/>
          <a:lstStyle/>
          <a:p>
            <a:r>
              <a:rPr lang="fr-FR" smtClean="0"/>
              <a:t>Atelier Juriconnexion  Droit de la concurrence - sources documentaires essentielles - 14.10.2014</a:t>
            </a:r>
            <a:endParaRPr lang="fr-FR"/>
          </a:p>
        </p:txBody>
      </p:sp>
      <p:sp>
        <p:nvSpPr>
          <p:cNvPr id="6" name="Espace réservé du numéro de diapositive 5"/>
          <p:cNvSpPr>
            <a:spLocks noGrp="1"/>
          </p:cNvSpPr>
          <p:nvPr>
            <p:ph type="sldNum" sz="quarter" idx="12"/>
          </p:nvPr>
        </p:nvSpPr>
        <p:spPr/>
        <p:txBody>
          <a:bodyPr/>
          <a:lstStyle/>
          <a:p>
            <a:fld id="{CE03A682-3DBB-4506-B2A2-C6CEBDE85FEE}" type="slidenum">
              <a:rPr lang="fr-FR" smtClean="0"/>
              <a:t>‹N°›</a:t>
            </a:fld>
            <a:endParaRPr lang="fr-FR"/>
          </a:p>
        </p:txBody>
      </p:sp>
    </p:spTree>
    <p:extLst>
      <p:ext uri="{BB962C8B-B14F-4D97-AF65-F5344CB8AC3E}">
        <p14:creationId xmlns:p14="http://schemas.microsoft.com/office/powerpoint/2010/main" val="905290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56DBEC6-7904-420D-B54A-58368023A53A}" type="datetime1">
              <a:rPr lang="fr-FR" smtClean="0"/>
              <a:t>26/09/2014</a:t>
            </a:fld>
            <a:endParaRPr lang="fr-FR"/>
          </a:p>
        </p:txBody>
      </p:sp>
      <p:sp>
        <p:nvSpPr>
          <p:cNvPr id="5" name="Espace réservé du pied de page 4"/>
          <p:cNvSpPr>
            <a:spLocks noGrp="1"/>
          </p:cNvSpPr>
          <p:nvPr>
            <p:ph type="ftr" sz="quarter" idx="11"/>
          </p:nvPr>
        </p:nvSpPr>
        <p:spPr/>
        <p:txBody>
          <a:bodyPr/>
          <a:lstStyle/>
          <a:p>
            <a:r>
              <a:rPr lang="fr-FR" smtClean="0"/>
              <a:t>Atelier Juriconnexion  Droit de la concurrence - sources documentaires essentielles - 14.10.2014</a:t>
            </a:r>
            <a:endParaRPr lang="fr-FR"/>
          </a:p>
        </p:txBody>
      </p:sp>
      <p:sp>
        <p:nvSpPr>
          <p:cNvPr id="6" name="Espace réservé du numéro de diapositive 5"/>
          <p:cNvSpPr>
            <a:spLocks noGrp="1"/>
          </p:cNvSpPr>
          <p:nvPr>
            <p:ph type="sldNum" sz="quarter" idx="12"/>
          </p:nvPr>
        </p:nvSpPr>
        <p:spPr/>
        <p:txBody>
          <a:bodyPr/>
          <a:lstStyle/>
          <a:p>
            <a:fld id="{CE03A682-3DBB-4506-B2A2-C6CEBDE85FEE}" type="slidenum">
              <a:rPr lang="fr-FR" smtClean="0"/>
              <a:t>‹N°›</a:t>
            </a:fld>
            <a:endParaRPr lang="fr-FR"/>
          </a:p>
        </p:txBody>
      </p:sp>
    </p:spTree>
    <p:extLst>
      <p:ext uri="{BB962C8B-B14F-4D97-AF65-F5344CB8AC3E}">
        <p14:creationId xmlns:p14="http://schemas.microsoft.com/office/powerpoint/2010/main" val="1853472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456BDA-AB12-418A-B985-776BF814359A}" type="datetime1">
              <a:rPr lang="fr-FR" smtClean="0"/>
              <a:t>26/09/2014</a:t>
            </a:fld>
            <a:endParaRPr lang="fr-FR"/>
          </a:p>
        </p:txBody>
      </p:sp>
      <p:sp>
        <p:nvSpPr>
          <p:cNvPr id="5" name="Espace réservé du pied de page 4"/>
          <p:cNvSpPr>
            <a:spLocks noGrp="1"/>
          </p:cNvSpPr>
          <p:nvPr>
            <p:ph type="ftr" sz="quarter" idx="11"/>
          </p:nvPr>
        </p:nvSpPr>
        <p:spPr/>
        <p:txBody>
          <a:bodyPr/>
          <a:lstStyle/>
          <a:p>
            <a:r>
              <a:rPr lang="fr-FR" smtClean="0"/>
              <a:t>Atelier Juriconnexion  Droit de la concurrence - sources documentaires essentielles - 14.10.2014</a:t>
            </a:r>
            <a:endParaRPr lang="fr-FR"/>
          </a:p>
        </p:txBody>
      </p:sp>
      <p:sp>
        <p:nvSpPr>
          <p:cNvPr id="6" name="Espace réservé du numéro de diapositive 5"/>
          <p:cNvSpPr>
            <a:spLocks noGrp="1"/>
          </p:cNvSpPr>
          <p:nvPr>
            <p:ph type="sldNum" sz="quarter" idx="12"/>
          </p:nvPr>
        </p:nvSpPr>
        <p:spPr/>
        <p:txBody>
          <a:bodyPr/>
          <a:lstStyle/>
          <a:p>
            <a:fld id="{CE03A682-3DBB-4506-B2A2-C6CEBDE85FEE}" type="slidenum">
              <a:rPr lang="fr-FR" smtClean="0"/>
              <a:t>‹N°›</a:t>
            </a:fld>
            <a:endParaRPr lang="fr-FR"/>
          </a:p>
        </p:txBody>
      </p:sp>
    </p:spTree>
    <p:extLst>
      <p:ext uri="{BB962C8B-B14F-4D97-AF65-F5344CB8AC3E}">
        <p14:creationId xmlns:p14="http://schemas.microsoft.com/office/powerpoint/2010/main" val="610632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FB3BDDB-CE2A-46E4-9440-55B8CAF83CA9}" type="datetime1">
              <a:rPr lang="fr-FR" smtClean="0"/>
              <a:t>26/09/2014</a:t>
            </a:fld>
            <a:endParaRPr lang="fr-FR"/>
          </a:p>
        </p:txBody>
      </p:sp>
      <p:sp>
        <p:nvSpPr>
          <p:cNvPr id="5" name="Espace réservé du pied de page 4"/>
          <p:cNvSpPr>
            <a:spLocks noGrp="1"/>
          </p:cNvSpPr>
          <p:nvPr>
            <p:ph type="ftr" sz="quarter" idx="11"/>
          </p:nvPr>
        </p:nvSpPr>
        <p:spPr/>
        <p:txBody>
          <a:bodyPr/>
          <a:lstStyle/>
          <a:p>
            <a:r>
              <a:rPr lang="fr-FR" smtClean="0"/>
              <a:t>Atelier Juriconnexion  Droit de la concurrence - sources documentaires essentielles - 14.10.2014</a:t>
            </a:r>
            <a:endParaRPr lang="fr-FR"/>
          </a:p>
        </p:txBody>
      </p:sp>
      <p:sp>
        <p:nvSpPr>
          <p:cNvPr id="6" name="Espace réservé du numéro de diapositive 5"/>
          <p:cNvSpPr>
            <a:spLocks noGrp="1"/>
          </p:cNvSpPr>
          <p:nvPr>
            <p:ph type="sldNum" sz="quarter" idx="12"/>
          </p:nvPr>
        </p:nvSpPr>
        <p:spPr/>
        <p:txBody>
          <a:bodyPr/>
          <a:lstStyle/>
          <a:p>
            <a:fld id="{CE03A682-3DBB-4506-B2A2-C6CEBDE85FEE}" type="slidenum">
              <a:rPr lang="fr-FR" smtClean="0"/>
              <a:t>‹N°›</a:t>
            </a:fld>
            <a:endParaRPr lang="fr-FR"/>
          </a:p>
        </p:txBody>
      </p:sp>
    </p:spTree>
    <p:extLst>
      <p:ext uri="{BB962C8B-B14F-4D97-AF65-F5344CB8AC3E}">
        <p14:creationId xmlns:p14="http://schemas.microsoft.com/office/powerpoint/2010/main" val="1826954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2FC44D6-BAAA-434D-89F7-DDA4A6D5D298}" type="datetime1">
              <a:rPr lang="fr-FR" smtClean="0"/>
              <a:t>26/09/2014</a:t>
            </a:fld>
            <a:endParaRPr lang="fr-FR"/>
          </a:p>
        </p:txBody>
      </p:sp>
      <p:sp>
        <p:nvSpPr>
          <p:cNvPr id="5" name="Espace réservé du pied de page 4"/>
          <p:cNvSpPr>
            <a:spLocks noGrp="1"/>
          </p:cNvSpPr>
          <p:nvPr>
            <p:ph type="ftr" sz="quarter" idx="11"/>
          </p:nvPr>
        </p:nvSpPr>
        <p:spPr/>
        <p:txBody>
          <a:bodyPr/>
          <a:lstStyle/>
          <a:p>
            <a:r>
              <a:rPr lang="fr-FR" smtClean="0"/>
              <a:t>Atelier Juriconnexion  Droit de la concurrence - sources documentaires essentielles - 14.10.2014</a:t>
            </a:r>
            <a:endParaRPr lang="fr-FR"/>
          </a:p>
        </p:txBody>
      </p:sp>
      <p:sp>
        <p:nvSpPr>
          <p:cNvPr id="6" name="Espace réservé du numéro de diapositive 5"/>
          <p:cNvSpPr>
            <a:spLocks noGrp="1"/>
          </p:cNvSpPr>
          <p:nvPr>
            <p:ph type="sldNum" sz="quarter" idx="12"/>
          </p:nvPr>
        </p:nvSpPr>
        <p:spPr/>
        <p:txBody>
          <a:bodyPr/>
          <a:lstStyle/>
          <a:p>
            <a:fld id="{CE03A682-3DBB-4506-B2A2-C6CEBDE85FEE}" type="slidenum">
              <a:rPr lang="fr-FR" smtClean="0"/>
              <a:t>‹N°›</a:t>
            </a:fld>
            <a:endParaRPr lang="fr-FR"/>
          </a:p>
        </p:txBody>
      </p:sp>
    </p:spTree>
    <p:extLst>
      <p:ext uri="{BB962C8B-B14F-4D97-AF65-F5344CB8AC3E}">
        <p14:creationId xmlns:p14="http://schemas.microsoft.com/office/powerpoint/2010/main" val="2503562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883FBB6-F9B8-4C32-A797-4F23D01368E8}" type="datetime1">
              <a:rPr lang="fr-FR" smtClean="0"/>
              <a:t>26/09/2014</a:t>
            </a:fld>
            <a:endParaRPr lang="fr-FR"/>
          </a:p>
        </p:txBody>
      </p:sp>
      <p:sp>
        <p:nvSpPr>
          <p:cNvPr id="6" name="Espace réservé du pied de page 5"/>
          <p:cNvSpPr>
            <a:spLocks noGrp="1"/>
          </p:cNvSpPr>
          <p:nvPr>
            <p:ph type="ftr" sz="quarter" idx="11"/>
          </p:nvPr>
        </p:nvSpPr>
        <p:spPr/>
        <p:txBody>
          <a:bodyPr/>
          <a:lstStyle/>
          <a:p>
            <a:r>
              <a:rPr lang="fr-FR" smtClean="0"/>
              <a:t>Atelier Juriconnexion  Droit de la concurrence - sources documentaires essentielles - 14.10.2014</a:t>
            </a:r>
            <a:endParaRPr lang="fr-FR"/>
          </a:p>
        </p:txBody>
      </p:sp>
      <p:sp>
        <p:nvSpPr>
          <p:cNvPr id="7" name="Espace réservé du numéro de diapositive 6"/>
          <p:cNvSpPr>
            <a:spLocks noGrp="1"/>
          </p:cNvSpPr>
          <p:nvPr>
            <p:ph type="sldNum" sz="quarter" idx="12"/>
          </p:nvPr>
        </p:nvSpPr>
        <p:spPr/>
        <p:txBody>
          <a:bodyPr/>
          <a:lstStyle/>
          <a:p>
            <a:fld id="{CE03A682-3DBB-4506-B2A2-C6CEBDE85FEE}" type="slidenum">
              <a:rPr lang="fr-FR" smtClean="0"/>
              <a:t>‹N°›</a:t>
            </a:fld>
            <a:endParaRPr lang="fr-FR"/>
          </a:p>
        </p:txBody>
      </p:sp>
    </p:spTree>
    <p:extLst>
      <p:ext uri="{BB962C8B-B14F-4D97-AF65-F5344CB8AC3E}">
        <p14:creationId xmlns:p14="http://schemas.microsoft.com/office/powerpoint/2010/main" val="3764904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2353D79-64DC-4A2D-8B67-777EB3AE9847}" type="datetime1">
              <a:rPr lang="fr-FR" smtClean="0"/>
              <a:t>26/09/2014</a:t>
            </a:fld>
            <a:endParaRPr lang="fr-FR"/>
          </a:p>
        </p:txBody>
      </p:sp>
      <p:sp>
        <p:nvSpPr>
          <p:cNvPr id="8" name="Espace réservé du pied de page 7"/>
          <p:cNvSpPr>
            <a:spLocks noGrp="1"/>
          </p:cNvSpPr>
          <p:nvPr>
            <p:ph type="ftr" sz="quarter" idx="11"/>
          </p:nvPr>
        </p:nvSpPr>
        <p:spPr/>
        <p:txBody>
          <a:bodyPr/>
          <a:lstStyle/>
          <a:p>
            <a:r>
              <a:rPr lang="fr-FR" smtClean="0"/>
              <a:t>Atelier Juriconnexion  Droit de la concurrence - sources documentaires essentielles - 14.10.2014</a:t>
            </a:r>
            <a:endParaRPr lang="fr-FR"/>
          </a:p>
        </p:txBody>
      </p:sp>
      <p:sp>
        <p:nvSpPr>
          <p:cNvPr id="9" name="Espace réservé du numéro de diapositive 8"/>
          <p:cNvSpPr>
            <a:spLocks noGrp="1"/>
          </p:cNvSpPr>
          <p:nvPr>
            <p:ph type="sldNum" sz="quarter" idx="12"/>
          </p:nvPr>
        </p:nvSpPr>
        <p:spPr/>
        <p:txBody>
          <a:bodyPr/>
          <a:lstStyle/>
          <a:p>
            <a:fld id="{CE03A682-3DBB-4506-B2A2-C6CEBDE85FEE}" type="slidenum">
              <a:rPr lang="fr-FR" smtClean="0"/>
              <a:t>‹N°›</a:t>
            </a:fld>
            <a:endParaRPr lang="fr-FR"/>
          </a:p>
        </p:txBody>
      </p:sp>
    </p:spTree>
    <p:extLst>
      <p:ext uri="{BB962C8B-B14F-4D97-AF65-F5344CB8AC3E}">
        <p14:creationId xmlns:p14="http://schemas.microsoft.com/office/powerpoint/2010/main" val="2077811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1D35EB8-7EE4-4129-8407-A4225963D3F1}" type="datetime1">
              <a:rPr lang="fr-FR" smtClean="0"/>
              <a:t>26/09/2014</a:t>
            </a:fld>
            <a:endParaRPr lang="fr-FR"/>
          </a:p>
        </p:txBody>
      </p:sp>
      <p:sp>
        <p:nvSpPr>
          <p:cNvPr id="4" name="Espace réservé du pied de page 3"/>
          <p:cNvSpPr>
            <a:spLocks noGrp="1"/>
          </p:cNvSpPr>
          <p:nvPr>
            <p:ph type="ftr" sz="quarter" idx="11"/>
          </p:nvPr>
        </p:nvSpPr>
        <p:spPr/>
        <p:txBody>
          <a:bodyPr/>
          <a:lstStyle/>
          <a:p>
            <a:r>
              <a:rPr lang="fr-FR" smtClean="0"/>
              <a:t>Atelier Juriconnexion  Droit de la concurrence - sources documentaires essentielles - 14.10.2014</a:t>
            </a:r>
            <a:endParaRPr lang="fr-FR"/>
          </a:p>
        </p:txBody>
      </p:sp>
      <p:sp>
        <p:nvSpPr>
          <p:cNvPr id="5" name="Espace réservé du numéro de diapositive 4"/>
          <p:cNvSpPr>
            <a:spLocks noGrp="1"/>
          </p:cNvSpPr>
          <p:nvPr>
            <p:ph type="sldNum" sz="quarter" idx="12"/>
          </p:nvPr>
        </p:nvSpPr>
        <p:spPr/>
        <p:txBody>
          <a:bodyPr/>
          <a:lstStyle/>
          <a:p>
            <a:fld id="{CE03A682-3DBB-4506-B2A2-C6CEBDE85FEE}" type="slidenum">
              <a:rPr lang="fr-FR" smtClean="0"/>
              <a:t>‹N°›</a:t>
            </a:fld>
            <a:endParaRPr lang="fr-FR"/>
          </a:p>
        </p:txBody>
      </p:sp>
    </p:spTree>
    <p:extLst>
      <p:ext uri="{BB962C8B-B14F-4D97-AF65-F5344CB8AC3E}">
        <p14:creationId xmlns:p14="http://schemas.microsoft.com/office/powerpoint/2010/main" val="3669128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2E50FF-9800-45AF-A133-F925B97CA86B}" type="datetime1">
              <a:rPr lang="fr-FR" smtClean="0"/>
              <a:t>26/09/2014</a:t>
            </a:fld>
            <a:endParaRPr lang="fr-FR"/>
          </a:p>
        </p:txBody>
      </p:sp>
      <p:sp>
        <p:nvSpPr>
          <p:cNvPr id="3" name="Espace réservé du pied de page 2"/>
          <p:cNvSpPr>
            <a:spLocks noGrp="1"/>
          </p:cNvSpPr>
          <p:nvPr>
            <p:ph type="ftr" sz="quarter" idx="11"/>
          </p:nvPr>
        </p:nvSpPr>
        <p:spPr/>
        <p:txBody>
          <a:bodyPr/>
          <a:lstStyle/>
          <a:p>
            <a:r>
              <a:rPr lang="fr-FR" smtClean="0"/>
              <a:t>Atelier Juriconnexion  Droit de la concurrence - sources documentaires essentielles - 14.10.2014</a:t>
            </a:r>
            <a:endParaRPr lang="fr-FR"/>
          </a:p>
        </p:txBody>
      </p:sp>
      <p:sp>
        <p:nvSpPr>
          <p:cNvPr id="4" name="Espace réservé du numéro de diapositive 3"/>
          <p:cNvSpPr>
            <a:spLocks noGrp="1"/>
          </p:cNvSpPr>
          <p:nvPr>
            <p:ph type="sldNum" sz="quarter" idx="12"/>
          </p:nvPr>
        </p:nvSpPr>
        <p:spPr/>
        <p:txBody>
          <a:bodyPr/>
          <a:lstStyle/>
          <a:p>
            <a:fld id="{CE03A682-3DBB-4506-B2A2-C6CEBDE85FEE}" type="slidenum">
              <a:rPr lang="fr-FR" smtClean="0"/>
              <a:t>‹N°›</a:t>
            </a:fld>
            <a:endParaRPr lang="fr-FR"/>
          </a:p>
        </p:txBody>
      </p:sp>
    </p:spTree>
    <p:extLst>
      <p:ext uri="{BB962C8B-B14F-4D97-AF65-F5344CB8AC3E}">
        <p14:creationId xmlns:p14="http://schemas.microsoft.com/office/powerpoint/2010/main" val="2074918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A330D0A-2A3F-4EAB-831B-BB9A09714225}" type="datetime1">
              <a:rPr lang="fr-FR" smtClean="0"/>
              <a:t>26/09/2014</a:t>
            </a:fld>
            <a:endParaRPr lang="fr-FR"/>
          </a:p>
        </p:txBody>
      </p:sp>
      <p:sp>
        <p:nvSpPr>
          <p:cNvPr id="6" name="Espace réservé du pied de page 5"/>
          <p:cNvSpPr>
            <a:spLocks noGrp="1"/>
          </p:cNvSpPr>
          <p:nvPr>
            <p:ph type="ftr" sz="quarter" idx="11"/>
          </p:nvPr>
        </p:nvSpPr>
        <p:spPr/>
        <p:txBody>
          <a:bodyPr/>
          <a:lstStyle/>
          <a:p>
            <a:r>
              <a:rPr lang="fr-FR" smtClean="0"/>
              <a:t>Atelier Juriconnexion  Droit de la concurrence - sources documentaires essentielles - 14.10.2014</a:t>
            </a:r>
            <a:endParaRPr lang="fr-FR"/>
          </a:p>
        </p:txBody>
      </p:sp>
      <p:sp>
        <p:nvSpPr>
          <p:cNvPr id="7" name="Espace réservé du numéro de diapositive 6"/>
          <p:cNvSpPr>
            <a:spLocks noGrp="1"/>
          </p:cNvSpPr>
          <p:nvPr>
            <p:ph type="sldNum" sz="quarter" idx="12"/>
          </p:nvPr>
        </p:nvSpPr>
        <p:spPr/>
        <p:txBody>
          <a:bodyPr/>
          <a:lstStyle/>
          <a:p>
            <a:fld id="{CE03A682-3DBB-4506-B2A2-C6CEBDE85FEE}" type="slidenum">
              <a:rPr lang="fr-FR" smtClean="0"/>
              <a:t>‹N°›</a:t>
            </a:fld>
            <a:endParaRPr lang="fr-FR"/>
          </a:p>
        </p:txBody>
      </p:sp>
    </p:spTree>
    <p:extLst>
      <p:ext uri="{BB962C8B-B14F-4D97-AF65-F5344CB8AC3E}">
        <p14:creationId xmlns:p14="http://schemas.microsoft.com/office/powerpoint/2010/main" val="3397138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996504C-2641-4FC2-9C2A-6909691DFC01}" type="datetime1">
              <a:rPr lang="fr-FR" smtClean="0"/>
              <a:t>26/09/2014</a:t>
            </a:fld>
            <a:endParaRPr lang="fr-FR"/>
          </a:p>
        </p:txBody>
      </p:sp>
      <p:sp>
        <p:nvSpPr>
          <p:cNvPr id="6" name="Espace réservé du pied de page 5"/>
          <p:cNvSpPr>
            <a:spLocks noGrp="1"/>
          </p:cNvSpPr>
          <p:nvPr>
            <p:ph type="ftr" sz="quarter" idx="11"/>
          </p:nvPr>
        </p:nvSpPr>
        <p:spPr/>
        <p:txBody>
          <a:bodyPr/>
          <a:lstStyle/>
          <a:p>
            <a:r>
              <a:rPr lang="fr-FR" smtClean="0"/>
              <a:t>Atelier Juriconnexion  Droit de la concurrence - sources documentaires essentielles - 14.10.2014</a:t>
            </a:r>
            <a:endParaRPr lang="fr-FR"/>
          </a:p>
        </p:txBody>
      </p:sp>
      <p:sp>
        <p:nvSpPr>
          <p:cNvPr id="7" name="Espace réservé du numéro de diapositive 6"/>
          <p:cNvSpPr>
            <a:spLocks noGrp="1"/>
          </p:cNvSpPr>
          <p:nvPr>
            <p:ph type="sldNum" sz="quarter" idx="12"/>
          </p:nvPr>
        </p:nvSpPr>
        <p:spPr/>
        <p:txBody>
          <a:bodyPr/>
          <a:lstStyle/>
          <a:p>
            <a:fld id="{CE03A682-3DBB-4506-B2A2-C6CEBDE85FEE}" type="slidenum">
              <a:rPr lang="fr-FR" smtClean="0"/>
              <a:t>‹N°›</a:t>
            </a:fld>
            <a:endParaRPr lang="fr-FR"/>
          </a:p>
        </p:txBody>
      </p:sp>
    </p:spTree>
    <p:extLst>
      <p:ext uri="{BB962C8B-B14F-4D97-AF65-F5344CB8AC3E}">
        <p14:creationId xmlns:p14="http://schemas.microsoft.com/office/powerpoint/2010/main" val="542316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B776F1-01EF-4430-97FD-D92E0E5DB52F}" type="datetime1">
              <a:rPr lang="fr-FR" smtClean="0"/>
              <a:t>26/09/2014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Atelier Juriconnexion  Droit de la concurrence - sources documentaires essentielles - 14.10.2014</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03A682-3DBB-4506-B2A2-C6CEBDE85FEE}" type="slidenum">
              <a:rPr lang="fr-FR" smtClean="0"/>
              <a:t>‹N°›</a:t>
            </a:fld>
            <a:endParaRPr lang="fr-FR"/>
          </a:p>
        </p:txBody>
      </p:sp>
    </p:spTree>
    <p:extLst>
      <p:ext uri="{BB962C8B-B14F-4D97-AF65-F5344CB8AC3E}">
        <p14:creationId xmlns:p14="http://schemas.microsoft.com/office/powerpoint/2010/main" val="2449119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c.europa.eu/competition/publications/cpn/" TargetMode="External"/><Relationship Id="rId2" Type="http://schemas.openxmlformats.org/officeDocument/2006/relationships/image" Target="../media/image1.gif"/><Relationship Id="rId1" Type="http://schemas.openxmlformats.org/officeDocument/2006/relationships/slideLayout" Target="../slideLayouts/slideLayout2.xml"/><Relationship Id="rId5" Type="http://schemas.openxmlformats.org/officeDocument/2006/relationships/hyperlink" Target="https://groupes.renater.fr/sympa/arc/creda-concurrence" TargetMode="External"/><Relationship Id="rId4" Type="http://schemas.openxmlformats.org/officeDocument/2006/relationships/hyperlink" Target="http://www.concurrences.com/Journa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groupes.renater.fr/sympa/arc/creda-concurrence" TargetMode="External"/><Relationship Id="rId7" Type="http://schemas.openxmlformats.org/officeDocument/2006/relationships/hyperlink" Target="http://www.dalloz.fr/documentation/Document?id=AJCA" TargetMode="External"/><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hyperlink" Target="http://boutique.lexisnexis.fr/jcshop3/15M/Contrats_Concurrence_Consommation.htm" TargetMode="External"/><Relationship Id="rId5" Type="http://schemas.openxmlformats.org/officeDocument/2006/relationships/hyperlink" Target="http://www.wkf.fr/fiche-produit/editions-lamy/affaires/514-revue-lamy-de-la-concurrence.html" TargetMode="External"/><Relationship Id="rId4" Type="http://schemas.openxmlformats.org/officeDocument/2006/relationships/hyperlink" Target="http://www.concurrences.com/Journa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concurrences.com/Droit-de-la-concurrence/Glossaire-des-termes-de/?lang=fr" TargetMode="External"/><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hyperlink" Target="http://www.concurrences.com/Droit-de-la-concurrence/Glossaire-des-termes-de/?lang=e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concurrences.com/Droit-de-la-concurrence/Antitrust-Encyclopedia/?lang=en" TargetMode="External"/><Relationship Id="rId2" Type="http://schemas.openxmlformats.org/officeDocument/2006/relationships/hyperlink" Target="http://ec.europa.eu/competition/index_en.html" TargetMode="External"/><Relationship Id="rId1" Type="http://schemas.openxmlformats.org/officeDocument/2006/relationships/slideLayout" Target="../slideLayouts/slideLayout2.xml"/><Relationship Id="rId4" Type="http://schemas.openxmlformats.org/officeDocument/2006/relationships/hyperlink" Target="http://www.autoritedelaconcurrence.fr/user/index.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c.europa.eu/competition/antitrust/publications_en.html" TargetMode="External"/><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hyperlink" Target="http://ec.europa.eu/competition/state_aid/legislation/legislation.html" TargetMode="External"/><Relationship Id="rId5" Type="http://schemas.openxmlformats.org/officeDocument/2006/relationships/hyperlink" Target="http://ec.europa.eu/competition/cartels/legislation/index.html" TargetMode="External"/><Relationship Id="rId4" Type="http://schemas.openxmlformats.org/officeDocument/2006/relationships/hyperlink" Target="http://ec.europa.eu/competition/antitrust/legislation/legislation.html"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autoritedelaconcurrence.fr/user/standard.php?id_rub=260" TargetMode="External"/><Relationship Id="rId3" Type="http://schemas.openxmlformats.org/officeDocument/2006/relationships/hyperlink" Target="http://www.autoritedelaconcurrence.fr/user/index.php" TargetMode="External"/><Relationship Id="rId7" Type="http://schemas.openxmlformats.org/officeDocument/2006/relationships/hyperlink" Target="http://www.autoritedelaconcurrence.fr/user/standard.php?id_rub=129" TargetMode="External"/><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hyperlink" Target="http://www.autoritedelaconcurrence.fr/user/standard.php?id_rub=273" TargetMode="External"/><Relationship Id="rId5" Type="http://schemas.openxmlformats.org/officeDocument/2006/relationships/hyperlink" Target="http://www.autoritedelaconcurrence.fr/user/standard.php?id_rub=19" TargetMode="Externa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hyperlink" Target="http://www.autoritedelaconcurrence.fr/user/recherchedcc.ph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autoritedelaconcurrence.fr/activites/avis/rechcontroles.php" TargetMode="External"/><Relationship Id="rId5" Type="http://schemas.openxmlformats.org/officeDocument/2006/relationships/hyperlink" Target="http://curia.europa.eu/juris/recherche.jsf?language=fr" TargetMode="External"/><Relationship Id="rId4" Type="http://schemas.openxmlformats.org/officeDocument/2006/relationships/hyperlink" Target="http://ec.europa.eu/competition/elojade/isef/index.cf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law-lex.com/fr/db-connec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groupes.renater.fr/sympa/arc/creda-concurrence" TargetMode="External"/><Relationship Id="rId2" Type="http://schemas.openxmlformats.org/officeDocument/2006/relationships/hyperlink" Target="http://ec.europa.eu/competition/publications/weekly_news_summary/index_en.html" TargetMode="External"/><Relationship Id="rId1" Type="http://schemas.openxmlformats.org/officeDocument/2006/relationships/slideLayout" Target="../slideLayouts/slideLayout2.xml"/><Relationship Id="rId6" Type="http://schemas.openxmlformats.org/officeDocument/2006/relationships/hyperlink" Target="http://www.oecd.org/daf/competition/countryreviewsofcompetitionpolicyframeworks.htm" TargetMode="External"/><Relationship Id="rId5" Type="http://schemas.openxmlformats.org/officeDocument/2006/relationships/hyperlink" Target="http://globalcompetitionreview.com/" TargetMode="External"/><Relationship Id="rId4" Type="http://schemas.openxmlformats.org/officeDocument/2006/relationships/hyperlink" Target="http://www.autoritedelaconcurrence.fr/user/abonnement.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dirty="0" smtClean="0">
                <a:solidFill>
                  <a:schemeClr val="tx2"/>
                </a:solidFill>
              </a:rPr>
              <a:t>Atelier Droit de la Concurrence</a:t>
            </a:r>
            <a:br>
              <a:rPr lang="fr-FR" b="1" dirty="0" smtClean="0">
                <a:solidFill>
                  <a:schemeClr val="tx2"/>
                </a:solidFill>
              </a:rPr>
            </a:br>
            <a:r>
              <a:rPr lang="fr-FR" b="1" dirty="0" smtClean="0">
                <a:solidFill>
                  <a:schemeClr val="tx2"/>
                </a:solidFill>
              </a:rPr>
              <a:t/>
            </a:r>
            <a:br>
              <a:rPr lang="fr-FR" b="1" dirty="0" smtClean="0">
                <a:solidFill>
                  <a:schemeClr val="tx2"/>
                </a:solidFill>
              </a:rPr>
            </a:br>
            <a:r>
              <a:rPr lang="fr-FR" b="1" dirty="0" smtClean="0">
                <a:solidFill>
                  <a:schemeClr val="tx2"/>
                </a:solidFill>
              </a:rPr>
              <a:t>Les sources documentaires essentielles</a:t>
            </a:r>
            <a:endParaRPr lang="fr-FR" b="1" dirty="0">
              <a:solidFill>
                <a:schemeClr val="tx2"/>
              </a:solidFill>
            </a:endParaRPr>
          </a:p>
        </p:txBody>
      </p:sp>
      <p:sp>
        <p:nvSpPr>
          <p:cNvPr id="3" name="Sous-titre 2"/>
          <p:cNvSpPr>
            <a:spLocks noGrp="1"/>
          </p:cNvSpPr>
          <p:nvPr>
            <p:ph type="subTitle" idx="1"/>
          </p:nvPr>
        </p:nvSpPr>
        <p:spPr/>
        <p:txBody>
          <a:bodyPr/>
          <a:lstStyle/>
          <a:p>
            <a:pPr algn="l"/>
            <a:endParaRPr lang="fr-FR" b="1" dirty="0" smtClean="0"/>
          </a:p>
          <a:p>
            <a:pPr algn="l"/>
            <a:r>
              <a:rPr lang="fr-FR" b="1" dirty="0" err="1" smtClean="0"/>
              <a:t>Juriconnexion</a:t>
            </a:r>
            <a:r>
              <a:rPr lang="fr-FR" b="1" dirty="0" smtClean="0"/>
              <a:t> - 14 Octobre 2014</a:t>
            </a:r>
            <a:endParaRPr lang="fr-FR" b="1" dirty="0"/>
          </a:p>
          <a:p>
            <a:pPr algn="r"/>
            <a:r>
              <a:rPr lang="fr-FR" b="1" dirty="0" smtClean="0"/>
              <a:t>Michèle BOURGEOIS</a:t>
            </a:r>
            <a:endParaRPr lang="fr-FR" b="1" dirty="0"/>
          </a:p>
        </p:txBody>
      </p:sp>
    </p:spTree>
    <p:extLst>
      <p:ext uri="{BB962C8B-B14F-4D97-AF65-F5344CB8AC3E}">
        <p14:creationId xmlns:p14="http://schemas.microsoft.com/office/powerpoint/2010/main" val="1255914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tx2"/>
                </a:solidFill>
              </a:rPr>
              <a:t>La doctrine en droit de la concurrence</a:t>
            </a:r>
            <a:endParaRPr lang="fr-FR" sz="3600" b="1" dirty="0">
              <a:solidFill>
                <a:schemeClr val="tx2"/>
              </a:solidFill>
            </a:endParaRPr>
          </a:p>
        </p:txBody>
      </p:sp>
      <p:sp>
        <p:nvSpPr>
          <p:cNvPr id="3" name="Espace réservé du contenu 2"/>
          <p:cNvSpPr>
            <a:spLocks noGrp="1"/>
          </p:cNvSpPr>
          <p:nvPr>
            <p:ph idx="1"/>
          </p:nvPr>
        </p:nvSpPr>
        <p:spPr>
          <a:xfrm>
            <a:off x="395536" y="1124744"/>
            <a:ext cx="8291264" cy="5001419"/>
          </a:xfrm>
        </p:spPr>
        <p:txBody>
          <a:bodyPr>
            <a:normAutofit fontScale="92500" lnSpcReduction="20000"/>
          </a:bodyPr>
          <a:lstStyle/>
          <a:p>
            <a:pPr>
              <a:buBlip>
                <a:blip r:embed="rId2"/>
              </a:buBlip>
            </a:pPr>
            <a:r>
              <a:rPr lang="fr-FR" b="1" dirty="0" smtClean="0">
                <a:solidFill>
                  <a:schemeClr val="tx2"/>
                </a:solidFill>
              </a:rPr>
              <a:t>Européenne  :</a:t>
            </a:r>
          </a:p>
          <a:p>
            <a:pPr marL="0" indent="0" algn="ctr">
              <a:buNone/>
            </a:pPr>
            <a:r>
              <a:rPr lang="fr-FR" sz="2800" b="1" dirty="0" err="1" smtClean="0">
                <a:solidFill>
                  <a:schemeClr val="tx2"/>
                </a:solidFill>
                <a:hlinkClick r:id="rId3"/>
              </a:rPr>
              <a:t>Competition</a:t>
            </a:r>
            <a:r>
              <a:rPr lang="fr-FR" sz="2800" b="1" dirty="0" smtClean="0">
                <a:solidFill>
                  <a:schemeClr val="tx2"/>
                </a:solidFill>
                <a:hlinkClick r:id="rId3"/>
              </a:rPr>
              <a:t> </a:t>
            </a:r>
            <a:r>
              <a:rPr lang="fr-FR" sz="2800" b="1" dirty="0" err="1" smtClean="0">
                <a:solidFill>
                  <a:schemeClr val="tx2"/>
                </a:solidFill>
                <a:hlinkClick r:id="rId3"/>
              </a:rPr>
              <a:t>policy</a:t>
            </a:r>
            <a:r>
              <a:rPr lang="fr-FR" sz="2800" b="1" dirty="0" smtClean="0">
                <a:solidFill>
                  <a:schemeClr val="tx2"/>
                </a:solidFill>
                <a:hlinkClick r:id="rId3"/>
              </a:rPr>
              <a:t> </a:t>
            </a:r>
            <a:r>
              <a:rPr lang="fr-FR" sz="2800" b="1" dirty="0" err="1" smtClean="0">
                <a:solidFill>
                  <a:schemeClr val="tx2"/>
                </a:solidFill>
                <a:hlinkClick r:id="rId3"/>
              </a:rPr>
              <a:t>brief</a:t>
            </a:r>
            <a:r>
              <a:rPr lang="fr-FR" sz="2800" b="1" dirty="0" smtClean="0">
                <a:solidFill>
                  <a:schemeClr val="tx2"/>
                </a:solidFill>
                <a:hlinkClick r:id="rId3"/>
              </a:rPr>
              <a:t> </a:t>
            </a:r>
            <a:r>
              <a:rPr lang="fr-FR" sz="2800" b="1" dirty="0" smtClean="0">
                <a:solidFill>
                  <a:schemeClr val="tx2"/>
                </a:solidFill>
              </a:rPr>
              <a:t>: </a:t>
            </a:r>
          </a:p>
          <a:p>
            <a:pPr marL="0" indent="0">
              <a:buNone/>
            </a:pPr>
            <a:r>
              <a:rPr lang="fr-FR" sz="2800" dirty="0" smtClean="0">
                <a:solidFill>
                  <a:schemeClr val="tx2"/>
                </a:solidFill>
              </a:rPr>
              <a:t>Gratuit</a:t>
            </a:r>
            <a:r>
              <a:rPr lang="fr-FR" sz="2800" b="1" dirty="0" smtClean="0">
                <a:solidFill>
                  <a:schemeClr val="tx2"/>
                </a:solidFill>
              </a:rPr>
              <a:t>  </a:t>
            </a:r>
            <a:r>
              <a:rPr lang="fr-FR" sz="2800" dirty="0" smtClean="0">
                <a:solidFill>
                  <a:schemeClr val="tx2"/>
                </a:solidFill>
              </a:rPr>
              <a:t>occasionnel </a:t>
            </a:r>
            <a:r>
              <a:rPr lang="fr-FR" sz="2800" b="1" dirty="0" smtClean="0">
                <a:solidFill>
                  <a:schemeClr val="tx2"/>
                </a:solidFill>
              </a:rPr>
              <a:t>- </a:t>
            </a:r>
            <a:r>
              <a:rPr lang="fr-FR" sz="2800" dirty="0" smtClean="0">
                <a:solidFill>
                  <a:schemeClr val="tx2"/>
                </a:solidFill>
              </a:rPr>
              <a:t>la « voix » de </a:t>
            </a:r>
            <a:r>
              <a:rPr lang="fr-FR" sz="2800" dirty="0">
                <a:solidFill>
                  <a:schemeClr val="tx2"/>
                </a:solidFill>
              </a:rPr>
              <a:t>la DG </a:t>
            </a:r>
            <a:r>
              <a:rPr lang="fr-FR" sz="2800" dirty="0" smtClean="0">
                <a:solidFill>
                  <a:schemeClr val="tx2"/>
                </a:solidFill>
              </a:rPr>
              <a:t>Concurrence</a:t>
            </a:r>
          </a:p>
          <a:p>
            <a:pPr marL="0" indent="0" algn="ctr">
              <a:buNone/>
            </a:pPr>
            <a:r>
              <a:rPr lang="fr-FR" sz="2800" b="1" dirty="0" smtClean="0">
                <a:solidFill>
                  <a:schemeClr val="tx2"/>
                </a:solidFill>
                <a:hlinkClick r:id="rId4"/>
              </a:rPr>
              <a:t>Concurrences</a:t>
            </a:r>
            <a:r>
              <a:rPr lang="fr-FR" sz="2800" b="1" dirty="0" smtClean="0">
                <a:solidFill>
                  <a:schemeClr val="tx2"/>
                </a:solidFill>
              </a:rPr>
              <a:t>  </a:t>
            </a:r>
          </a:p>
          <a:p>
            <a:pPr marL="0" indent="0">
              <a:buNone/>
            </a:pPr>
            <a:r>
              <a:rPr lang="fr-FR" sz="2800" dirty="0" smtClean="0">
                <a:solidFill>
                  <a:schemeClr val="tx2"/>
                </a:solidFill>
              </a:rPr>
              <a:t>Payant trimestriel en papier + articles publiés un</a:t>
            </a:r>
            <a:r>
              <a:rPr lang="fr-FR" sz="2800" dirty="0">
                <a:solidFill>
                  <a:schemeClr val="tx2"/>
                </a:solidFill>
              </a:rPr>
              <a:t>i</a:t>
            </a:r>
            <a:r>
              <a:rPr lang="fr-FR" sz="2800" dirty="0" smtClean="0">
                <a:solidFill>
                  <a:schemeClr val="tx2"/>
                </a:solidFill>
              </a:rPr>
              <a:t>quement en ligne</a:t>
            </a:r>
          </a:p>
          <a:p>
            <a:pPr marL="0" indent="0">
              <a:buNone/>
            </a:pPr>
            <a:r>
              <a:rPr lang="fr-FR" sz="2800" dirty="0" smtClean="0">
                <a:solidFill>
                  <a:schemeClr val="tx2"/>
                </a:solidFill>
              </a:rPr>
              <a:t>Articles de praticiens, de spécialistes universitaires et de membres d’autorités </a:t>
            </a:r>
          </a:p>
          <a:p>
            <a:pPr marL="0" indent="0" algn="ctr">
              <a:buNone/>
            </a:pPr>
            <a:r>
              <a:rPr lang="fr-FR" sz="2800" b="1" dirty="0" smtClean="0">
                <a:solidFill>
                  <a:schemeClr val="tx2"/>
                </a:solidFill>
                <a:hlinkClick r:id="rId5"/>
              </a:rPr>
              <a:t>Lettre CREDA-concurrence</a:t>
            </a:r>
            <a:endParaRPr lang="fr-FR" sz="2800" b="1" dirty="0" smtClean="0">
              <a:solidFill>
                <a:schemeClr val="tx2"/>
              </a:solidFill>
            </a:endParaRPr>
          </a:p>
          <a:p>
            <a:pPr marL="0" indent="0">
              <a:buNone/>
            </a:pPr>
            <a:r>
              <a:rPr lang="fr-FR" sz="2800" dirty="0" smtClean="0">
                <a:solidFill>
                  <a:schemeClr val="tx2"/>
                </a:solidFill>
              </a:rPr>
              <a:t>Payant /gratuit – périodicité dictée par l’actualité </a:t>
            </a:r>
          </a:p>
          <a:p>
            <a:pPr marL="0" indent="0">
              <a:buNone/>
            </a:pPr>
            <a:r>
              <a:rPr lang="fr-FR" sz="2800" dirty="0" smtClean="0">
                <a:solidFill>
                  <a:schemeClr val="tx2"/>
                </a:solidFill>
              </a:rPr>
              <a:t>Un seul commentateur, Alain RONZANO, mais très réactif et spécialiste pointu, toutefois très aisé à lire pour des non-spécialistes</a:t>
            </a:r>
            <a:endParaRPr lang="fr-FR" sz="2800" dirty="0">
              <a:solidFill>
                <a:schemeClr val="tx2"/>
              </a:solidFill>
            </a:endParaRPr>
          </a:p>
        </p:txBody>
      </p:sp>
      <p:sp>
        <p:nvSpPr>
          <p:cNvPr id="4" name="Espace réservé du pied de page 3"/>
          <p:cNvSpPr>
            <a:spLocks noGrp="1"/>
          </p:cNvSpPr>
          <p:nvPr>
            <p:ph type="ftr" sz="quarter" idx="11"/>
          </p:nvPr>
        </p:nvSpPr>
        <p:spPr>
          <a:xfrm>
            <a:off x="2195736" y="6309320"/>
            <a:ext cx="4464496" cy="360039"/>
          </a:xfrm>
        </p:spPr>
        <p:txBody>
          <a:bodyPr/>
          <a:lstStyle/>
          <a:p>
            <a:r>
              <a:rPr lang="fr-FR" b="1" dirty="0" smtClean="0"/>
              <a:t>Atelier </a:t>
            </a:r>
            <a:r>
              <a:rPr lang="fr-FR" b="1" dirty="0" err="1" smtClean="0"/>
              <a:t>Juriconnexion</a:t>
            </a:r>
            <a:r>
              <a:rPr lang="fr-FR" b="1" dirty="0" smtClean="0"/>
              <a:t>  </a:t>
            </a:r>
          </a:p>
          <a:p>
            <a:r>
              <a:rPr lang="fr-FR" b="1" dirty="0" smtClean="0"/>
              <a:t>Droit de la concurrence - sources documentaires essentielles  14.10.2014</a:t>
            </a:r>
            <a:endParaRPr lang="fr-FR" b="1" dirty="0"/>
          </a:p>
        </p:txBody>
      </p:sp>
      <p:sp>
        <p:nvSpPr>
          <p:cNvPr id="5" name="Espace réservé du numéro de diapositive 4"/>
          <p:cNvSpPr>
            <a:spLocks noGrp="1"/>
          </p:cNvSpPr>
          <p:nvPr>
            <p:ph type="sldNum" sz="quarter" idx="12"/>
          </p:nvPr>
        </p:nvSpPr>
        <p:spPr/>
        <p:txBody>
          <a:bodyPr/>
          <a:lstStyle/>
          <a:p>
            <a:fld id="{CE03A682-3DBB-4506-B2A2-C6CEBDE85FEE}" type="slidenum">
              <a:rPr lang="fr-FR" smtClean="0"/>
              <a:t>10</a:t>
            </a:fld>
            <a:endParaRPr lang="fr-FR" dirty="0"/>
          </a:p>
        </p:txBody>
      </p:sp>
    </p:spTree>
    <p:extLst>
      <p:ext uri="{BB962C8B-B14F-4D97-AF65-F5344CB8AC3E}">
        <p14:creationId xmlns:p14="http://schemas.microsoft.com/office/powerpoint/2010/main" val="9874468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solidFill>
                  <a:schemeClr val="tx2"/>
                </a:solidFill>
              </a:rPr>
              <a:t>La doctrine en droit de la concurrence</a:t>
            </a:r>
            <a:endParaRPr lang="fr-FR" sz="3600" dirty="0"/>
          </a:p>
        </p:txBody>
      </p:sp>
      <p:sp>
        <p:nvSpPr>
          <p:cNvPr id="3" name="Espace réservé du contenu 2"/>
          <p:cNvSpPr>
            <a:spLocks noGrp="1"/>
          </p:cNvSpPr>
          <p:nvPr>
            <p:ph idx="1"/>
          </p:nvPr>
        </p:nvSpPr>
        <p:spPr>
          <a:xfrm>
            <a:off x="251520" y="1052736"/>
            <a:ext cx="8435280" cy="5073427"/>
          </a:xfrm>
        </p:spPr>
        <p:txBody>
          <a:bodyPr>
            <a:normAutofit fontScale="92500" lnSpcReduction="20000"/>
          </a:bodyPr>
          <a:lstStyle/>
          <a:p>
            <a:pPr>
              <a:buBlip>
                <a:blip r:embed="rId2"/>
              </a:buBlip>
            </a:pPr>
            <a:r>
              <a:rPr lang="fr-FR" sz="3000" b="1" dirty="0" smtClean="0">
                <a:solidFill>
                  <a:schemeClr val="tx2"/>
                </a:solidFill>
              </a:rPr>
              <a:t>Française :</a:t>
            </a:r>
          </a:p>
          <a:p>
            <a:pPr marL="0" indent="0" algn="ctr">
              <a:buNone/>
            </a:pPr>
            <a:r>
              <a:rPr lang="fr-FR" sz="2800" b="1" dirty="0">
                <a:solidFill>
                  <a:schemeClr val="tx2"/>
                </a:solidFill>
                <a:hlinkClick r:id="rId3"/>
              </a:rPr>
              <a:t>Lettre CREDA-concurrence</a:t>
            </a:r>
            <a:endParaRPr lang="fr-FR" sz="2800" b="1" dirty="0">
              <a:solidFill>
                <a:schemeClr val="tx2"/>
              </a:solidFill>
            </a:endParaRPr>
          </a:p>
          <a:p>
            <a:pPr marL="0" indent="0">
              <a:buNone/>
            </a:pPr>
            <a:r>
              <a:rPr lang="fr-FR" sz="2400" dirty="0">
                <a:solidFill>
                  <a:schemeClr val="tx2"/>
                </a:solidFill>
              </a:rPr>
              <a:t>Payant /gratuit – périodicité dictée par l’actualité </a:t>
            </a:r>
          </a:p>
          <a:p>
            <a:pPr marL="0" indent="0" algn="ctr">
              <a:buNone/>
            </a:pPr>
            <a:r>
              <a:rPr lang="fr-FR" sz="2800" b="1" dirty="0" smtClean="0">
                <a:solidFill>
                  <a:schemeClr val="tx2"/>
                </a:solidFill>
                <a:hlinkClick r:id="rId4"/>
              </a:rPr>
              <a:t>Concurrences</a:t>
            </a:r>
            <a:r>
              <a:rPr lang="fr-FR" sz="2800" b="1" dirty="0" smtClean="0">
                <a:solidFill>
                  <a:schemeClr val="tx2"/>
                </a:solidFill>
              </a:rPr>
              <a:t> </a:t>
            </a:r>
          </a:p>
          <a:p>
            <a:pPr marL="0" indent="0">
              <a:buNone/>
            </a:pPr>
            <a:r>
              <a:rPr lang="fr-FR" sz="2400" dirty="0">
                <a:solidFill>
                  <a:schemeClr val="tx2"/>
                </a:solidFill>
              </a:rPr>
              <a:t>Payant trimestriel en papier + articles </a:t>
            </a:r>
            <a:r>
              <a:rPr lang="fr-FR" sz="2400" dirty="0" smtClean="0">
                <a:solidFill>
                  <a:schemeClr val="tx2"/>
                </a:solidFill>
              </a:rPr>
              <a:t>uniquement </a:t>
            </a:r>
            <a:r>
              <a:rPr lang="fr-FR" sz="2400" dirty="0">
                <a:solidFill>
                  <a:schemeClr val="tx2"/>
                </a:solidFill>
              </a:rPr>
              <a:t>en </a:t>
            </a:r>
            <a:r>
              <a:rPr lang="fr-FR" sz="2400" dirty="0" smtClean="0">
                <a:solidFill>
                  <a:schemeClr val="tx2"/>
                </a:solidFill>
              </a:rPr>
              <a:t>ligne</a:t>
            </a:r>
          </a:p>
          <a:p>
            <a:pPr marL="0" indent="0" algn="ctr">
              <a:buNone/>
            </a:pPr>
            <a:r>
              <a:rPr lang="fr-FR" sz="2800" b="1" dirty="0" smtClean="0">
                <a:solidFill>
                  <a:schemeClr val="tx2"/>
                </a:solidFill>
                <a:hlinkClick r:id="rId5"/>
              </a:rPr>
              <a:t>Revue Lamy de la concurrence</a:t>
            </a:r>
            <a:endParaRPr lang="fr-FR" sz="2800" b="1" dirty="0" smtClean="0">
              <a:solidFill>
                <a:schemeClr val="tx2"/>
              </a:solidFill>
            </a:endParaRPr>
          </a:p>
          <a:p>
            <a:pPr marL="0" indent="0">
              <a:buNone/>
            </a:pPr>
            <a:r>
              <a:rPr lang="fr-FR" sz="2400" dirty="0">
                <a:solidFill>
                  <a:schemeClr val="tx2"/>
                </a:solidFill>
              </a:rPr>
              <a:t>Payant trimestriel en </a:t>
            </a:r>
            <a:r>
              <a:rPr lang="fr-FR" sz="2400" dirty="0" smtClean="0">
                <a:solidFill>
                  <a:schemeClr val="tx2"/>
                </a:solidFill>
              </a:rPr>
              <a:t>papier</a:t>
            </a:r>
          </a:p>
          <a:p>
            <a:pPr marL="0" indent="0" algn="ctr">
              <a:buNone/>
            </a:pPr>
            <a:r>
              <a:rPr lang="fr-FR" sz="2800" b="1" dirty="0" smtClean="0">
                <a:solidFill>
                  <a:schemeClr val="tx2"/>
                </a:solidFill>
                <a:hlinkClick r:id="rId6"/>
              </a:rPr>
              <a:t>Contrats concurrence consommation </a:t>
            </a:r>
            <a:endParaRPr lang="fr-FR" sz="2800" b="1" dirty="0" smtClean="0">
              <a:solidFill>
                <a:schemeClr val="tx2"/>
              </a:solidFill>
            </a:endParaRPr>
          </a:p>
          <a:p>
            <a:pPr marL="0" indent="0">
              <a:buNone/>
            </a:pPr>
            <a:r>
              <a:rPr lang="fr-FR" sz="2400" dirty="0">
                <a:solidFill>
                  <a:schemeClr val="tx2"/>
                </a:solidFill>
              </a:rPr>
              <a:t>Payant </a:t>
            </a:r>
            <a:r>
              <a:rPr lang="fr-FR" sz="2400" dirty="0" smtClean="0">
                <a:solidFill>
                  <a:schemeClr val="tx2"/>
                </a:solidFill>
              </a:rPr>
              <a:t>mensuel </a:t>
            </a:r>
            <a:r>
              <a:rPr lang="fr-FR" sz="2400" dirty="0">
                <a:solidFill>
                  <a:schemeClr val="tx2"/>
                </a:solidFill>
              </a:rPr>
              <a:t>en </a:t>
            </a:r>
            <a:r>
              <a:rPr lang="fr-FR" sz="2400" dirty="0" smtClean="0">
                <a:solidFill>
                  <a:schemeClr val="tx2"/>
                </a:solidFill>
              </a:rPr>
              <a:t>papier</a:t>
            </a:r>
            <a:endParaRPr lang="fr-FR" sz="2400" b="1" dirty="0">
              <a:solidFill>
                <a:schemeClr val="tx2"/>
              </a:solidFill>
            </a:endParaRPr>
          </a:p>
          <a:p>
            <a:pPr marL="0" indent="0" algn="ctr">
              <a:buNone/>
            </a:pPr>
            <a:r>
              <a:rPr lang="fr-FR" sz="2800" b="1" dirty="0" smtClean="0">
                <a:solidFill>
                  <a:schemeClr val="tx2"/>
                </a:solidFill>
                <a:hlinkClick r:id="rId3"/>
              </a:rPr>
              <a:t>Entrée Libre, la lettre de l’</a:t>
            </a:r>
            <a:r>
              <a:rPr lang="fr-FR" sz="2800" b="1" dirty="0" err="1" smtClean="0">
                <a:solidFill>
                  <a:schemeClr val="tx2"/>
                </a:solidFill>
                <a:hlinkClick r:id="rId3"/>
              </a:rPr>
              <a:t>AdlC</a:t>
            </a:r>
            <a:endParaRPr lang="fr-FR" sz="2800" b="1" dirty="0" smtClean="0">
              <a:solidFill>
                <a:schemeClr val="tx2"/>
              </a:solidFill>
            </a:endParaRPr>
          </a:p>
          <a:p>
            <a:pPr marL="0" indent="0">
              <a:buNone/>
            </a:pPr>
            <a:r>
              <a:rPr lang="fr-FR" sz="2400" dirty="0" smtClean="0">
                <a:solidFill>
                  <a:schemeClr val="tx2"/>
                </a:solidFill>
              </a:rPr>
              <a:t>Semestriel gratuit en ligne, thématique</a:t>
            </a:r>
          </a:p>
          <a:p>
            <a:pPr marL="0" indent="0" algn="ctr">
              <a:buNone/>
            </a:pPr>
            <a:r>
              <a:rPr lang="fr-FR" sz="2600" b="1" dirty="0" smtClean="0">
                <a:solidFill>
                  <a:schemeClr val="tx2"/>
                </a:solidFill>
                <a:hlinkClick r:id="rId7"/>
              </a:rPr>
              <a:t>Actualités juridiques Contrats d’affaire Concurrence Distribution</a:t>
            </a:r>
            <a:endParaRPr lang="fr-FR" sz="2600" b="1" dirty="0" smtClean="0">
              <a:solidFill>
                <a:schemeClr val="tx2"/>
              </a:solidFill>
            </a:endParaRPr>
          </a:p>
          <a:p>
            <a:pPr marL="0" indent="0">
              <a:buNone/>
            </a:pPr>
            <a:r>
              <a:rPr lang="fr-FR" sz="2400" smtClean="0">
                <a:solidFill>
                  <a:schemeClr val="tx2"/>
                </a:solidFill>
              </a:rPr>
              <a:t>Depuis avril 2014 Payant </a:t>
            </a:r>
            <a:r>
              <a:rPr lang="fr-FR" sz="2400" dirty="0">
                <a:solidFill>
                  <a:schemeClr val="tx2"/>
                </a:solidFill>
              </a:rPr>
              <a:t>mensuel en </a:t>
            </a:r>
            <a:r>
              <a:rPr lang="fr-FR" sz="2400" dirty="0" smtClean="0">
                <a:solidFill>
                  <a:schemeClr val="tx2"/>
                </a:solidFill>
              </a:rPr>
              <a:t>papier et en ligne </a:t>
            </a:r>
            <a:endParaRPr lang="fr-FR" sz="2800" b="1" dirty="0">
              <a:solidFill>
                <a:schemeClr val="tx2"/>
              </a:solidFill>
            </a:endParaRPr>
          </a:p>
          <a:p>
            <a:pPr marL="0" indent="0">
              <a:buNone/>
            </a:pPr>
            <a:endParaRPr lang="fr-FR" sz="2600" dirty="0" smtClean="0">
              <a:solidFill>
                <a:schemeClr val="tx2"/>
              </a:solidFill>
            </a:endParaRPr>
          </a:p>
        </p:txBody>
      </p:sp>
      <p:sp>
        <p:nvSpPr>
          <p:cNvPr id="4" name="Espace réservé du pied de page 3"/>
          <p:cNvSpPr>
            <a:spLocks noGrp="1"/>
          </p:cNvSpPr>
          <p:nvPr>
            <p:ph type="ftr" sz="quarter" idx="11"/>
          </p:nvPr>
        </p:nvSpPr>
        <p:spPr>
          <a:xfrm>
            <a:off x="2267744" y="6356350"/>
            <a:ext cx="4608512" cy="385018"/>
          </a:xfrm>
        </p:spPr>
        <p:txBody>
          <a:bodyPr/>
          <a:lstStyle/>
          <a:p>
            <a:r>
              <a:rPr lang="fr-FR" b="1" dirty="0" smtClean="0"/>
              <a:t>Atelier </a:t>
            </a:r>
            <a:r>
              <a:rPr lang="fr-FR" b="1" dirty="0" err="1" smtClean="0"/>
              <a:t>Juriconnexion</a:t>
            </a:r>
            <a:r>
              <a:rPr lang="fr-FR" b="1" dirty="0" smtClean="0"/>
              <a:t>  </a:t>
            </a:r>
          </a:p>
          <a:p>
            <a:r>
              <a:rPr lang="fr-FR" b="1" dirty="0" smtClean="0"/>
              <a:t>Droit de la concurrence - sources documentaires essentielles  14.10.2014</a:t>
            </a:r>
            <a:endParaRPr lang="fr-FR" b="1" dirty="0"/>
          </a:p>
        </p:txBody>
      </p:sp>
      <p:sp>
        <p:nvSpPr>
          <p:cNvPr id="5" name="Espace réservé du numéro de diapositive 4"/>
          <p:cNvSpPr>
            <a:spLocks noGrp="1"/>
          </p:cNvSpPr>
          <p:nvPr>
            <p:ph type="sldNum" sz="quarter" idx="12"/>
          </p:nvPr>
        </p:nvSpPr>
        <p:spPr/>
        <p:txBody>
          <a:bodyPr/>
          <a:lstStyle/>
          <a:p>
            <a:fld id="{CE03A682-3DBB-4506-B2A2-C6CEBDE85FEE}" type="slidenum">
              <a:rPr lang="fr-FR" smtClean="0"/>
              <a:t>11</a:t>
            </a:fld>
            <a:endParaRPr lang="fr-FR" dirty="0"/>
          </a:p>
        </p:txBody>
      </p:sp>
    </p:spTree>
    <p:extLst>
      <p:ext uri="{BB962C8B-B14F-4D97-AF65-F5344CB8AC3E}">
        <p14:creationId xmlns:p14="http://schemas.microsoft.com/office/powerpoint/2010/main" val="29321238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836712"/>
            <a:ext cx="7920880" cy="2232248"/>
          </a:xfrm>
        </p:spPr>
        <p:txBody>
          <a:bodyPr/>
          <a:lstStyle/>
          <a:p>
            <a:r>
              <a:rPr lang="fr-FR" dirty="0" smtClean="0">
                <a:solidFill>
                  <a:schemeClr val="tx2"/>
                </a:solidFill>
                <a:latin typeface="Kristen ITC" pitchFamily="66" charset="0"/>
              </a:rPr>
              <a:t>Merci de votre attention </a:t>
            </a:r>
            <a:endParaRPr lang="fr-FR" dirty="0">
              <a:solidFill>
                <a:schemeClr val="tx2"/>
              </a:solidFill>
              <a:latin typeface="Kristen ITC" pitchFamily="66" charset="0"/>
            </a:endParaRPr>
          </a:p>
        </p:txBody>
      </p:sp>
      <p:sp>
        <p:nvSpPr>
          <p:cNvPr id="3" name="Sous-titre 2"/>
          <p:cNvSpPr>
            <a:spLocks noGrp="1"/>
          </p:cNvSpPr>
          <p:nvPr>
            <p:ph type="subTitle" idx="1"/>
          </p:nvPr>
        </p:nvSpPr>
        <p:spPr>
          <a:xfrm>
            <a:off x="323528" y="3501008"/>
            <a:ext cx="7768952" cy="1800200"/>
          </a:xfrm>
        </p:spPr>
        <p:txBody>
          <a:bodyPr>
            <a:normAutofit/>
          </a:bodyPr>
          <a:lstStyle/>
          <a:p>
            <a:endParaRPr lang="fr-FR" dirty="0" smtClean="0">
              <a:latin typeface="Kristen ITC" pitchFamily="66" charset="0"/>
            </a:endParaRPr>
          </a:p>
          <a:p>
            <a:r>
              <a:rPr lang="fr-FR" sz="4800" dirty="0" smtClean="0">
                <a:solidFill>
                  <a:schemeClr val="tx2"/>
                </a:solidFill>
                <a:latin typeface="Kristen ITC" pitchFamily="66" charset="0"/>
              </a:rPr>
              <a:t>...et de vos suggestions !</a:t>
            </a:r>
            <a:endParaRPr lang="fr-FR" sz="4800" dirty="0">
              <a:solidFill>
                <a:schemeClr val="tx2"/>
              </a:solidFill>
              <a:latin typeface="Kristen ITC" pitchFamily="66" charset="0"/>
            </a:endParaRPr>
          </a:p>
        </p:txBody>
      </p:sp>
    </p:spTree>
    <p:extLst>
      <p:ext uri="{BB962C8B-B14F-4D97-AF65-F5344CB8AC3E}">
        <p14:creationId xmlns:p14="http://schemas.microsoft.com/office/powerpoint/2010/main" val="2235122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600" b="1" dirty="0" smtClean="0">
                <a:solidFill>
                  <a:schemeClr val="tx2"/>
                </a:solidFill>
              </a:rPr>
              <a:t>Quelques définitions …</a:t>
            </a:r>
            <a:endParaRPr lang="fr-FR" sz="3600" b="1" dirty="0">
              <a:solidFill>
                <a:schemeClr val="tx2"/>
              </a:solidFill>
            </a:endParaRPr>
          </a:p>
        </p:txBody>
      </p:sp>
      <p:sp>
        <p:nvSpPr>
          <p:cNvPr id="3" name="Espace réservé du contenu 2"/>
          <p:cNvSpPr>
            <a:spLocks noGrp="1"/>
          </p:cNvSpPr>
          <p:nvPr>
            <p:ph idx="1"/>
          </p:nvPr>
        </p:nvSpPr>
        <p:spPr>
          <a:xfrm>
            <a:off x="395536" y="1268760"/>
            <a:ext cx="8229600" cy="4968552"/>
          </a:xfrm>
        </p:spPr>
        <p:txBody>
          <a:bodyPr>
            <a:normAutofit fontScale="92500" lnSpcReduction="20000"/>
          </a:bodyPr>
          <a:lstStyle/>
          <a:p>
            <a:pPr>
              <a:buBlip>
                <a:blip r:embed="rId2"/>
              </a:buBlip>
            </a:pPr>
            <a:r>
              <a:rPr lang="fr-FR" dirty="0" smtClean="0"/>
              <a:t> </a:t>
            </a:r>
            <a:r>
              <a:rPr lang="fr-FR" b="1" dirty="0" smtClean="0"/>
              <a:t>Glossaire de la Commission européenne </a:t>
            </a:r>
            <a:r>
              <a:rPr lang="fr-FR" dirty="0" smtClean="0"/>
              <a:t>sur le site de l’Institut du droit de la concurrence :</a:t>
            </a:r>
          </a:p>
          <a:p>
            <a:pPr marL="0" indent="0">
              <a:buNone/>
            </a:pPr>
            <a:r>
              <a:rPr lang="fr-FR" dirty="0"/>
              <a:t>	</a:t>
            </a:r>
            <a:r>
              <a:rPr lang="fr-FR" dirty="0" smtClean="0"/>
              <a:t>				</a:t>
            </a:r>
            <a:r>
              <a:rPr lang="fr-FR" sz="3000" dirty="0" smtClean="0"/>
              <a:t>accessible gratuitement </a:t>
            </a:r>
          </a:p>
          <a:p>
            <a:pPr marL="0" indent="0">
              <a:buNone/>
            </a:pPr>
            <a:r>
              <a:rPr lang="fr-FR" b="1" dirty="0" smtClean="0"/>
              <a:t>En français </a:t>
            </a:r>
            <a:r>
              <a:rPr lang="fr-FR" dirty="0" smtClean="0"/>
              <a:t>: </a:t>
            </a:r>
            <a:r>
              <a:rPr lang="fr-FR" sz="2800" dirty="0" smtClean="0">
                <a:hlinkClick r:id="rId3"/>
              </a:rPr>
              <a:t>http://www.concurrences.com/Droit-de-la-concurrence/Glossaire-des-termes-de/?lang=fr</a:t>
            </a:r>
            <a:endParaRPr lang="fr-FR" sz="2800" dirty="0" smtClean="0"/>
          </a:p>
          <a:p>
            <a:pPr marL="0" indent="0">
              <a:buNone/>
            </a:pPr>
            <a:endParaRPr lang="fr-FR" dirty="0" smtClean="0"/>
          </a:p>
          <a:p>
            <a:pPr marL="0" indent="0">
              <a:buNone/>
            </a:pPr>
            <a:r>
              <a:rPr lang="fr-FR" b="1" dirty="0" smtClean="0"/>
              <a:t>En anglais </a:t>
            </a:r>
            <a:r>
              <a:rPr lang="fr-FR" dirty="0" smtClean="0"/>
              <a:t>: </a:t>
            </a:r>
            <a:r>
              <a:rPr lang="fr-FR" sz="2800" dirty="0" smtClean="0">
                <a:hlinkClick r:id="rId4"/>
              </a:rPr>
              <a:t>http://www.concurrences.com/Droit-de-la-concurrence/Glossaire-des-termes-de/?lang=en</a:t>
            </a:r>
            <a:endParaRPr lang="fr-FR" sz="2800" dirty="0" smtClean="0"/>
          </a:p>
          <a:p>
            <a:pPr marL="0" indent="0">
              <a:buNone/>
            </a:pPr>
            <a:endParaRPr lang="fr-FR" sz="2800" dirty="0"/>
          </a:p>
          <a:p>
            <a:pPr marL="0" indent="0">
              <a:buNone/>
            </a:pPr>
            <a:r>
              <a:rPr lang="fr-FR" dirty="0" smtClean="0"/>
              <a:t>Avec des liens vers des décisions illustrant les notions citées sur le site Concurrences </a:t>
            </a:r>
            <a:r>
              <a:rPr lang="fr-FR" sz="3000" dirty="0" smtClean="0"/>
              <a:t>(payant)</a:t>
            </a:r>
          </a:p>
          <a:p>
            <a:pPr marL="0" indent="0">
              <a:buNone/>
            </a:pPr>
            <a:endParaRPr lang="fr-FR" dirty="0" smtClean="0"/>
          </a:p>
          <a:p>
            <a:pPr marL="0" indent="0">
              <a:buNone/>
            </a:pPr>
            <a:endParaRPr lang="fr-FR" dirty="0" smtClean="0"/>
          </a:p>
          <a:p>
            <a:pPr marL="0" indent="0">
              <a:buNone/>
            </a:pPr>
            <a:endParaRPr lang="fr-FR" dirty="0" smtClean="0"/>
          </a:p>
          <a:p>
            <a:pPr marL="0" indent="0">
              <a:buNone/>
            </a:pPr>
            <a:endParaRPr lang="fr-FR" dirty="0"/>
          </a:p>
          <a:p>
            <a:pPr marL="0" indent="0">
              <a:buNone/>
            </a:pPr>
            <a:endParaRPr lang="fr-FR" dirty="0"/>
          </a:p>
        </p:txBody>
      </p:sp>
      <p:sp>
        <p:nvSpPr>
          <p:cNvPr id="4" name="Espace réservé du pied de page 3"/>
          <p:cNvSpPr>
            <a:spLocks noGrp="1"/>
          </p:cNvSpPr>
          <p:nvPr>
            <p:ph type="ftr" sz="quarter" idx="11"/>
          </p:nvPr>
        </p:nvSpPr>
        <p:spPr>
          <a:xfrm>
            <a:off x="2555776" y="6237312"/>
            <a:ext cx="4472136" cy="385018"/>
          </a:xfrm>
        </p:spPr>
        <p:txBody>
          <a:bodyPr/>
          <a:lstStyle/>
          <a:p>
            <a:r>
              <a:rPr lang="fr-FR" b="1" dirty="0" smtClean="0"/>
              <a:t>Atelier </a:t>
            </a:r>
            <a:r>
              <a:rPr lang="fr-FR" b="1" dirty="0" err="1" smtClean="0"/>
              <a:t>Juriconnexion</a:t>
            </a:r>
            <a:r>
              <a:rPr lang="fr-FR" b="1" dirty="0" smtClean="0"/>
              <a:t> </a:t>
            </a:r>
          </a:p>
          <a:p>
            <a:r>
              <a:rPr lang="fr-FR" b="1" dirty="0" smtClean="0"/>
              <a:t> Droit de la concurrence - sources documentaires essentielles - 14.10.2014</a:t>
            </a:r>
            <a:endParaRPr lang="fr-FR" b="1" dirty="0"/>
          </a:p>
        </p:txBody>
      </p:sp>
      <p:sp>
        <p:nvSpPr>
          <p:cNvPr id="5" name="Espace réservé du numéro de diapositive 4"/>
          <p:cNvSpPr>
            <a:spLocks noGrp="1"/>
          </p:cNvSpPr>
          <p:nvPr>
            <p:ph type="sldNum" sz="quarter" idx="12"/>
          </p:nvPr>
        </p:nvSpPr>
        <p:spPr/>
        <p:txBody>
          <a:bodyPr/>
          <a:lstStyle/>
          <a:p>
            <a:fld id="{CE03A682-3DBB-4506-B2A2-C6CEBDE85FEE}" type="slidenum">
              <a:rPr lang="fr-FR" smtClean="0"/>
              <a:t>2</a:t>
            </a:fld>
            <a:endParaRPr lang="fr-FR"/>
          </a:p>
        </p:txBody>
      </p:sp>
    </p:spTree>
    <p:extLst>
      <p:ext uri="{BB962C8B-B14F-4D97-AF65-F5344CB8AC3E}">
        <p14:creationId xmlns:p14="http://schemas.microsoft.com/office/powerpoint/2010/main" val="652959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tx2"/>
                </a:solidFill>
              </a:rPr>
              <a:t>Les sites des autorités de concurrence</a:t>
            </a:r>
            <a:endParaRPr lang="fr-FR" sz="3600" b="1" dirty="0">
              <a:solidFill>
                <a:schemeClr val="tx2"/>
              </a:solidFill>
            </a:endParaRPr>
          </a:p>
        </p:txBody>
      </p:sp>
      <p:sp>
        <p:nvSpPr>
          <p:cNvPr id="3" name="Espace réservé du contenu 2"/>
          <p:cNvSpPr>
            <a:spLocks noGrp="1"/>
          </p:cNvSpPr>
          <p:nvPr>
            <p:ph idx="1"/>
          </p:nvPr>
        </p:nvSpPr>
        <p:spPr>
          <a:xfrm>
            <a:off x="323528" y="1124744"/>
            <a:ext cx="8424936" cy="5328592"/>
          </a:xfrm>
        </p:spPr>
        <p:txBody>
          <a:bodyPr>
            <a:normAutofit fontScale="92500"/>
          </a:bodyPr>
          <a:lstStyle/>
          <a:p>
            <a:pPr marL="0" indent="0">
              <a:buNone/>
            </a:pPr>
            <a:r>
              <a:rPr lang="fr-FR" dirty="0" smtClean="0">
                <a:solidFill>
                  <a:schemeClr val="tx2"/>
                </a:solidFill>
              </a:rPr>
              <a:t>…</a:t>
            </a:r>
            <a:r>
              <a:rPr lang="fr-FR" b="1" dirty="0" smtClean="0">
                <a:solidFill>
                  <a:schemeClr val="tx2"/>
                </a:solidFill>
              </a:rPr>
              <a:t>Européenne</a:t>
            </a:r>
            <a:r>
              <a:rPr lang="fr-FR" dirty="0" smtClean="0"/>
              <a:t> :</a:t>
            </a:r>
          </a:p>
          <a:p>
            <a:pPr marL="0" indent="0">
              <a:buNone/>
            </a:pPr>
            <a:r>
              <a:rPr lang="fr-FR" dirty="0"/>
              <a:t>	</a:t>
            </a:r>
            <a:r>
              <a:rPr lang="fr-FR" dirty="0" smtClean="0"/>
              <a:t>Site</a:t>
            </a:r>
            <a:r>
              <a:rPr lang="fr-FR" b="1" dirty="0" smtClean="0"/>
              <a:t> </a:t>
            </a:r>
            <a:r>
              <a:rPr lang="fr-FR" b="1" dirty="0" err="1" smtClean="0"/>
              <a:t>Competition</a:t>
            </a:r>
            <a:r>
              <a:rPr lang="fr-FR" b="1" dirty="0" smtClean="0"/>
              <a:t> </a:t>
            </a:r>
            <a:r>
              <a:rPr lang="fr-FR" sz="2800" dirty="0" smtClean="0"/>
              <a:t>en anglais uniquement </a:t>
            </a:r>
            <a:r>
              <a:rPr lang="fr-FR" dirty="0" smtClean="0"/>
              <a:t>:</a:t>
            </a:r>
          </a:p>
          <a:p>
            <a:pPr marL="0" indent="0">
              <a:buNone/>
            </a:pPr>
            <a:r>
              <a:rPr lang="fr-FR" dirty="0" smtClean="0">
                <a:hlinkClick r:id="rId2"/>
              </a:rPr>
              <a:t>http://ec.europa.eu/competition/index_en.html</a:t>
            </a:r>
            <a:r>
              <a:rPr lang="fr-FR" dirty="0" smtClean="0"/>
              <a:t> </a:t>
            </a:r>
            <a:endParaRPr lang="fr-FR" sz="2800" dirty="0" smtClean="0"/>
          </a:p>
          <a:p>
            <a:pPr marL="0" indent="0">
              <a:buNone/>
            </a:pPr>
            <a:r>
              <a:rPr lang="fr-FR" b="1" dirty="0" smtClean="0">
                <a:solidFill>
                  <a:schemeClr val="tx2"/>
                </a:solidFill>
              </a:rPr>
              <a:t>…des pays membres de l’UE et d’ailleurs</a:t>
            </a:r>
          </a:p>
          <a:p>
            <a:pPr marL="0" indent="0">
              <a:buNone/>
            </a:pPr>
            <a:r>
              <a:rPr lang="fr-FR" dirty="0" smtClean="0"/>
              <a:t>	</a:t>
            </a:r>
            <a:r>
              <a:rPr lang="fr-FR" sz="3000" dirty="0"/>
              <a:t>A</a:t>
            </a:r>
            <a:r>
              <a:rPr lang="fr-FR" sz="3000" dirty="0" smtClean="0"/>
              <a:t>nnuaire de l’Institut du droit de la concurrence</a:t>
            </a:r>
          </a:p>
          <a:p>
            <a:pPr marL="0" indent="0">
              <a:buNone/>
            </a:pPr>
            <a:r>
              <a:rPr lang="fr-FR" sz="2400" dirty="0" smtClean="0">
                <a:hlinkClick r:id="rId3"/>
              </a:rPr>
              <a:t>http://www.concurrences.com/Droit-de-la-concurrence/Antitrust-Encyclopedia/?lang=en</a:t>
            </a:r>
            <a:r>
              <a:rPr lang="fr-FR" sz="2400" dirty="0" smtClean="0"/>
              <a:t> </a:t>
            </a:r>
          </a:p>
          <a:p>
            <a:pPr marL="0" indent="0">
              <a:buNone/>
            </a:pPr>
            <a:r>
              <a:rPr lang="fr-FR" b="1" dirty="0" smtClean="0">
                <a:solidFill>
                  <a:schemeClr val="tx2"/>
                </a:solidFill>
              </a:rPr>
              <a:t>…française </a:t>
            </a:r>
          </a:p>
          <a:p>
            <a:pPr marL="0" indent="0">
              <a:buNone/>
            </a:pPr>
            <a:r>
              <a:rPr lang="fr-FR" dirty="0">
                <a:solidFill>
                  <a:schemeClr val="tx2"/>
                </a:solidFill>
              </a:rPr>
              <a:t>	</a:t>
            </a:r>
            <a:r>
              <a:rPr lang="fr-FR" dirty="0" smtClean="0"/>
              <a:t>Autorité de la Concurrence (ADLC)</a:t>
            </a:r>
          </a:p>
          <a:p>
            <a:pPr marL="0" indent="0">
              <a:buNone/>
            </a:pPr>
            <a:r>
              <a:rPr lang="fr-FR" sz="3000" dirty="0" smtClean="0">
                <a:hlinkClick r:id="rId4"/>
              </a:rPr>
              <a:t>http://www.autoritedelaconcurrence.fr/user/index.php</a:t>
            </a:r>
            <a:r>
              <a:rPr lang="fr-FR" sz="3000" dirty="0" smtClean="0"/>
              <a:t> </a:t>
            </a:r>
          </a:p>
          <a:p>
            <a:pPr marL="0" indent="0">
              <a:buNone/>
            </a:pPr>
            <a:endParaRPr lang="fr-FR" dirty="0"/>
          </a:p>
        </p:txBody>
      </p:sp>
      <p:sp>
        <p:nvSpPr>
          <p:cNvPr id="4" name="Espace réservé du pied de page 3"/>
          <p:cNvSpPr>
            <a:spLocks noGrp="1"/>
          </p:cNvSpPr>
          <p:nvPr>
            <p:ph type="ftr" sz="quarter" idx="11"/>
          </p:nvPr>
        </p:nvSpPr>
        <p:spPr>
          <a:xfrm>
            <a:off x="1475656" y="6309320"/>
            <a:ext cx="5616624" cy="504056"/>
          </a:xfrm>
        </p:spPr>
        <p:txBody>
          <a:bodyPr/>
          <a:lstStyle/>
          <a:p>
            <a:r>
              <a:rPr lang="fr-FR" b="1" dirty="0" smtClean="0"/>
              <a:t>Atelier </a:t>
            </a:r>
            <a:r>
              <a:rPr lang="fr-FR" b="1" dirty="0" err="1" smtClean="0"/>
              <a:t>Juriconnexion</a:t>
            </a:r>
            <a:r>
              <a:rPr lang="fr-FR" b="1" dirty="0" smtClean="0"/>
              <a:t>  </a:t>
            </a:r>
          </a:p>
          <a:p>
            <a:r>
              <a:rPr lang="fr-FR" b="1" dirty="0" smtClean="0"/>
              <a:t>Droit de la concurrence - sources documentaires essentielles </a:t>
            </a:r>
            <a:endParaRPr lang="fr-FR" b="1" dirty="0"/>
          </a:p>
          <a:p>
            <a:r>
              <a:rPr lang="fr-FR" b="1" dirty="0" smtClean="0"/>
              <a:t>14.10.2014</a:t>
            </a:r>
            <a:endParaRPr lang="fr-FR" b="1" dirty="0"/>
          </a:p>
        </p:txBody>
      </p:sp>
      <p:sp>
        <p:nvSpPr>
          <p:cNvPr id="5" name="Espace réservé du numéro de diapositive 4"/>
          <p:cNvSpPr>
            <a:spLocks noGrp="1"/>
          </p:cNvSpPr>
          <p:nvPr>
            <p:ph type="sldNum" sz="quarter" idx="12"/>
          </p:nvPr>
        </p:nvSpPr>
        <p:spPr/>
        <p:txBody>
          <a:bodyPr/>
          <a:lstStyle/>
          <a:p>
            <a:fld id="{CE03A682-3DBB-4506-B2A2-C6CEBDE85FEE}" type="slidenum">
              <a:rPr lang="fr-FR" smtClean="0"/>
              <a:t>3</a:t>
            </a:fld>
            <a:endParaRPr lang="fr-FR"/>
          </a:p>
        </p:txBody>
      </p:sp>
    </p:spTree>
    <p:extLst>
      <p:ext uri="{BB962C8B-B14F-4D97-AF65-F5344CB8AC3E}">
        <p14:creationId xmlns:p14="http://schemas.microsoft.com/office/powerpoint/2010/main" val="316542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332656"/>
            <a:ext cx="8229600" cy="1143000"/>
          </a:xfrm>
        </p:spPr>
        <p:txBody>
          <a:bodyPr>
            <a:normAutofit/>
          </a:bodyPr>
          <a:lstStyle/>
          <a:p>
            <a:r>
              <a:rPr lang="fr-FR" sz="3600" b="1" dirty="0" smtClean="0">
                <a:solidFill>
                  <a:srgbClr val="002060"/>
                </a:solidFill>
              </a:rPr>
              <a:t>Accéder aux textes </a:t>
            </a:r>
            <a:endParaRPr lang="fr-FR" sz="3600" b="1" dirty="0">
              <a:solidFill>
                <a:srgbClr val="002060"/>
              </a:solidFill>
            </a:endParaRPr>
          </a:p>
        </p:txBody>
      </p:sp>
      <p:sp>
        <p:nvSpPr>
          <p:cNvPr id="3" name="Espace réservé du contenu 2"/>
          <p:cNvSpPr>
            <a:spLocks noGrp="1"/>
          </p:cNvSpPr>
          <p:nvPr>
            <p:ph idx="1"/>
          </p:nvPr>
        </p:nvSpPr>
        <p:spPr>
          <a:xfrm>
            <a:off x="251520" y="1196752"/>
            <a:ext cx="8435280" cy="4929411"/>
          </a:xfrm>
        </p:spPr>
        <p:txBody>
          <a:bodyPr>
            <a:normAutofit fontScale="92500" lnSpcReduction="10000"/>
          </a:bodyPr>
          <a:lstStyle/>
          <a:p>
            <a:pPr>
              <a:buBlip>
                <a:blip r:embed="rId2"/>
              </a:buBlip>
            </a:pPr>
            <a:r>
              <a:rPr lang="fr-FR" b="1" dirty="0" smtClean="0">
                <a:solidFill>
                  <a:schemeClr val="tx2"/>
                </a:solidFill>
              </a:rPr>
              <a:t>Européens :</a:t>
            </a:r>
          </a:p>
          <a:p>
            <a:pPr marL="0" indent="0">
              <a:buNone/>
            </a:pPr>
            <a:r>
              <a:rPr lang="fr-FR" sz="2800" dirty="0" smtClean="0">
                <a:solidFill>
                  <a:schemeClr val="tx2"/>
                </a:solidFill>
              </a:rPr>
              <a:t>Recueils et compilations gratuits de la DG Concurrence </a:t>
            </a:r>
          </a:p>
          <a:p>
            <a:pPr marL="0" indent="0">
              <a:buNone/>
            </a:pPr>
            <a:r>
              <a:rPr lang="fr-FR" sz="2800" b="1" dirty="0" smtClean="0">
                <a:solidFill>
                  <a:schemeClr val="tx2"/>
                </a:solidFill>
              </a:rPr>
              <a:t>Ententes et concentrations :</a:t>
            </a:r>
          </a:p>
          <a:p>
            <a:pPr marL="0" indent="0">
              <a:buNone/>
            </a:pPr>
            <a:r>
              <a:rPr lang="fr-FR" sz="2400" dirty="0">
                <a:solidFill>
                  <a:schemeClr val="tx2"/>
                </a:solidFill>
                <a:hlinkClick r:id="rId3"/>
              </a:rPr>
              <a:t>http://</a:t>
            </a:r>
            <a:r>
              <a:rPr lang="fr-FR" sz="2400" dirty="0" smtClean="0">
                <a:solidFill>
                  <a:schemeClr val="tx2"/>
                </a:solidFill>
                <a:hlinkClick r:id="rId3"/>
              </a:rPr>
              <a:t>ec.europa.eu/competition/antitrust/publications_en.html</a:t>
            </a:r>
            <a:endParaRPr lang="fr-FR" sz="2400" dirty="0" smtClean="0">
              <a:solidFill>
                <a:schemeClr val="tx2"/>
              </a:solidFill>
            </a:endParaRPr>
          </a:p>
          <a:p>
            <a:pPr marL="0" indent="0">
              <a:buNone/>
            </a:pPr>
            <a:r>
              <a:rPr lang="fr-FR" sz="2800" b="1" dirty="0" smtClean="0">
                <a:solidFill>
                  <a:schemeClr val="tx2"/>
                </a:solidFill>
              </a:rPr>
              <a:t>Pages « </a:t>
            </a:r>
            <a:r>
              <a:rPr lang="fr-FR" sz="2800" b="1" dirty="0" err="1" smtClean="0">
                <a:solidFill>
                  <a:schemeClr val="tx2"/>
                </a:solidFill>
              </a:rPr>
              <a:t>Legislation</a:t>
            </a:r>
            <a:r>
              <a:rPr lang="fr-FR" sz="2800" b="1" dirty="0" smtClean="0">
                <a:solidFill>
                  <a:schemeClr val="tx2"/>
                </a:solidFill>
              </a:rPr>
              <a:t> »</a:t>
            </a:r>
          </a:p>
          <a:p>
            <a:pPr marL="0" indent="0">
              <a:buNone/>
            </a:pPr>
            <a:r>
              <a:rPr lang="fr-FR" sz="2400" b="1" dirty="0" smtClean="0">
                <a:solidFill>
                  <a:schemeClr val="tx2"/>
                </a:solidFill>
              </a:rPr>
              <a:t>en anglais mais textes au minimum en EN, DE, FR</a:t>
            </a:r>
            <a:endParaRPr lang="fr-FR" sz="2400" b="1" dirty="0">
              <a:solidFill>
                <a:schemeClr val="tx2"/>
              </a:solidFill>
            </a:endParaRPr>
          </a:p>
          <a:p>
            <a:pPr marL="0" indent="0">
              <a:buNone/>
            </a:pPr>
            <a:r>
              <a:rPr lang="fr-FR" sz="2800" dirty="0">
                <a:solidFill>
                  <a:schemeClr val="tx2"/>
                </a:solidFill>
              </a:rPr>
              <a:t>	</a:t>
            </a:r>
            <a:r>
              <a:rPr lang="fr-FR" sz="2800" dirty="0" smtClean="0">
                <a:solidFill>
                  <a:schemeClr val="tx2"/>
                </a:solidFill>
              </a:rPr>
              <a:t>Concentrations </a:t>
            </a:r>
            <a:r>
              <a:rPr lang="fr-FR" sz="2800" dirty="0">
                <a:solidFill>
                  <a:schemeClr val="tx2"/>
                </a:solidFill>
              </a:rPr>
              <a:t>: </a:t>
            </a:r>
            <a:r>
              <a:rPr lang="fr-FR" sz="2000" dirty="0">
                <a:solidFill>
                  <a:schemeClr val="tx2"/>
                </a:solidFill>
                <a:hlinkClick r:id="rId4"/>
              </a:rPr>
              <a:t>http</a:t>
            </a:r>
            <a:r>
              <a:rPr lang="fr-FR" sz="2000" dirty="0" smtClean="0">
                <a:solidFill>
                  <a:schemeClr val="tx2"/>
                </a:solidFill>
                <a:hlinkClick r:id="rId4"/>
              </a:rPr>
              <a:t>://ec.europa.eu/competition/antitrust/legislation/legislation.html</a:t>
            </a:r>
            <a:r>
              <a:rPr lang="fr-FR" sz="2000" dirty="0" smtClean="0">
                <a:solidFill>
                  <a:schemeClr val="tx2"/>
                </a:solidFill>
              </a:rPr>
              <a:t> </a:t>
            </a:r>
          </a:p>
          <a:p>
            <a:pPr marL="0" indent="0">
              <a:buNone/>
            </a:pPr>
            <a:r>
              <a:rPr lang="fr-FR" sz="2800" dirty="0">
                <a:solidFill>
                  <a:schemeClr val="tx2"/>
                </a:solidFill>
              </a:rPr>
              <a:t>	</a:t>
            </a:r>
            <a:r>
              <a:rPr lang="fr-FR" sz="2800" dirty="0" smtClean="0">
                <a:solidFill>
                  <a:schemeClr val="tx2"/>
                </a:solidFill>
              </a:rPr>
              <a:t>Ententes </a:t>
            </a:r>
          </a:p>
          <a:p>
            <a:pPr marL="0" indent="0">
              <a:buNone/>
            </a:pPr>
            <a:r>
              <a:rPr lang="fr-FR" sz="2400" dirty="0">
                <a:solidFill>
                  <a:schemeClr val="tx2"/>
                </a:solidFill>
                <a:hlinkClick r:id="rId5"/>
              </a:rPr>
              <a:t>http://</a:t>
            </a:r>
            <a:r>
              <a:rPr lang="fr-FR" sz="2400" dirty="0" smtClean="0">
                <a:solidFill>
                  <a:schemeClr val="tx2"/>
                </a:solidFill>
                <a:hlinkClick r:id="rId5"/>
              </a:rPr>
              <a:t>ec.europa.eu/competition/cartels/legislation/index.html</a:t>
            </a:r>
            <a:endParaRPr lang="fr-FR" sz="2400" dirty="0" smtClean="0">
              <a:solidFill>
                <a:schemeClr val="tx2"/>
              </a:solidFill>
            </a:endParaRPr>
          </a:p>
          <a:p>
            <a:pPr marL="0" indent="0">
              <a:buNone/>
            </a:pPr>
            <a:r>
              <a:rPr lang="fr-FR" sz="2400" dirty="0">
                <a:solidFill>
                  <a:schemeClr val="tx2"/>
                </a:solidFill>
              </a:rPr>
              <a:t>	</a:t>
            </a:r>
            <a:r>
              <a:rPr lang="fr-FR" sz="2800" dirty="0" smtClean="0">
                <a:solidFill>
                  <a:schemeClr val="tx2"/>
                </a:solidFill>
              </a:rPr>
              <a:t>Aides d’Etat</a:t>
            </a:r>
          </a:p>
          <a:p>
            <a:pPr marL="0" indent="0">
              <a:buNone/>
            </a:pPr>
            <a:r>
              <a:rPr lang="fr-FR" sz="2200" dirty="0">
                <a:solidFill>
                  <a:schemeClr val="tx2"/>
                </a:solidFill>
                <a:hlinkClick r:id="rId6"/>
              </a:rPr>
              <a:t>http://</a:t>
            </a:r>
            <a:r>
              <a:rPr lang="fr-FR" sz="2200" dirty="0" smtClean="0">
                <a:solidFill>
                  <a:schemeClr val="tx2"/>
                </a:solidFill>
                <a:hlinkClick r:id="rId6"/>
              </a:rPr>
              <a:t>ec.europa.eu/competition/state_aid/legislation/legislation.html</a:t>
            </a:r>
            <a:r>
              <a:rPr lang="fr-FR" sz="2200" dirty="0" smtClean="0">
                <a:solidFill>
                  <a:schemeClr val="tx2"/>
                </a:solidFill>
              </a:rPr>
              <a:t> </a:t>
            </a:r>
            <a:endParaRPr lang="fr-FR" sz="2200" dirty="0">
              <a:solidFill>
                <a:schemeClr val="tx2"/>
              </a:solidFill>
            </a:endParaRPr>
          </a:p>
        </p:txBody>
      </p:sp>
      <p:sp>
        <p:nvSpPr>
          <p:cNvPr id="4" name="Espace réservé du pied de page 3"/>
          <p:cNvSpPr>
            <a:spLocks noGrp="1"/>
          </p:cNvSpPr>
          <p:nvPr>
            <p:ph type="ftr" sz="quarter" idx="11"/>
          </p:nvPr>
        </p:nvSpPr>
        <p:spPr>
          <a:xfrm>
            <a:off x="2267744" y="6356350"/>
            <a:ext cx="4752528" cy="385018"/>
          </a:xfrm>
        </p:spPr>
        <p:txBody>
          <a:bodyPr/>
          <a:lstStyle/>
          <a:p>
            <a:r>
              <a:rPr lang="fr-FR" b="1" dirty="0" smtClean="0"/>
              <a:t>Atelier </a:t>
            </a:r>
            <a:r>
              <a:rPr lang="fr-FR" b="1" dirty="0" err="1" smtClean="0"/>
              <a:t>Juriconnexion</a:t>
            </a:r>
            <a:r>
              <a:rPr lang="fr-FR" b="1" dirty="0" smtClean="0"/>
              <a:t>  </a:t>
            </a:r>
          </a:p>
          <a:p>
            <a:r>
              <a:rPr lang="fr-FR" b="1" dirty="0" smtClean="0"/>
              <a:t>Droit de la concurrence - sources documentaires essentielles </a:t>
            </a:r>
            <a:endParaRPr lang="fr-FR" b="1" dirty="0"/>
          </a:p>
          <a:p>
            <a:r>
              <a:rPr lang="fr-FR" b="1" dirty="0" smtClean="0"/>
              <a:t>14.10.2014</a:t>
            </a:r>
            <a:endParaRPr lang="fr-FR" b="1" dirty="0"/>
          </a:p>
        </p:txBody>
      </p:sp>
      <p:sp>
        <p:nvSpPr>
          <p:cNvPr id="5" name="Espace réservé du numéro de diapositive 4"/>
          <p:cNvSpPr>
            <a:spLocks noGrp="1"/>
          </p:cNvSpPr>
          <p:nvPr>
            <p:ph type="sldNum" sz="quarter" idx="12"/>
          </p:nvPr>
        </p:nvSpPr>
        <p:spPr/>
        <p:txBody>
          <a:bodyPr/>
          <a:lstStyle/>
          <a:p>
            <a:fld id="{CE03A682-3DBB-4506-B2A2-C6CEBDE85FEE}" type="slidenum">
              <a:rPr lang="fr-FR" smtClean="0"/>
              <a:t>4</a:t>
            </a:fld>
            <a:endParaRPr lang="fr-FR"/>
          </a:p>
        </p:txBody>
      </p:sp>
    </p:spTree>
    <p:extLst>
      <p:ext uri="{BB962C8B-B14F-4D97-AF65-F5344CB8AC3E}">
        <p14:creationId xmlns:p14="http://schemas.microsoft.com/office/powerpoint/2010/main" val="2346043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274638"/>
            <a:ext cx="8003232" cy="778098"/>
          </a:xfrm>
        </p:spPr>
        <p:txBody>
          <a:bodyPr>
            <a:normAutofit/>
          </a:bodyPr>
          <a:lstStyle/>
          <a:p>
            <a:r>
              <a:rPr lang="fr-FR" sz="3600" b="1" dirty="0">
                <a:solidFill>
                  <a:srgbClr val="002060"/>
                </a:solidFill>
              </a:rPr>
              <a:t>Accéder aux textes </a:t>
            </a:r>
            <a:endParaRPr lang="fr-FR" sz="3600" dirty="0"/>
          </a:p>
        </p:txBody>
      </p:sp>
      <p:sp>
        <p:nvSpPr>
          <p:cNvPr id="3" name="Espace réservé du contenu 2"/>
          <p:cNvSpPr>
            <a:spLocks noGrp="1"/>
          </p:cNvSpPr>
          <p:nvPr>
            <p:ph idx="1"/>
          </p:nvPr>
        </p:nvSpPr>
        <p:spPr>
          <a:xfrm>
            <a:off x="467544" y="980728"/>
            <a:ext cx="8280920" cy="5472608"/>
          </a:xfrm>
        </p:spPr>
        <p:txBody>
          <a:bodyPr>
            <a:normAutofit lnSpcReduction="10000"/>
          </a:bodyPr>
          <a:lstStyle/>
          <a:p>
            <a:pPr>
              <a:buBlip>
                <a:blip r:embed="rId2"/>
              </a:buBlip>
            </a:pPr>
            <a:r>
              <a:rPr lang="fr-FR" dirty="0" smtClean="0"/>
              <a:t> </a:t>
            </a:r>
            <a:r>
              <a:rPr lang="fr-FR" b="1" dirty="0" smtClean="0">
                <a:solidFill>
                  <a:schemeClr val="tx2"/>
                </a:solidFill>
              </a:rPr>
              <a:t>français </a:t>
            </a:r>
          </a:p>
          <a:p>
            <a:pPr marL="0" indent="0">
              <a:buNone/>
            </a:pPr>
            <a:r>
              <a:rPr lang="fr-FR" sz="2400" b="1" dirty="0" smtClean="0">
                <a:solidFill>
                  <a:schemeClr val="tx2"/>
                </a:solidFill>
              </a:rPr>
              <a:t>Rubrique «Les textes de références » sur le site de </a:t>
            </a:r>
            <a:r>
              <a:rPr lang="fr-FR" sz="2400" b="1" dirty="0" smtClean="0">
                <a:solidFill>
                  <a:schemeClr val="tx2"/>
                </a:solidFill>
                <a:hlinkClick r:id="rId3"/>
              </a:rPr>
              <a:t>l’</a:t>
            </a:r>
            <a:r>
              <a:rPr lang="fr-FR" sz="2400" b="1" dirty="0" err="1" smtClean="0">
                <a:solidFill>
                  <a:schemeClr val="tx2"/>
                </a:solidFill>
                <a:hlinkClick r:id="rId3"/>
              </a:rPr>
              <a:t>AdlC</a:t>
            </a:r>
            <a:endParaRPr lang="fr-FR" sz="2400" b="1" dirty="0" smtClean="0">
              <a:solidFill>
                <a:schemeClr val="tx2"/>
              </a:solidFill>
            </a:endParaRPr>
          </a:p>
          <a:p>
            <a:pPr>
              <a:buBlip>
                <a:blip r:embed="rId4"/>
              </a:buBlip>
            </a:pPr>
            <a:r>
              <a:rPr lang="fr-FR" sz="2000" b="1" dirty="0" smtClean="0">
                <a:solidFill>
                  <a:schemeClr val="tx2"/>
                </a:solidFill>
              </a:rPr>
              <a:t>Code de commerce : renvoi à </a:t>
            </a:r>
            <a:r>
              <a:rPr lang="fr-FR" sz="2000" b="1" dirty="0" err="1" smtClean="0">
                <a:solidFill>
                  <a:schemeClr val="tx2"/>
                </a:solidFill>
              </a:rPr>
              <a:t>Legifrance</a:t>
            </a:r>
            <a:r>
              <a:rPr lang="fr-FR" sz="2000" b="1" dirty="0" smtClean="0">
                <a:solidFill>
                  <a:schemeClr val="tx2"/>
                </a:solidFill>
              </a:rPr>
              <a:t> sur le texte entier du code et non la partie dédiée à la concurrence </a:t>
            </a:r>
            <a:r>
              <a:rPr lang="fr-FR" sz="2000" b="1" dirty="0" smtClean="0">
                <a:solidFill>
                  <a:schemeClr val="tx2"/>
                </a:solidFill>
                <a:sym typeface="Wingdings" pitchFamily="2" charset="2"/>
              </a:rPr>
              <a:t></a:t>
            </a:r>
            <a:endParaRPr lang="fr-FR" sz="2000" b="1" dirty="0" smtClean="0">
              <a:solidFill>
                <a:schemeClr val="tx2"/>
              </a:solidFill>
            </a:endParaRPr>
          </a:p>
          <a:p>
            <a:pPr>
              <a:buBlip>
                <a:blip r:embed="rId4"/>
              </a:buBlip>
            </a:pPr>
            <a:r>
              <a:rPr lang="fr-FR" sz="2000" b="1" dirty="0" smtClean="0">
                <a:solidFill>
                  <a:schemeClr val="tx2"/>
                </a:solidFill>
                <a:hlinkClick r:id="rId5"/>
              </a:rPr>
              <a:t>Textes communautaires</a:t>
            </a:r>
            <a:r>
              <a:rPr lang="fr-FR" sz="2000" b="1" dirty="0" smtClean="0">
                <a:solidFill>
                  <a:schemeClr val="tx2"/>
                </a:solidFill>
              </a:rPr>
              <a:t> : renvoi à </a:t>
            </a:r>
            <a:r>
              <a:rPr lang="fr-FR" sz="2000" b="1" dirty="0" err="1" smtClean="0">
                <a:solidFill>
                  <a:schemeClr val="tx2"/>
                </a:solidFill>
              </a:rPr>
              <a:t>Eur-lex</a:t>
            </a:r>
            <a:r>
              <a:rPr lang="fr-FR" sz="2000" b="1" dirty="0" smtClean="0">
                <a:solidFill>
                  <a:schemeClr val="tx2"/>
                </a:solidFill>
              </a:rPr>
              <a:t> en pointant directement sur les textes </a:t>
            </a:r>
            <a:r>
              <a:rPr lang="fr-FR" sz="2000" b="1" dirty="0" smtClean="0">
                <a:solidFill>
                  <a:schemeClr val="tx2"/>
                </a:solidFill>
                <a:sym typeface="Wingdings" pitchFamily="2" charset="2"/>
              </a:rPr>
              <a:t></a:t>
            </a:r>
          </a:p>
          <a:p>
            <a:pPr>
              <a:buBlip>
                <a:blip r:embed="rId4"/>
              </a:buBlip>
            </a:pPr>
            <a:r>
              <a:rPr lang="fr-FR" sz="2400" b="1" dirty="0" smtClean="0">
                <a:solidFill>
                  <a:schemeClr val="tx2"/>
                </a:solidFill>
                <a:sym typeface="Wingdings" pitchFamily="2" charset="2"/>
                <a:hlinkClick r:id="rId6"/>
              </a:rPr>
              <a:t>Modernisation du système français de régulation de la concurrence </a:t>
            </a:r>
            <a:endParaRPr lang="fr-FR" sz="2400" b="1" dirty="0" smtClean="0">
              <a:solidFill>
                <a:schemeClr val="tx2"/>
              </a:solidFill>
              <a:sym typeface="Wingdings" pitchFamily="2" charset="2"/>
            </a:endParaRPr>
          </a:p>
          <a:p>
            <a:pPr>
              <a:buFont typeface="Wingdings" pitchFamily="2" charset="2"/>
              <a:buChar char=""/>
            </a:pPr>
            <a:r>
              <a:rPr lang="fr-FR" sz="2000" dirty="0" smtClean="0">
                <a:solidFill>
                  <a:srgbClr val="002060"/>
                </a:solidFill>
              </a:rPr>
              <a:t>intéressant car on y trouve la LME et tous ses décrets d’application </a:t>
            </a:r>
          </a:p>
          <a:p>
            <a:pPr>
              <a:buBlip>
                <a:blip r:embed="rId4"/>
              </a:buBlip>
            </a:pPr>
            <a:r>
              <a:rPr lang="fr-FR" sz="2400" b="1" dirty="0" smtClean="0">
                <a:solidFill>
                  <a:schemeClr val="tx2"/>
                </a:solidFill>
                <a:hlinkClick r:id="rId7"/>
              </a:rPr>
              <a:t>Règles internes</a:t>
            </a:r>
            <a:r>
              <a:rPr lang="fr-FR" sz="2400" b="1" dirty="0" smtClean="0">
                <a:solidFill>
                  <a:schemeClr val="tx2"/>
                </a:solidFill>
              </a:rPr>
              <a:t> :</a:t>
            </a:r>
          </a:p>
          <a:p>
            <a:pPr>
              <a:buFont typeface="Wingdings" pitchFamily="2" charset="2"/>
              <a:buChar char="Ä"/>
            </a:pPr>
            <a:r>
              <a:rPr lang="fr-FR" sz="1800" dirty="0" smtClean="0">
                <a:solidFill>
                  <a:schemeClr val="tx2">
                    <a:lumMod val="50000"/>
                  </a:schemeClr>
                </a:solidFill>
              </a:rPr>
              <a:t>Intéressant car on y trouve le RI, la charte de déontologie non publiés au JO</a:t>
            </a:r>
          </a:p>
          <a:p>
            <a:pPr>
              <a:buBlip>
                <a:blip r:embed="rId4"/>
              </a:buBlip>
            </a:pPr>
            <a:r>
              <a:rPr lang="fr-FR" sz="2400" b="1" dirty="0" smtClean="0">
                <a:solidFill>
                  <a:schemeClr val="tx2"/>
                </a:solidFill>
                <a:hlinkClick r:id="rId8"/>
              </a:rPr>
              <a:t>Les communiqués </a:t>
            </a:r>
            <a:r>
              <a:rPr lang="fr-FR" sz="2400" b="1" dirty="0" smtClean="0">
                <a:solidFill>
                  <a:schemeClr val="tx2"/>
                </a:solidFill>
              </a:rPr>
              <a:t>en français et en anglais</a:t>
            </a:r>
          </a:p>
          <a:p>
            <a:pPr>
              <a:buFont typeface="Wingdings" pitchFamily="2" charset="2"/>
              <a:buChar char="Ä"/>
            </a:pPr>
            <a:r>
              <a:rPr lang="fr-FR" sz="2400" b="1" dirty="0" smtClean="0">
                <a:solidFill>
                  <a:srgbClr val="002060"/>
                </a:solidFill>
              </a:rPr>
              <a:t>Essentiel : lignes directrices sur les engagements, la non-contestation de griefs, sur les programmes de clémence, sur la détermination du montant des sanctions pécuniaires </a:t>
            </a:r>
          </a:p>
        </p:txBody>
      </p:sp>
      <p:sp>
        <p:nvSpPr>
          <p:cNvPr id="4" name="Espace réservé du pied de page 3"/>
          <p:cNvSpPr>
            <a:spLocks noGrp="1"/>
          </p:cNvSpPr>
          <p:nvPr>
            <p:ph type="ftr" sz="quarter" idx="11"/>
          </p:nvPr>
        </p:nvSpPr>
        <p:spPr>
          <a:xfrm>
            <a:off x="2339752" y="6356350"/>
            <a:ext cx="4392488" cy="385018"/>
          </a:xfrm>
        </p:spPr>
        <p:txBody>
          <a:bodyPr/>
          <a:lstStyle/>
          <a:p>
            <a:r>
              <a:rPr lang="fr-FR" b="1" dirty="0" smtClean="0"/>
              <a:t>Atelier </a:t>
            </a:r>
            <a:r>
              <a:rPr lang="fr-FR" b="1" dirty="0" err="1" smtClean="0"/>
              <a:t>Juriconnexion</a:t>
            </a:r>
            <a:r>
              <a:rPr lang="fr-FR" b="1" dirty="0" smtClean="0"/>
              <a:t>  </a:t>
            </a:r>
          </a:p>
          <a:p>
            <a:r>
              <a:rPr lang="fr-FR" b="1" dirty="0" smtClean="0"/>
              <a:t>Droit de la concurrence - sources documentaires essentielles 14.10.2014</a:t>
            </a:r>
            <a:endParaRPr lang="fr-FR" b="1" dirty="0"/>
          </a:p>
        </p:txBody>
      </p:sp>
      <p:sp>
        <p:nvSpPr>
          <p:cNvPr id="5" name="Espace réservé du numéro de diapositive 4"/>
          <p:cNvSpPr>
            <a:spLocks noGrp="1"/>
          </p:cNvSpPr>
          <p:nvPr>
            <p:ph type="sldNum" sz="quarter" idx="12"/>
          </p:nvPr>
        </p:nvSpPr>
        <p:spPr/>
        <p:txBody>
          <a:bodyPr/>
          <a:lstStyle/>
          <a:p>
            <a:fld id="{CE03A682-3DBB-4506-B2A2-C6CEBDE85FEE}" type="slidenum">
              <a:rPr lang="fr-FR" smtClean="0"/>
              <a:t>5</a:t>
            </a:fld>
            <a:endParaRPr lang="fr-FR" dirty="0"/>
          </a:p>
        </p:txBody>
      </p:sp>
    </p:spTree>
    <p:extLst>
      <p:ext uri="{BB962C8B-B14F-4D97-AF65-F5344CB8AC3E}">
        <p14:creationId xmlns:p14="http://schemas.microsoft.com/office/powerpoint/2010/main" val="3294393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rgbClr val="002060"/>
                </a:solidFill>
              </a:rPr>
              <a:t>Rechercher les décisions </a:t>
            </a:r>
            <a:endParaRPr lang="fr-FR" sz="3600" b="1" dirty="0">
              <a:solidFill>
                <a:srgbClr val="002060"/>
              </a:solidFill>
            </a:endParaRPr>
          </a:p>
        </p:txBody>
      </p:sp>
      <p:sp>
        <p:nvSpPr>
          <p:cNvPr id="3" name="Espace réservé du contenu 2"/>
          <p:cNvSpPr>
            <a:spLocks noGrp="1"/>
          </p:cNvSpPr>
          <p:nvPr>
            <p:ph idx="1"/>
          </p:nvPr>
        </p:nvSpPr>
        <p:spPr>
          <a:xfrm>
            <a:off x="323528" y="1124744"/>
            <a:ext cx="8363272" cy="5001419"/>
          </a:xfrm>
        </p:spPr>
        <p:txBody>
          <a:bodyPr>
            <a:normAutofit fontScale="85000" lnSpcReduction="20000"/>
          </a:bodyPr>
          <a:lstStyle/>
          <a:p>
            <a:pPr>
              <a:buBlip>
                <a:blip r:embed="rId3"/>
              </a:buBlip>
            </a:pPr>
            <a:r>
              <a:rPr lang="fr-FR" sz="2400" dirty="0" smtClean="0"/>
              <a:t> </a:t>
            </a:r>
            <a:r>
              <a:rPr lang="fr-FR" sz="2600" b="1" dirty="0" smtClean="0">
                <a:solidFill>
                  <a:srgbClr val="002060"/>
                </a:solidFill>
              </a:rPr>
              <a:t>européennes : sources officielles</a:t>
            </a:r>
          </a:p>
          <a:p>
            <a:pPr marL="0" indent="0">
              <a:buNone/>
            </a:pPr>
            <a:r>
              <a:rPr lang="fr-FR" b="1" dirty="0" smtClean="0">
                <a:solidFill>
                  <a:srgbClr val="002060"/>
                </a:solidFill>
              </a:rPr>
              <a:t>	</a:t>
            </a:r>
            <a:r>
              <a:rPr lang="fr-FR" sz="2400" b="1" dirty="0" smtClean="0">
                <a:solidFill>
                  <a:srgbClr val="002060"/>
                </a:solidFill>
              </a:rPr>
              <a:t>Décisions de la Commission </a:t>
            </a:r>
            <a:r>
              <a:rPr lang="fr-FR" b="1" dirty="0" smtClean="0"/>
              <a:t>	</a:t>
            </a:r>
          </a:p>
          <a:p>
            <a:pPr marL="0" indent="0">
              <a:buNone/>
            </a:pPr>
            <a:r>
              <a:rPr lang="fr-FR" sz="2400" b="1" dirty="0" smtClean="0"/>
              <a:t>moteur unique </a:t>
            </a:r>
            <a:r>
              <a:rPr lang="fr-FR" sz="2400" dirty="0" smtClean="0"/>
              <a:t>pour les concentrations, ententes et aides d’</a:t>
            </a:r>
            <a:r>
              <a:rPr lang="fr-FR" sz="2400" dirty="0"/>
              <a:t>E</a:t>
            </a:r>
            <a:r>
              <a:rPr lang="fr-FR" sz="2400" dirty="0" smtClean="0"/>
              <a:t>tat </a:t>
            </a:r>
          </a:p>
          <a:p>
            <a:pPr marL="0" indent="0">
              <a:buNone/>
            </a:pPr>
            <a:r>
              <a:rPr lang="fr-FR" sz="2400" b="1" dirty="0" smtClean="0">
                <a:solidFill>
                  <a:srgbClr val="002060"/>
                </a:solidFill>
                <a:hlinkClick r:id="rId4"/>
              </a:rPr>
              <a:t>http://ec.europa.eu/competition/elojade/isef/index.cfm#</a:t>
            </a:r>
            <a:r>
              <a:rPr lang="fr-FR" sz="2400" b="1" dirty="0" smtClean="0">
                <a:solidFill>
                  <a:srgbClr val="002060"/>
                </a:solidFill>
              </a:rPr>
              <a:t> </a:t>
            </a:r>
            <a:endParaRPr lang="fr-FR" sz="2400" b="1" dirty="0">
              <a:solidFill>
                <a:srgbClr val="002060"/>
              </a:solidFill>
            </a:endParaRPr>
          </a:p>
          <a:p>
            <a:pPr marL="0" indent="0">
              <a:buNone/>
            </a:pPr>
            <a:r>
              <a:rPr lang="fr-FR" b="1" dirty="0" smtClean="0">
                <a:solidFill>
                  <a:srgbClr val="002060"/>
                </a:solidFill>
              </a:rPr>
              <a:t>	</a:t>
            </a:r>
            <a:r>
              <a:rPr lang="fr-FR" sz="2400" dirty="0" smtClean="0">
                <a:solidFill>
                  <a:srgbClr val="002060"/>
                </a:solidFill>
              </a:rPr>
              <a:t>Recours devant le TPUE et la CJUE</a:t>
            </a:r>
          </a:p>
          <a:p>
            <a:pPr marL="0" indent="0">
              <a:buNone/>
            </a:pPr>
            <a:r>
              <a:rPr lang="fr-FR" sz="2400" b="1" dirty="0" smtClean="0">
                <a:solidFill>
                  <a:srgbClr val="002060"/>
                </a:solidFill>
                <a:hlinkClick r:id="rId5"/>
              </a:rPr>
              <a:t>http://curia.europa.eu/juris/recherche.jsf?language=fr#</a:t>
            </a:r>
            <a:r>
              <a:rPr lang="fr-FR" sz="2400" b="1" dirty="0" smtClean="0">
                <a:solidFill>
                  <a:srgbClr val="002060"/>
                </a:solidFill>
              </a:rPr>
              <a:t> </a:t>
            </a:r>
          </a:p>
          <a:p>
            <a:pPr>
              <a:buBlip>
                <a:blip r:embed="rId3"/>
              </a:buBlip>
            </a:pPr>
            <a:endParaRPr lang="fr-FR" sz="2400" b="1" dirty="0">
              <a:solidFill>
                <a:srgbClr val="002060"/>
              </a:solidFill>
            </a:endParaRPr>
          </a:p>
          <a:p>
            <a:pPr>
              <a:buBlip>
                <a:blip r:embed="rId3"/>
              </a:buBlip>
            </a:pPr>
            <a:r>
              <a:rPr lang="fr-FR" sz="2600" b="1" dirty="0" smtClean="0">
                <a:solidFill>
                  <a:srgbClr val="002060"/>
                </a:solidFill>
              </a:rPr>
              <a:t>françaises : sources officielles</a:t>
            </a:r>
          </a:p>
          <a:p>
            <a:pPr marL="0" indent="0">
              <a:buNone/>
            </a:pPr>
            <a:r>
              <a:rPr lang="fr-FR" sz="2400" b="1" dirty="0" smtClean="0">
                <a:solidFill>
                  <a:srgbClr val="002060"/>
                </a:solidFill>
              </a:rPr>
              <a:t>	Pratiques anticoncurrentielles: </a:t>
            </a:r>
          </a:p>
          <a:p>
            <a:pPr marL="0" indent="0">
              <a:buNone/>
            </a:pPr>
            <a:r>
              <a:rPr lang="fr-FR" sz="2400" b="1" dirty="0">
                <a:solidFill>
                  <a:srgbClr val="002060"/>
                </a:solidFill>
              </a:rPr>
              <a:t>	</a:t>
            </a:r>
            <a:r>
              <a:rPr lang="fr-FR" sz="2400" dirty="0">
                <a:solidFill>
                  <a:srgbClr val="002060"/>
                </a:solidFill>
              </a:rPr>
              <a:t>R</a:t>
            </a:r>
            <a:r>
              <a:rPr lang="fr-FR" sz="2400" dirty="0" smtClean="0">
                <a:solidFill>
                  <a:srgbClr val="002060"/>
                </a:solidFill>
              </a:rPr>
              <a:t>ecours devant CA de Paris et la Cour de cassation</a:t>
            </a:r>
          </a:p>
          <a:p>
            <a:pPr marL="0" indent="0">
              <a:buNone/>
            </a:pPr>
            <a:r>
              <a:rPr lang="fr-FR" sz="2000" b="1" dirty="0" smtClean="0">
                <a:solidFill>
                  <a:srgbClr val="002060"/>
                </a:solidFill>
                <a:hlinkClick r:id="rId6"/>
              </a:rPr>
              <a:t>http://www.autoritedelaconcurrence.fr/activites/avis/rechcontroles.php</a:t>
            </a:r>
            <a:endParaRPr lang="fr-FR" sz="2000" b="1" dirty="0" smtClean="0">
              <a:solidFill>
                <a:srgbClr val="002060"/>
              </a:solidFill>
            </a:endParaRPr>
          </a:p>
          <a:p>
            <a:pPr marL="0" indent="0">
              <a:buNone/>
            </a:pPr>
            <a:endParaRPr lang="fr-FR" sz="2000" b="1" dirty="0" smtClean="0">
              <a:solidFill>
                <a:srgbClr val="002060"/>
              </a:solidFill>
            </a:endParaRPr>
          </a:p>
          <a:p>
            <a:pPr marL="0" indent="0">
              <a:buNone/>
            </a:pPr>
            <a:r>
              <a:rPr lang="fr-FR" sz="2400" b="1" dirty="0" smtClean="0">
                <a:solidFill>
                  <a:srgbClr val="002060"/>
                </a:solidFill>
              </a:rPr>
              <a:t>	Contrôles des concentrations : </a:t>
            </a:r>
          </a:p>
          <a:p>
            <a:pPr marL="0" indent="0">
              <a:buNone/>
            </a:pPr>
            <a:r>
              <a:rPr lang="fr-FR" sz="2400" b="1" dirty="0">
                <a:solidFill>
                  <a:srgbClr val="002060"/>
                </a:solidFill>
              </a:rPr>
              <a:t>	</a:t>
            </a:r>
            <a:r>
              <a:rPr lang="fr-FR" sz="2400" dirty="0" smtClean="0">
                <a:solidFill>
                  <a:srgbClr val="002060"/>
                </a:solidFill>
              </a:rPr>
              <a:t>Recours devant le Conseil d’</a:t>
            </a:r>
            <a:r>
              <a:rPr lang="fr-FR" sz="2400" dirty="0">
                <a:solidFill>
                  <a:srgbClr val="002060"/>
                </a:solidFill>
              </a:rPr>
              <a:t>E</a:t>
            </a:r>
            <a:r>
              <a:rPr lang="fr-FR" sz="2400" dirty="0" smtClean="0">
                <a:solidFill>
                  <a:srgbClr val="002060"/>
                </a:solidFill>
              </a:rPr>
              <a:t>tat</a:t>
            </a:r>
          </a:p>
          <a:p>
            <a:pPr marL="0" indent="0">
              <a:buNone/>
            </a:pPr>
            <a:r>
              <a:rPr lang="fr-FR" sz="2400" b="1" dirty="0" smtClean="0">
                <a:solidFill>
                  <a:srgbClr val="002060"/>
                </a:solidFill>
                <a:hlinkClick r:id="rId7"/>
              </a:rPr>
              <a:t>http://www.autoritedelaconcurrence.fr/user/recherchedcc.php</a:t>
            </a:r>
            <a:r>
              <a:rPr lang="fr-FR" sz="2400" b="1" dirty="0" smtClean="0">
                <a:solidFill>
                  <a:srgbClr val="002060"/>
                </a:solidFill>
              </a:rPr>
              <a:t> </a:t>
            </a:r>
          </a:p>
          <a:p>
            <a:pPr marL="0" indent="0">
              <a:buNone/>
            </a:pPr>
            <a:endParaRPr lang="fr-FR" sz="2000" b="1" dirty="0" smtClean="0">
              <a:solidFill>
                <a:srgbClr val="002060"/>
              </a:solidFill>
            </a:endParaRPr>
          </a:p>
          <a:p>
            <a:pPr marL="0" indent="0">
              <a:buNone/>
            </a:pPr>
            <a:endParaRPr lang="fr-FR" b="1" dirty="0">
              <a:solidFill>
                <a:srgbClr val="002060"/>
              </a:solidFill>
            </a:endParaRPr>
          </a:p>
          <a:p>
            <a:pPr marL="0" indent="0">
              <a:buNone/>
            </a:pPr>
            <a:endParaRPr lang="fr-FR" b="1" dirty="0">
              <a:solidFill>
                <a:srgbClr val="002060"/>
              </a:solidFill>
            </a:endParaRPr>
          </a:p>
          <a:p>
            <a:pPr>
              <a:buBlip>
                <a:blip r:embed="rId3"/>
              </a:buBlip>
            </a:pPr>
            <a:endParaRPr lang="fr-FR" b="1" dirty="0" smtClean="0">
              <a:solidFill>
                <a:srgbClr val="002060"/>
              </a:solidFill>
            </a:endParaRPr>
          </a:p>
          <a:p>
            <a:pPr>
              <a:buBlip>
                <a:blip r:embed="rId3"/>
              </a:buBlip>
            </a:pPr>
            <a:endParaRPr lang="fr-FR" b="1" dirty="0">
              <a:solidFill>
                <a:srgbClr val="002060"/>
              </a:solidFill>
            </a:endParaRPr>
          </a:p>
          <a:p>
            <a:pPr>
              <a:buBlip>
                <a:blip r:embed="rId3"/>
              </a:buBlip>
            </a:pPr>
            <a:endParaRPr lang="fr-FR" b="1" dirty="0">
              <a:solidFill>
                <a:srgbClr val="002060"/>
              </a:solidFill>
            </a:endParaRPr>
          </a:p>
        </p:txBody>
      </p:sp>
      <p:sp>
        <p:nvSpPr>
          <p:cNvPr id="4" name="Espace réservé du pied de page 3"/>
          <p:cNvSpPr>
            <a:spLocks noGrp="1"/>
          </p:cNvSpPr>
          <p:nvPr>
            <p:ph type="ftr" sz="quarter" idx="11"/>
          </p:nvPr>
        </p:nvSpPr>
        <p:spPr>
          <a:xfrm>
            <a:off x="1691680" y="6356350"/>
            <a:ext cx="4608512" cy="385018"/>
          </a:xfrm>
        </p:spPr>
        <p:txBody>
          <a:bodyPr/>
          <a:lstStyle/>
          <a:p>
            <a:r>
              <a:rPr lang="fr-FR" b="1" dirty="0" smtClean="0"/>
              <a:t>Atelier </a:t>
            </a:r>
            <a:r>
              <a:rPr lang="fr-FR" b="1" dirty="0" err="1" smtClean="0"/>
              <a:t>Juriconnexion</a:t>
            </a:r>
            <a:r>
              <a:rPr lang="fr-FR" b="1" dirty="0" smtClean="0"/>
              <a:t>  </a:t>
            </a:r>
          </a:p>
          <a:p>
            <a:r>
              <a:rPr lang="fr-FR" b="1" dirty="0" smtClean="0"/>
              <a:t>Droit de la concurrence - sources documentaires essentielles 14.10.2014</a:t>
            </a:r>
            <a:endParaRPr lang="fr-FR" b="1" dirty="0"/>
          </a:p>
        </p:txBody>
      </p:sp>
      <p:sp>
        <p:nvSpPr>
          <p:cNvPr id="5" name="Espace réservé du numéro de diapositive 4"/>
          <p:cNvSpPr>
            <a:spLocks noGrp="1"/>
          </p:cNvSpPr>
          <p:nvPr>
            <p:ph type="sldNum" sz="quarter" idx="12"/>
          </p:nvPr>
        </p:nvSpPr>
        <p:spPr/>
        <p:txBody>
          <a:bodyPr/>
          <a:lstStyle/>
          <a:p>
            <a:fld id="{CE03A682-3DBB-4506-B2A2-C6CEBDE85FEE}" type="slidenum">
              <a:rPr lang="fr-FR" smtClean="0"/>
              <a:t>6</a:t>
            </a:fld>
            <a:endParaRPr lang="fr-FR"/>
          </a:p>
        </p:txBody>
      </p:sp>
    </p:spTree>
    <p:extLst>
      <p:ext uri="{BB962C8B-B14F-4D97-AF65-F5344CB8AC3E}">
        <p14:creationId xmlns:p14="http://schemas.microsoft.com/office/powerpoint/2010/main" val="2719856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74638"/>
            <a:ext cx="8219256" cy="778098"/>
          </a:xfrm>
        </p:spPr>
        <p:txBody>
          <a:bodyPr>
            <a:normAutofit/>
          </a:bodyPr>
          <a:lstStyle/>
          <a:p>
            <a:r>
              <a:rPr lang="fr-FR" sz="3600" b="1" dirty="0">
                <a:solidFill>
                  <a:srgbClr val="002060"/>
                </a:solidFill>
              </a:rPr>
              <a:t>Rechercher les décisions </a:t>
            </a:r>
            <a:endParaRPr lang="fr-FR" sz="3600" dirty="0"/>
          </a:p>
        </p:txBody>
      </p:sp>
      <p:sp>
        <p:nvSpPr>
          <p:cNvPr id="3" name="Espace réservé du contenu 2"/>
          <p:cNvSpPr>
            <a:spLocks noGrp="1"/>
          </p:cNvSpPr>
          <p:nvPr>
            <p:ph idx="1"/>
          </p:nvPr>
        </p:nvSpPr>
        <p:spPr>
          <a:xfrm>
            <a:off x="467544" y="1124744"/>
            <a:ext cx="8219256" cy="5001419"/>
          </a:xfrm>
        </p:spPr>
        <p:txBody>
          <a:bodyPr>
            <a:normAutofit fontScale="47500" lnSpcReduction="20000"/>
          </a:bodyPr>
          <a:lstStyle/>
          <a:p>
            <a:pPr marL="0" indent="0">
              <a:buNone/>
            </a:pPr>
            <a:r>
              <a:rPr lang="fr-FR" sz="3400" b="1" dirty="0" smtClean="0">
                <a:solidFill>
                  <a:schemeClr val="tx2"/>
                </a:solidFill>
              </a:rPr>
              <a:t>Sources privées payantes</a:t>
            </a:r>
          </a:p>
          <a:p>
            <a:pPr marL="0" indent="0">
              <a:buNone/>
            </a:pPr>
            <a:endParaRPr lang="fr-FR" sz="3400" dirty="0" smtClean="0"/>
          </a:p>
          <a:p>
            <a:pPr marL="0" indent="0">
              <a:buNone/>
            </a:pPr>
            <a:r>
              <a:rPr lang="fr-FR" sz="3400" b="1" dirty="0" smtClean="0">
                <a:solidFill>
                  <a:srgbClr val="002060"/>
                </a:solidFill>
              </a:rPr>
              <a:t>Lamy Concurrence </a:t>
            </a:r>
            <a:r>
              <a:rPr lang="fr-FR" sz="3400" dirty="0" smtClean="0">
                <a:solidFill>
                  <a:srgbClr val="002060"/>
                </a:solidFill>
              </a:rPr>
              <a:t>: La recherche se scinde en deux bases, droit européen et droit français </a:t>
            </a:r>
            <a:r>
              <a:rPr lang="fr-FR" sz="3400" dirty="0" smtClean="0">
                <a:solidFill>
                  <a:srgbClr val="002060"/>
                </a:solidFill>
                <a:sym typeface="Wingdings" pitchFamily="2" charset="2"/>
              </a:rPr>
              <a:t></a:t>
            </a:r>
            <a:endParaRPr lang="fr-FR" sz="3400" dirty="0" smtClean="0">
              <a:solidFill>
                <a:srgbClr val="002060"/>
              </a:solidFill>
            </a:endParaRPr>
          </a:p>
          <a:p>
            <a:r>
              <a:rPr lang="fr-FR" sz="3400" dirty="0" smtClean="0"/>
              <a:t>Rassemble l'ensemble du contentieux national et communautaire relatif aux pratiques anticoncurrentielles, aux concentrations, aux aides de l'Etat. Avec, en complément, des commentaires de praticiens soulignant la portée concrète des avis et décisions du Conseil de la concurrence. Descriptif détaillé du contenu : Contentieux national </a:t>
            </a:r>
          </a:p>
          <a:p>
            <a:pPr lvl="1"/>
            <a:r>
              <a:rPr lang="fr-FR" sz="3400" dirty="0" smtClean="0"/>
              <a:t>Conseil de la concurrence (et institutions antérieures) : avis et décisions depuis 1955 ; commentaires des principaux avis, et des décisions les plus marquantes ; rapports depuis 1987, </a:t>
            </a:r>
          </a:p>
          <a:p>
            <a:pPr lvl="1"/>
            <a:r>
              <a:rPr lang="fr-FR" sz="3400" dirty="0" smtClean="0"/>
              <a:t>Cour d'appel de Paris : décisions, ordonnances et arrêts rendus depuis 1987 sur recours contre les décisions du Conseil de la concurrence, </a:t>
            </a:r>
          </a:p>
          <a:p>
            <a:pPr lvl="1"/>
            <a:r>
              <a:rPr lang="fr-FR" sz="3400" dirty="0" smtClean="0"/>
              <a:t>Cour de Cassation : arrêts publiés et non publiés rendus depuis 1959 en application des ordonnances de 1945 et 1986, </a:t>
            </a:r>
          </a:p>
          <a:p>
            <a:pPr lvl="1"/>
            <a:r>
              <a:rPr lang="fr-FR" sz="3400" dirty="0" smtClean="0"/>
              <a:t>Lettres et arrêtés ministériels (contrôle des concentrations) depuis 1977, </a:t>
            </a:r>
          </a:p>
          <a:p>
            <a:pPr lvl="1"/>
            <a:r>
              <a:rPr lang="fr-FR" sz="3400" dirty="0" smtClean="0"/>
              <a:t>Conseil d'État : décisions publiées et non publiées, rendues depuis 1977, en application de la loi de1977 (contrôle des concentrations), puis de l'ordonnance de 1986, </a:t>
            </a:r>
          </a:p>
          <a:p>
            <a:pPr lvl="1"/>
            <a:r>
              <a:rPr lang="fr-FR" sz="3400" dirty="0" smtClean="0"/>
              <a:t>Tribunal des Conflits : décisions relatives à l'ordonnance de 1986.</a:t>
            </a:r>
          </a:p>
          <a:p>
            <a:r>
              <a:rPr lang="fr-FR" sz="3400" dirty="0" smtClean="0"/>
              <a:t>Contentieux communautaire : décisions et arrêts relatifs aux règles communautaires de la concurrence, rendus depuis 1957</a:t>
            </a:r>
          </a:p>
          <a:p>
            <a:pPr marL="0" indent="0">
              <a:buNone/>
            </a:pPr>
            <a:endParaRPr lang="fr-FR" dirty="0" smtClean="0"/>
          </a:p>
          <a:p>
            <a:pPr marL="0" indent="0">
              <a:buNone/>
            </a:pPr>
            <a:r>
              <a:rPr lang="fr-FR" dirty="0" smtClean="0"/>
              <a:t>Source : </a:t>
            </a:r>
            <a:r>
              <a:rPr lang="fr-FR" dirty="0" err="1" smtClean="0"/>
              <a:t>juriguide</a:t>
            </a:r>
            <a:r>
              <a:rPr lang="fr-FR" dirty="0" smtClean="0"/>
              <a:t> Cujas </a:t>
            </a:r>
            <a:endParaRPr lang="fr-FR" dirty="0"/>
          </a:p>
        </p:txBody>
      </p:sp>
      <p:sp>
        <p:nvSpPr>
          <p:cNvPr id="4" name="Espace réservé du pied de page 3"/>
          <p:cNvSpPr>
            <a:spLocks noGrp="1"/>
          </p:cNvSpPr>
          <p:nvPr>
            <p:ph type="ftr" sz="quarter" idx="11"/>
          </p:nvPr>
        </p:nvSpPr>
        <p:spPr>
          <a:xfrm>
            <a:off x="1907704" y="6309320"/>
            <a:ext cx="4680520" cy="432048"/>
          </a:xfrm>
        </p:spPr>
        <p:txBody>
          <a:bodyPr/>
          <a:lstStyle/>
          <a:p>
            <a:r>
              <a:rPr lang="fr-FR" b="1" dirty="0" smtClean="0"/>
              <a:t>Atelier </a:t>
            </a:r>
            <a:r>
              <a:rPr lang="fr-FR" b="1" dirty="0" err="1" smtClean="0"/>
              <a:t>Juriconnexion</a:t>
            </a:r>
            <a:r>
              <a:rPr lang="fr-FR" b="1" dirty="0" smtClean="0"/>
              <a:t>  </a:t>
            </a:r>
          </a:p>
          <a:p>
            <a:r>
              <a:rPr lang="fr-FR" b="1" dirty="0" smtClean="0"/>
              <a:t>Droit de la concurrence - sources documentaires essentielles </a:t>
            </a:r>
            <a:endParaRPr lang="fr-FR" b="1" dirty="0"/>
          </a:p>
          <a:p>
            <a:r>
              <a:rPr lang="fr-FR" b="1" dirty="0" smtClean="0"/>
              <a:t>14.10.2014</a:t>
            </a:r>
            <a:endParaRPr lang="fr-FR" b="1" dirty="0"/>
          </a:p>
        </p:txBody>
      </p:sp>
      <p:sp>
        <p:nvSpPr>
          <p:cNvPr id="5" name="Espace réservé du numéro de diapositive 4"/>
          <p:cNvSpPr>
            <a:spLocks noGrp="1"/>
          </p:cNvSpPr>
          <p:nvPr>
            <p:ph type="sldNum" sz="quarter" idx="12"/>
          </p:nvPr>
        </p:nvSpPr>
        <p:spPr/>
        <p:txBody>
          <a:bodyPr/>
          <a:lstStyle/>
          <a:p>
            <a:fld id="{CE03A682-3DBB-4506-B2A2-C6CEBDE85FEE}" type="slidenum">
              <a:rPr lang="fr-FR" smtClean="0"/>
              <a:t>7</a:t>
            </a:fld>
            <a:endParaRPr lang="fr-FR"/>
          </a:p>
        </p:txBody>
      </p:sp>
    </p:spTree>
    <p:extLst>
      <p:ext uri="{BB962C8B-B14F-4D97-AF65-F5344CB8AC3E}">
        <p14:creationId xmlns:p14="http://schemas.microsoft.com/office/powerpoint/2010/main" val="482971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620688"/>
            <a:ext cx="8352928" cy="576064"/>
          </a:xfrm>
        </p:spPr>
        <p:txBody>
          <a:bodyPr>
            <a:normAutofit fontScale="90000"/>
          </a:bodyPr>
          <a:lstStyle/>
          <a:p>
            <a:r>
              <a:rPr lang="fr-FR" sz="3600" b="1" dirty="0">
                <a:solidFill>
                  <a:srgbClr val="002060"/>
                </a:solidFill>
              </a:rPr>
              <a:t>Rechercher les décisions </a:t>
            </a:r>
            <a:endParaRPr lang="fr-FR" sz="3600" dirty="0"/>
          </a:p>
        </p:txBody>
      </p:sp>
      <p:sp>
        <p:nvSpPr>
          <p:cNvPr id="3" name="Espace réservé du contenu 2"/>
          <p:cNvSpPr>
            <a:spLocks noGrp="1"/>
          </p:cNvSpPr>
          <p:nvPr>
            <p:ph idx="1"/>
          </p:nvPr>
        </p:nvSpPr>
        <p:spPr>
          <a:xfrm>
            <a:off x="323528" y="1196752"/>
            <a:ext cx="8363272" cy="4929411"/>
          </a:xfrm>
        </p:spPr>
        <p:txBody>
          <a:bodyPr>
            <a:noAutofit/>
          </a:bodyPr>
          <a:lstStyle/>
          <a:p>
            <a:pPr marL="0" indent="0">
              <a:buNone/>
            </a:pPr>
            <a:r>
              <a:rPr lang="fr-FR" sz="1600" b="1" dirty="0">
                <a:solidFill>
                  <a:schemeClr val="tx2"/>
                </a:solidFill>
              </a:rPr>
              <a:t>Sources privées </a:t>
            </a:r>
            <a:r>
              <a:rPr lang="fr-FR" sz="1600" b="1" dirty="0" smtClean="0">
                <a:solidFill>
                  <a:schemeClr val="tx2"/>
                </a:solidFill>
              </a:rPr>
              <a:t>payantes</a:t>
            </a:r>
            <a:endParaRPr lang="fr-FR" sz="1600" b="1" dirty="0" smtClean="0">
              <a:solidFill>
                <a:srgbClr val="002060"/>
              </a:solidFill>
            </a:endParaRPr>
          </a:p>
          <a:p>
            <a:pPr marL="0" indent="0">
              <a:buNone/>
            </a:pPr>
            <a:r>
              <a:rPr lang="fr-FR" sz="1600" b="1" dirty="0" smtClean="0">
                <a:solidFill>
                  <a:srgbClr val="002060"/>
                </a:solidFill>
                <a:hlinkClick r:id="rId2"/>
              </a:rPr>
              <a:t>Law </a:t>
            </a:r>
            <a:r>
              <a:rPr lang="fr-FR" sz="1600" b="1" dirty="0" err="1">
                <a:solidFill>
                  <a:srgbClr val="002060"/>
                </a:solidFill>
                <a:hlinkClick r:id="rId2"/>
              </a:rPr>
              <a:t>Lex</a:t>
            </a:r>
            <a:r>
              <a:rPr lang="fr-FR" sz="1600" b="1" dirty="0">
                <a:solidFill>
                  <a:srgbClr val="002060"/>
                </a:solidFill>
                <a:hlinkClick r:id="rId2"/>
              </a:rPr>
              <a:t> </a:t>
            </a:r>
            <a:r>
              <a:rPr lang="fr-FR" sz="1600" b="1" dirty="0">
                <a:solidFill>
                  <a:srgbClr val="002060"/>
                </a:solidFill>
              </a:rPr>
              <a:t>: </a:t>
            </a:r>
            <a:r>
              <a:rPr lang="fr-FR" sz="1600" dirty="0">
                <a:solidFill>
                  <a:schemeClr val="tx2"/>
                </a:solidFill>
              </a:rPr>
              <a:t>pas de « </a:t>
            </a:r>
            <a:r>
              <a:rPr lang="fr-FR" sz="1600" dirty="0" err="1">
                <a:solidFill>
                  <a:schemeClr val="tx2"/>
                </a:solidFill>
              </a:rPr>
              <a:t>cesure</a:t>
            </a:r>
            <a:r>
              <a:rPr lang="fr-FR" sz="1600" dirty="0">
                <a:solidFill>
                  <a:schemeClr val="tx2"/>
                </a:solidFill>
              </a:rPr>
              <a:t> » entre droit européen et droit français</a:t>
            </a:r>
          </a:p>
          <a:p>
            <a:pPr marL="0" indent="0">
              <a:buNone/>
            </a:pPr>
            <a:r>
              <a:rPr lang="fr-FR" sz="1200" b="1" dirty="0"/>
              <a:t>Law-lex.com</a:t>
            </a:r>
            <a:r>
              <a:rPr lang="fr-FR" sz="1200" dirty="0"/>
              <a:t> est une base de donnée qui donne accès au droit économique français et européen de ces cinquante dernières </a:t>
            </a:r>
            <a:r>
              <a:rPr lang="fr-FR" sz="1200" dirty="0" smtClean="0"/>
              <a:t>années, la </a:t>
            </a:r>
            <a:r>
              <a:rPr lang="fr-FR" sz="1200" dirty="0"/>
              <a:t>version complète du site, dénommée </a:t>
            </a:r>
            <a:r>
              <a:rPr lang="fr-FR" sz="1200" b="1" dirty="0" err="1"/>
              <a:t>JuriBase</a:t>
            </a:r>
            <a:r>
              <a:rPr lang="fr-FR" sz="1200" b="1" dirty="0"/>
              <a:t> Droit économique</a:t>
            </a:r>
            <a:r>
              <a:rPr lang="fr-FR" sz="1200" dirty="0"/>
              <a:t>, regroupant plus de 20 000 décisions en texte intégral de tous les degrés de juridiction : </a:t>
            </a:r>
            <a:br>
              <a:rPr lang="fr-FR" sz="1200" dirty="0"/>
            </a:br>
            <a:r>
              <a:rPr lang="fr-FR" sz="1200" dirty="0"/>
              <a:t/>
            </a:r>
            <a:br>
              <a:rPr lang="fr-FR" sz="1200" dirty="0"/>
            </a:br>
            <a:r>
              <a:rPr lang="fr-FR" sz="1200" dirty="0"/>
              <a:t>- Cour européenne des droits de l'homme, Cour de justice, Tribunal de l'Union, Commission européenne, Conseil d'État, Tribunal des conflits, cours administratives d'appel, Cour de cassation, cours d'appel, tribunaux de grande instance, tribunaux de commerce, conseils de prud'hommes, Conseil/Autorité de la concurrence, ministre de l'Économie.</a:t>
            </a:r>
            <a:br>
              <a:rPr lang="fr-FR" sz="1200" dirty="0"/>
            </a:br>
            <a:r>
              <a:rPr lang="fr-FR" sz="1200" dirty="0"/>
              <a:t/>
            </a:r>
            <a:br>
              <a:rPr lang="fr-FR" sz="1200" dirty="0"/>
            </a:br>
            <a:r>
              <a:rPr lang="fr-FR" sz="1200" dirty="0"/>
              <a:t>Elle comprend de nombreux liens vers les textes appliqués, les annotations de jurisprudence, les décisions attaquées et/ou rendues dans une affaire, ceci dans les domaine suivants :</a:t>
            </a:r>
            <a:br>
              <a:rPr lang="fr-FR" sz="1200" dirty="0"/>
            </a:br>
            <a:r>
              <a:rPr lang="fr-FR" sz="1200" dirty="0"/>
              <a:t/>
            </a:r>
            <a:br>
              <a:rPr lang="fr-FR" sz="1200" dirty="0"/>
            </a:br>
            <a:r>
              <a:rPr lang="fr-FR" sz="1200" dirty="0"/>
              <a:t>- Droit de la concurrence : confusion - désorganisation - dénigrement - parasitisme - conditions générales de vente - conditions particulières de vente - services de commercialisation ou de coopération commerciale - facturation - délais de paiement - revente à perte - prix imposés - abus de dépendance - rupture brutale de relations commerciales établies - déréférencement - action du ministre de l'économie - ententes - abus de position dominante - abus de dépendance économique - prix abusivement bas - procédure de la concurrence - concentrations - aides d'État.</a:t>
            </a:r>
            <a:br>
              <a:rPr lang="fr-FR" sz="1200" dirty="0"/>
            </a:br>
            <a:r>
              <a:rPr lang="fr-FR" sz="1200" dirty="0"/>
              <a:t>- Droit de la distribution : distribution sélective - distribution exclusive - franchise - distribution automobile – agents commerciaux – gérants - VRP...</a:t>
            </a:r>
            <a:br>
              <a:rPr lang="fr-FR" sz="1200" dirty="0"/>
            </a:br>
            <a:r>
              <a:rPr lang="fr-FR" sz="1200" dirty="0"/>
              <a:t>- Droit européen des affaires : libres circulation des marchandises – libre circulation des personnes et des services – libre circulation des capitaux – principe de primauté et d'applicabilité directe – directives (agence commerciale, sociétés, consommation, propriété intellectuelle, etc.) – règlements (reconnaissance et exécution des actes, antidumping, antisubventions).</a:t>
            </a:r>
            <a:br>
              <a:rPr lang="fr-FR" sz="1200" dirty="0"/>
            </a:br>
            <a:r>
              <a:rPr lang="fr-FR" sz="1200" dirty="0"/>
              <a:t/>
            </a:r>
            <a:br>
              <a:rPr lang="fr-FR" sz="1200" dirty="0"/>
            </a:br>
            <a:r>
              <a:rPr lang="fr-FR" sz="1200" dirty="0"/>
              <a:t>Chacun de ces domaine peut faire l'objet d'une commercialisation séparée dans le cadre de </a:t>
            </a:r>
            <a:r>
              <a:rPr lang="fr-FR" sz="1200" b="1" dirty="0" err="1"/>
              <a:t>JuriBase</a:t>
            </a:r>
            <a:r>
              <a:rPr lang="fr-FR" sz="1200" b="1" dirty="0"/>
              <a:t> Concurrence</a:t>
            </a:r>
            <a:r>
              <a:rPr lang="fr-FR" sz="1200" dirty="0"/>
              <a:t>, </a:t>
            </a:r>
            <a:r>
              <a:rPr lang="fr-FR" sz="1200" b="1" dirty="0" err="1"/>
              <a:t>JuriBase</a:t>
            </a:r>
            <a:r>
              <a:rPr lang="fr-FR" sz="1200" b="1" dirty="0"/>
              <a:t> Distribution</a:t>
            </a:r>
            <a:r>
              <a:rPr lang="fr-FR" sz="1200" dirty="0"/>
              <a:t>, </a:t>
            </a:r>
            <a:r>
              <a:rPr lang="fr-FR" sz="1200" b="1" dirty="0" err="1"/>
              <a:t>JuriBase</a:t>
            </a:r>
            <a:r>
              <a:rPr lang="fr-FR" sz="1200" b="1" dirty="0"/>
              <a:t> Europe Affaires</a:t>
            </a:r>
            <a:r>
              <a:rPr lang="fr-FR" sz="1200" dirty="0"/>
              <a:t>.</a:t>
            </a:r>
            <a:r>
              <a:rPr lang="fr-FR" sz="1000" dirty="0"/>
              <a:t/>
            </a:r>
            <a:br>
              <a:rPr lang="fr-FR" sz="1000" dirty="0"/>
            </a:br>
            <a:r>
              <a:rPr lang="fr-FR" sz="1000" dirty="0"/>
              <a:t/>
            </a:r>
            <a:br>
              <a:rPr lang="fr-FR" sz="1000" dirty="0"/>
            </a:br>
            <a:endParaRPr lang="fr-FR" sz="1000" dirty="0"/>
          </a:p>
        </p:txBody>
      </p:sp>
      <p:sp>
        <p:nvSpPr>
          <p:cNvPr id="4" name="Espace réservé du pied de page 3"/>
          <p:cNvSpPr>
            <a:spLocks noGrp="1"/>
          </p:cNvSpPr>
          <p:nvPr>
            <p:ph type="ftr" sz="quarter" idx="11"/>
          </p:nvPr>
        </p:nvSpPr>
        <p:spPr>
          <a:xfrm>
            <a:off x="2843808" y="6356350"/>
            <a:ext cx="4608512" cy="457026"/>
          </a:xfrm>
        </p:spPr>
        <p:txBody>
          <a:bodyPr/>
          <a:lstStyle/>
          <a:p>
            <a:r>
              <a:rPr lang="fr-FR" b="1" dirty="0" smtClean="0"/>
              <a:t>Atelier </a:t>
            </a:r>
            <a:r>
              <a:rPr lang="fr-FR" b="1" dirty="0" err="1" smtClean="0"/>
              <a:t>Juriconnexion</a:t>
            </a:r>
            <a:r>
              <a:rPr lang="fr-FR" b="1" dirty="0" smtClean="0"/>
              <a:t>  </a:t>
            </a:r>
          </a:p>
          <a:p>
            <a:r>
              <a:rPr lang="fr-FR" b="1" dirty="0" smtClean="0"/>
              <a:t>Droit de la concurrence - sources documentaires essentielles - 14.10.2014</a:t>
            </a:r>
            <a:endParaRPr lang="fr-FR" b="1" dirty="0"/>
          </a:p>
        </p:txBody>
      </p:sp>
      <p:sp>
        <p:nvSpPr>
          <p:cNvPr id="5" name="Espace réservé du numéro de diapositive 4"/>
          <p:cNvSpPr>
            <a:spLocks noGrp="1"/>
          </p:cNvSpPr>
          <p:nvPr>
            <p:ph type="sldNum" sz="quarter" idx="12"/>
          </p:nvPr>
        </p:nvSpPr>
        <p:spPr/>
        <p:txBody>
          <a:bodyPr/>
          <a:lstStyle/>
          <a:p>
            <a:fld id="{CE03A682-3DBB-4506-B2A2-C6CEBDE85FEE}" type="slidenum">
              <a:rPr lang="fr-FR" smtClean="0"/>
              <a:t>8</a:t>
            </a:fld>
            <a:endParaRPr lang="fr-FR" dirty="0"/>
          </a:p>
        </p:txBody>
      </p:sp>
    </p:spTree>
    <p:extLst>
      <p:ext uri="{BB962C8B-B14F-4D97-AF65-F5344CB8AC3E}">
        <p14:creationId xmlns:p14="http://schemas.microsoft.com/office/powerpoint/2010/main" val="1072796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03232" cy="778098"/>
          </a:xfrm>
        </p:spPr>
        <p:txBody>
          <a:bodyPr>
            <a:normAutofit/>
          </a:bodyPr>
          <a:lstStyle/>
          <a:p>
            <a:r>
              <a:rPr lang="fr-FR" sz="3600" b="1" dirty="0" smtClean="0">
                <a:solidFill>
                  <a:schemeClr val="tx2"/>
                </a:solidFill>
              </a:rPr>
              <a:t>La veille en droit de la concurrence </a:t>
            </a:r>
            <a:endParaRPr lang="fr-FR" sz="3600" b="1" dirty="0">
              <a:solidFill>
                <a:schemeClr val="tx2"/>
              </a:solidFill>
            </a:endParaRPr>
          </a:p>
        </p:txBody>
      </p:sp>
      <p:sp>
        <p:nvSpPr>
          <p:cNvPr id="3" name="Espace réservé du contenu 2"/>
          <p:cNvSpPr>
            <a:spLocks noGrp="1"/>
          </p:cNvSpPr>
          <p:nvPr>
            <p:ph idx="1"/>
          </p:nvPr>
        </p:nvSpPr>
        <p:spPr>
          <a:xfrm>
            <a:off x="395536" y="1124744"/>
            <a:ext cx="8291264" cy="5001419"/>
          </a:xfrm>
        </p:spPr>
        <p:txBody>
          <a:bodyPr>
            <a:normAutofit fontScale="70000" lnSpcReduction="20000"/>
          </a:bodyPr>
          <a:lstStyle/>
          <a:p>
            <a:pPr marL="0" indent="0">
              <a:buNone/>
            </a:pPr>
            <a:r>
              <a:rPr lang="fr-FR" b="1" dirty="0" smtClean="0">
                <a:solidFill>
                  <a:schemeClr val="tx2"/>
                </a:solidFill>
              </a:rPr>
              <a:t>Droit européen </a:t>
            </a:r>
          </a:p>
          <a:p>
            <a:pPr marL="0" indent="0">
              <a:buNone/>
            </a:pPr>
            <a:r>
              <a:rPr lang="fr-FR" sz="2400" b="1" dirty="0" smtClean="0">
                <a:solidFill>
                  <a:schemeClr val="tx2"/>
                </a:solidFill>
              </a:rPr>
              <a:t>Fil RSS sur les news de la DG concurrence (</a:t>
            </a:r>
            <a:r>
              <a:rPr lang="fr-FR" sz="2400" b="1" dirty="0">
                <a:solidFill>
                  <a:schemeClr val="tx2"/>
                </a:solidFill>
              </a:rPr>
              <a:t>en </a:t>
            </a:r>
            <a:r>
              <a:rPr lang="fr-FR" sz="2400" b="1" dirty="0" smtClean="0">
                <a:solidFill>
                  <a:schemeClr val="tx2"/>
                </a:solidFill>
              </a:rPr>
              <a:t>anglais)</a:t>
            </a:r>
          </a:p>
          <a:p>
            <a:pPr marL="0" indent="0">
              <a:buNone/>
            </a:pPr>
            <a:r>
              <a:rPr lang="fr-FR" sz="2400" dirty="0" smtClean="0">
                <a:solidFill>
                  <a:schemeClr val="tx2"/>
                </a:solidFill>
              </a:rPr>
              <a:t>Par type d’opérations ( concentrations, ententes, aides) </a:t>
            </a:r>
          </a:p>
          <a:p>
            <a:pPr marL="0" indent="0">
              <a:buNone/>
            </a:pPr>
            <a:r>
              <a:rPr lang="fr-FR" sz="2400" dirty="0" smtClean="0">
                <a:solidFill>
                  <a:schemeClr val="tx2"/>
                </a:solidFill>
              </a:rPr>
              <a:t>mais pas par secteur</a:t>
            </a:r>
          </a:p>
          <a:p>
            <a:pPr marL="0" indent="0">
              <a:buNone/>
            </a:pPr>
            <a:r>
              <a:rPr lang="fr-FR" sz="2400" b="1" dirty="0" smtClean="0">
                <a:solidFill>
                  <a:schemeClr val="tx2"/>
                </a:solidFill>
              </a:rPr>
              <a:t>Lettre hebdomadaire </a:t>
            </a:r>
            <a:r>
              <a:rPr lang="fr-FR" sz="2400" b="1" dirty="0" err="1" smtClean="0">
                <a:solidFill>
                  <a:schemeClr val="tx2"/>
                </a:solidFill>
                <a:hlinkClick r:id="rId2"/>
              </a:rPr>
              <a:t>Competition</a:t>
            </a:r>
            <a:r>
              <a:rPr lang="fr-FR" sz="2400" b="1" dirty="0" smtClean="0">
                <a:solidFill>
                  <a:schemeClr val="tx2"/>
                </a:solidFill>
                <a:hlinkClick r:id="rId2"/>
              </a:rPr>
              <a:t> </a:t>
            </a:r>
            <a:r>
              <a:rPr lang="fr-FR" sz="2400" b="1" dirty="0" err="1" smtClean="0">
                <a:solidFill>
                  <a:schemeClr val="tx2"/>
                </a:solidFill>
                <a:hlinkClick r:id="rId2"/>
              </a:rPr>
              <a:t>Weekly</a:t>
            </a:r>
            <a:r>
              <a:rPr lang="fr-FR" sz="2400" b="1" dirty="0" smtClean="0">
                <a:solidFill>
                  <a:schemeClr val="tx2"/>
                </a:solidFill>
                <a:hlinkClick r:id="rId2"/>
              </a:rPr>
              <a:t> News </a:t>
            </a:r>
            <a:r>
              <a:rPr lang="fr-FR" sz="2400" b="1" dirty="0" err="1">
                <a:solidFill>
                  <a:schemeClr val="tx2"/>
                </a:solidFill>
                <a:hlinkClick r:id="rId2"/>
              </a:rPr>
              <a:t>S</a:t>
            </a:r>
            <a:r>
              <a:rPr lang="fr-FR" sz="2400" b="1" dirty="0" err="1" smtClean="0">
                <a:solidFill>
                  <a:schemeClr val="tx2"/>
                </a:solidFill>
                <a:hlinkClick r:id="rId2"/>
              </a:rPr>
              <a:t>ummary</a:t>
            </a:r>
            <a:r>
              <a:rPr lang="fr-FR" sz="2400" b="1" dirty="0" smtClean="0">
                <a:solidFill>
                  <a:schemeClr val="tx2"/>
                </a:solidFill>
              </a:rPr>
              <a:t> </a:t>
            </a:r>
            <a:r>
              <a:rPr lang="fr-FR" sz="2400" b="1" dirty="0">
                <a:solidFill>
                  <a:schemeClr val="tx2"/>
                </a:solidFill>
              </a:rPr>
              <a:t>(en anglais</a:t>
            </a:r>
            <a:r>
              <a:rPr lang="fr-FR" sz="2400" b="1" dirty="0" smtClean="0">
                <a:solidFill>
                  <a:schemeClr val="tx2"/>
                </a:solidFill>
              </a:rPr>
              <a:t>)</a:t>
            </a:r>
          </a:p>
          <a:p>
            <a:pPr marL="0" indent="0">
              <a:buNone/>
            </a:pPr>
            <a:r>
              <a:rPr lang="fr-FR" sz="2400" b="1" dirty="0">
                <a:solidFill>
                  <a:schemeClr val="tx2"/>
                </a:solidFill>
              </a:rPr>
              <a:t>Lettre </a:t>
            </a:r>
            <a:r>
              <a:rPr lang="fr-FR" sz="2400" b="1" dirty="0" smtClean="0">
                <a:solidFill>
                  <a:schemeClr val="tx2"/>
                </a:solidFill>
              </a:rPr>
              <a:t>hebdomadaire du Centre de recherche en droit des affaires de la CCIP :</a:t>
            </a:r>
          </a:p>
          <a:p>
            <a:pPr marL="0" indent="0">
              <a:buNone/>
            </a:pPr>
            <a:r>
              <a:rPr lang="fr-FR" sz="2400" b="1" dirty="0" err="1" smtClean="0">
                <a:solidFill>
                  <a:schemeClr val="tx2"/>
                </a:solidFill>
                <a:hlinkClick r:id="rId3"/>
              </a:rPr>
              <a:t>Creda</a:t>
            </a:r>
            <a:r>
              <a:rPr lang="fr-FR" sz="2400" b="1" dirty="0" smtClean="0">
                <a:solidFill>
                  <a:schemeClr val="tx2"/>
                </a:solidFill>
                <a:hlinkClick r:id="rId3"/>
              </a:rPr>
              <a:t>-concurrence</a:t>
            </a:r>
            <a:r>
              <a:rPr lang="fr-FR" sz="2400" b="1" dirty="0" smtClean="0">
                <a:solidFill>
                  <a:schemeClr val="tx2"/>
                </a:solidFill>
              </a:rPr>
              <a:t> (payant puis gratuit 48 h après publication)</a:t>
            </a:r>
          </a:p>
          <a:p>
            <a:pPr marL="0" indent="0">
              <a:buNone/>
            </a:pPr>
            <a:endParaRPr lang="fr-FR" sz="2400" b="1" dirty="0">
              <a:solidFill>
                <a:schemeClr val="tx2"/>
              </a:solidFill>
            </a:endParaRPr>
          </a:p>
          <a:p>
            <a:pPr marL="0" indent="0">
              <a:buNone/>
            </a:pPr>
            <a:r>
              <a:rPr lang="fr-FR" b="1" dirty="0" smtClean="0">
                <a:solidFill>
                  <a:schemeClr val="tx2"/>
                </a:solidFill>
              </a:rPr>
              <a:t>Droit français</a:t>
            </a:r>
          </a:p>
          <a:p>
            <a:pPr marL="0" indent="0">
              <a:buNone/>
            </a:pPr>
            <a:r>
              <a:rPr lang="fr-FR" sz="2400" b="1" dirty="0" err="1">
                <a:solidFill>
                  <a:schemeClr val="tx2"/>
                </a:solidFill>
                <a:hlinkClick r:id="rId3"/>
              </a:rPr>
              <a:t>Creda</a:t>
            </a:r>
            <a:r>
              <a:rPr lang="fr-FR" sz="2400" b="1" dirty="0">
                <a:solidFill>
                  <a:schemeClr val="tx2"/>
                </a:solidFill>
                <a:hlinkClick r:id="rId3"/>
              </a:rPr>
              <a:t>-concurrence</a:t>
            </a:r>
            <a:r>
              <a:rPr lang="fr-FR" sz="2400" b="1" dirty="0">
                <a:solidFill>
                  <a:schemeClr val="tx2"/>
                </a:solidFill>
              </a:rPr>
              <a:t> (payant puis gratuit 48 h après publication)</a:t>
            </a:r>
          </a:p>
          <a:p>
            <a:pPr marL="0" indent="0">
              <a:buNone/>
            </a:pPr>
            <a:r>
              <a:rPr lang="fr-FR" sz="2400" b="1" dirty="0" smtClean="0">
                <a:solidFill>
                  <a:schemeClr val="tx2"/>
                </a:solidFill>
                <a:hlinkClick r:id="rId4"/>
              </a:rPr>
              <a:t>Actualités </a:t>
            </a:r>
            <a:r>
              <a:rPr lang="fr-FR" sz="2400" b="1" dirty="0" err="1" smtClean="0">
                <a:solidFill>
                  <a:schemeClr val="tx2"/>
                </a:solidFill>
                <a:hlinkClick r:id="rId4"/>
              </a:rPr>
              <a:t>AdlC</a:t>
            </a:r>
            <a:endParaRPr lang="fr-FR" sz="2400" b="1" dirty="0" smtClean="0">
              <a:solidFill>
                <a:schemeClr val="tx2"/>
              </a:solidFill>
            </a:endParaRPr>
          </a:p>
          <a:p>
            <a:pPr marL="0" indent="0">
              <a:buNone/>
            </a:pPr>
            <a:endParaRPr lang="fr-FR" sz="2600" b="1" dirty="0">
              <a:solidFill>
                <a:schemeClr val="tx2"/>
              </a:solidFill>
            </a:endParaRPr>
          </a:p>
          <a:p>
            <a:pPr marL="0" indent="0">
              <a:buNone/>
            </a:pPr>
            <a:r>
              <a:rPr lang="fr-FR" b="1" dirty="0" smtClean="0">
                <a:solidFill>
                  <a:schemeClr val="tx2"/>
                </a:solidFill>
              </a:rPr>
              <a:t>…Et ailleurs dans le Monde </a:t>
            </a:r>
          </a:p>
          <a:p>
            <a:pPr marL="0" indent="0">
              <a:buNone/>
            </a:pPr>
            <a:r>
              <a:rPr lang="fr-FR" sz="2400" b="1" dirty="0" smtClean="0">
                <a:solidFill>
                  <a:schemeClr val="tx2"/>
                </a:solidFill>
                <a:hlinkClick r:id="rId5"/>
              </a:rPr>
              <a:t>Global </a:t>
            </a:r>
            <a:r>
              <a:rPr lang="fr-FR" sz="2400" b="1" dirty="0" err="1" smtClean="0">
                <a:solidFill>
                  <a:schemeClr val="tx2"/>
                </a:solidFill>
                <a:hlinkClick r:id="rId5"/>
              </a:rPr>
              <a:t>Competition</a:t>
            </a:r>
            <a:r>
              <a:rPr lang="fr-FR" sz="2400" b="1" dirty="0" smtClean="0">
                <a:solidFill>
                  <a:schemeClr val="tx2"/>
                </a:solidFill>
                <a:hlinkClick r:id="rId5"/>
              </a:rPr>
              <a:t> </a:t>
            </a:r>
            <a:r>
              <a:rPr lang="fr-FR" sz="2400" b="1" dirty="0" err="1" smtClean="0">
                <a:solidFill>
                  <a:schemeClr val="tx2"/>
                </a:solidFill>
                <a:hlinkClick r:id="rId5"/>
              </a:rPr>
              <a:t>review</a:t>
            </a:r>
            <a:r>
              <a:rPr lang="fr-FR" sz="2400" b="1" dirty="0" smtClean="0">
                <a:solidFill>
                  <a:schemeClr val="tx2"/>
                </a:solidFill>
              </a:rPr>
              <a:t>  (payant)</a:t>
            </a:r>
          </a:p>
          <a:p>
            <a:pPr marL="0" indent="0">
              <a:buNone/>
            </a:pPr>
            <a:r>
              <a:rPr lang="fr-FR" sz="2400" b="1" dirty="0" smtClean="0">
                <a:solidFill>
                  <a:schemeClr val="tx2"/>
                </a:solidFill>
              </a:rPr>
              <a:t>Bulletin E-</a:t>
            </a:r>
            <a:r>
              <a:rPr lang="fr-FR" sz="2400" b="1" dirty="0" err="1" smtClean="0">
                <a:solidFill>
                  <a:schemeClr val="tx2"/>
                </a:solidFill>
              </a:rPr>
              <a:t>competition</a:t>
            </a:r>
            <a:r>
              <a:rPr lang="fr-FR" sz="2400" b="1" dirty="0" smtClean="0">
                <a:solidFill>
                  <a:schemeClr val="tx2"/>
                </a:solidFill>
              </a:rPr>
              <a:t> (Institut de droit de la concurrence – payant)</a:t>
            </a:r>
          </a:p>
          <a:p>
            <a:pPr marL="0" indent="0">
              <a:buNone/>
            </a:pPr>
            <a:r>
              <a:rPr lang="fr-FR" sz="2400" b="1" dirty="0" smtClean="0">
                <a:solidFill>
                  <a:schemeClr val="tx2"/>
                </a:solidFill>
                <a:hlinkClick r:id="rId6"/>
              </a:rPr>
              <a:t>Country </a:t>
            </a:r>
            <a:r>
              <a:rPr lang="fr-FR" sz="2400" b="1" dirty="0" err="1" smtClean="0">
                <a:solidFill>
                  <a:schemeClr val="tx2"/>
                </a:solidFill>
                <a:hlinkClick r:id="rId6"/>
              </a:rPr>
              <a:t>reviews</a:t>
            </a:r>
            <a:r>
              <a:rPr lang="fr-FR" sz="2400" b="1" dirty="0" smtClean="0">
                <a:solidFill>
                  <a:schemeClr val="tx2"/>
                </a:solidFill>
                <a:hlinkClick r:id="rId6"/>
              </a:rPr>
              <a:t> de l’OCDE</a:t>
            </a:r>
            <a:r>
              <a:rPr lang="fr-FR" sz="2400" b="1" dirty="0" smtClean="0">
                <a:solidFill>
                  <a:schemeClr val="tx2"/>
                </a:solidFill>
              </a:rPr>
              <a:t> (pas publié tous les ans mais donne des informations tous les pays membres)</a:t>
            </a:r>
          </a:p>
          <a:p>
            <a:pPr marL="0" indent="0">
              <a:buNone/>
            </a:pPr>
            <a:endParaRPr lang="fr-FR" sz="2400" b="1" dirty="0" smtClean="0">
              <a:solidFill>
                <a:schemeClr val="tx2"/>
              </a:solidFill>
            </a:endParaRPr>
          </a:p>
        </p:txBody>
      </p:sp>
      <p:sp>
        <p:nvSpPr>
          <p:cNvPr id="4" name="Espace réservé du pied de page 3"/>
          <p:cNvSpPr>
            <a:spLocks noGrp="1"/>
          </p:cNvSpPr>
          <p:nvPr>
            <p:ph type="ftr" sz="quarter" idx="11"/>
          </p:nvPr>
        </p:nvSpPr>
        <p:spPr>
          <a:xfrm>
            <a:off x="2411760" y="6356350"/>
            <a:ext cx="4176464" cy="385018"/>
          </a:xfrm>
        </p:spPr>
        <p:txBody>
          <a:bodyPr/>
          <a:lstStyle/>
          <a:p>
            <a:r>
              <a:rPr lang="fr-FR" b="1" dirty="0" smtClean="0"/>
              <a:t>Atelier </a:t>
            </a:r>
            <a:r>
              <a:rPr lang="fr-FR" b="1" dirty="0" err="1" smtClean="0"/>
              <a:t>Juriconnexion</a:t>
            </a:r>
            <a:r>
              <a:rPr lang="fr-FR" b="1" dirty="0" smtClean="0"/>
              <a:t>  </a:t>
            </a:r>
          </a:p>
          <a:p>
            <a:r>
              <a:rPr lang="fr-FR" b="1" dirty="0" smtClean="0"/>
              <a:t>Droit de la concurrence - sources documentaires essentielles  14.10.2014</a:t>
            </a:r>
            <a:endParaRPr lang="fr-FR" b="1" dirty="0"/>
          </a:p>
        </p:txBody>
      </p:sp>
      <p:sp>
        <p:nvSpPr>
          <p:cNvPr id="5" name="Espace réservé du numéro de diapositive 4"/>
          <p:cNvSpPr>
            <a:spLocks noGrp="1"/>
          </p:cNvSpPr>
          <p:nvPr>
            <p:ph type="sldNum" sz="quarter" idx="12"/>
          </p:nvPr>
        </p:nvSpPr>
        <p:spPr/>
        <p:txBody>
          <a:bodyPr/>
          <a:lstStyle/>
          <a:p>
            <a:fld id="{CE03A682-3DBB-4506-B2A2-C6CEBDE85FEE}" type="slidenum">
              <a:rPr lang="fr-FR" smtClean="0"/>
              <a:t>9</a:t>
            </a:fld>
            <a:endParaRPr lang="fr-FR" dirty="0"/>
          </a:p>
        </p:txBody>
      </p:sp>
    </p:spTree>
    <p:extLst>
      <p:ext uri="{BB962C8B-B14F-4D97-AF65-F5344CB8AC3E}">
        <p14:creationId xmlns:p14="http://schemas.microsoft.com/office/powerpoint/2010/main" val="721487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314</TotalTime>
  <Words>671</Words>
  <Application>Microsoft Office PowerPoint</Application>
  <PresentationFormat>Affichage à l'écran (4:3)</PresentationFormat>
  <Paragraphs>164</Paragraphs>
  <Slides>12</Slides>
  <Notes>1</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Atelier Droit de la Concurrence  Les sources documentaires essentielles</vt:lpstr>
      <vt:lpstr>Quelques définitions …</vt:lpstr>
      <vt:lpstr>Les sites des autorités de concurrence</vt:lpstr>
      <vt:lpstr>Accéder aux textes </vt:lpstr>
      <vt:lpstr>Accéder aux textes </vt:lpstr>
      <vt:lpstr>Rechercher les décisions </vt:lpstr>
      <vt:lpstr>Rechercher les décisions </vt:lpstr>
      <vt:lpstr>Rechercher les décisions </vt:lpstr>
      <vt:lpstr>La veille en droit de la concurrence </vt:lpstr>
      <vt:lpstr>La doctrine en droit de la concurrence</vt:lpstr>
      <vt:lpstr>La doctrine en droit de la concurrence</vt:lpstr>
      <vt:lpstr>Merci de votre attention </vt:lpstr>
    </vt:vector>
  </TitlesOfParts>
  <Company>SAINT-GOBAIN 1.8</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Droit de la Concurrence Les sources documentaires essentielles</dc:title>
  <dc:creator>Bourgeois, Michèle</dc:creator>
  <cp:lastModifiedBy>Bourgeois, Michèle</cp:lastModifiedBy>
  <cp:revision>34</cp:revision>
  <dcterms:created xsi:type="dcterms:W3CDTF">2014-09-16T14:31:45Z</dcterms:created>
  <dcterms:modified xsi:type="dcterms:W3CDTF">2014-09-26T15:50:50Z</dcterms:modified>
</cp:coreProperties>
</file>