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notesMasterIdLst>
    <p:notesMasterId r:id="rId15"/>
  </p:notesMasterIdLst>
  <p:handoutMasterIdLst>
    <p:handoutMasterId r:id="rId16"/>
  </p:handoutMasterIdLst>
  <p:sldIdLst>
    <p:sldId id="272" r:id="rId2"/>
    <p:sldId id="313" r:id="rId3"/>
    <p:sldId id="314" r:id="rId4"/>
    <p:sldId id="315" r:id="rId5"/>
    <p:sldId id="317" r:id="rId6"/>
    <p:sldId id="316" r:id="rId7"/>
    <p:sldId id="318" r:id="rId8"/>
    <p:sldId id="319" r:id="rId9"/>
    <p:sldId id="320" r:id="rId10"/>
    <p:sldId id="323" r:id="rId11"/>
    <p:sldId id="311" r:id="rId12"/>
    <p:sldId id="321" r:id="rId13"/>
    <p:sldId id="322" r:id="rId14"/>
  </p:sldIdLst>
  <p:sldSz cx="12192000" cy="6858000"/>
  <p:notesSz cx="6794500" cy="9906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A3534F89-988F-48E7-918B-FCC1FAE7F8CD}">
          <p14:sldIdLst>
            <p14:sldId id="272"/>
            <p14:sldId id="313"/>
            <p14:sldId id="314"/>
            <p14:sldId id="315"/>
            <p14:sldId id="317"/>
            <p14:sldId id="316"/>
            <p14:sldId id="318"/>
            <p14:sldId id="319"/>
            <p14:sldId id="320"/>
            <p14:sldId id="323"/>
            <p14:sldId id="311"/>
            <p14:sldId id="321"/>
            <p14:sldId id="32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102" autoAdjust="0"/>
    <p:restoredTop sz="94660"/>
  </p:normalViewPr>
  <p:slideViewPr>
    <p:cSldViewPr snapToGrid="0">
      <p:cViewPr varScale="1">
        <p:scale>
          <a:sx n="74" d="100"/>
          <a:sy n="74" d="100"/>
        </p:scale>
        <p:origin x="28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1992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8645" y="1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13D21-BE38-46F3-8176-A54505FA8D73}" type="datetimeFigureOut">
              <a:rPr lang="fr-BE" smtClean="0"/>
              <a:t>8/06/2015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5736F7-7728-4C5A-85BC-FA688AC1F4D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31926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8645" y="1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B1700-7675-4980-8F3D-C5BD9B79FBB2}" type="datetimeFigureOut">
              <a:rPr lang="fr-BE" smtClean="0"/>
              <a:t>8/06/2015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67262"/>
            <a:ext cx="5435600" cy="39004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69FC4-F689-4C65-824D-716FFAE0E64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2390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546166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dirty="0" smtClean="0"/>
              <a:t>Modifiez le style du titre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050893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 dirty="0" smtClean="0"/>
              <a:t>Modifiez le style des sous-titres du masque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232179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78578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67270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89764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637735"/>
            <a:ext cx="10515600" cy="4351338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897334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1" y="133396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1" y="422921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040391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77238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675313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675313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82582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26311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06041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513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396980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13588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693724" y="-1"/>
            <a:ext cx="1498276" cy="1052187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BE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8586" y="6234808"/>
            <a:ext cx="2246568" cy="623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283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A20000"/>
          </a:solidFill>
          <a:latin typeface="Corbel" panose="020B0503020204020204" pitchFamily="34" charset="0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50000"/>
              <a:lumOff val="50000"/>
            </a:schemeClr>
          </a:solidFill>
          <a:latin typeface="Corbel" panose="020B0503020204020204" pitchFamily="34" charset="0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Corbel" panose="020B0503020204020204" pitchFamily="34" charset="0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50000"/>
              <a:lumOff val="50000"/>
            </a:schemeClr>
          </a:solidFill>
          <a:latin typeface="Corbel" panose="020B0503020204020204" pitchFamily="34" charset="0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  <a:lumOff val="50000"/>
            </a:schemeClr>
          </a:solidFill>
          <a:latin typeface="Corbel" panose="020B0503020204020204" pitchFamily="34" charset="0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  <a:lumOff val="50000"/>
            </a:schemeClr>
          </a:solidFill>
          <a:latin typeface="Corbel" panose="020B0503020204020204" pitchFamily="34" charset="0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larciergroup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uitgeverijlarcier.larciergroup.com/" TargetMode="External"/><Relationship Id="rId2" Type="http://schemas.openxmlformats.org/officeDocument/2006/relationships/hyperlink" Target="http://editionslarcier.larciergroup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ditionsstandaard.be/" TargetMode="External"/><Relationship Id="rId5" Type="http://schemas.openxmlformats.org/officeDocument/2006/relationships/hyperlink" Target="http://profr.larciergroup.com/" TargetMode="External"/><Relationship Id="rId4" Type="http://schemas.openxmlformats.org/officeDocument/2006/relationships/hyperlink" Target="http://fr.bruylant.larciergroup.com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Groupe </a:t>
            </a:r>
            <a:r>
              <a:rPr lang="fr-BE" dirty="0" err="1" smtClean="0"/>
              <a:t>Larcier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343105" lvl="4" indent="-514350">
              <a:buAutoNum type="arabicPeriod"/>
            </a:pPr>
            <a:endParaRPr lang="fr-BE" dirty="0" smtClean="0"/>
          </a:p>
          <a:p>
            <a:pPr marL="1028689" lvl="1" indent="-571500">
              <a:buAutoNum type="romanUcPeriod"/>
            </a:pPr>
            <a:r>
              <a:rPr lang="fr-BE" dirty="0" smtClean="0"/>
              <a:t>Notre librairie en ligne : des sites d’e-commerce dédiés à nos marques</a:t>
            </a:r>
          </a:p>
          <a:p>
            <a:pPr marL="1028689" lvl="1" indent="-571500">
              <a:buAutoNum type="romanUcPeriod"/>
            </a:pPr>
            <a:r>
              <a:rPr lang="fr-BE" dirty="0" smtClean="0"/>
              <a:t>Le circuit du livre</a:t>
            </a:r>
            <a:endParaRPr lang="fr-BE" dirty="0"/>
          </a:p>
          <a:p>
            <a:pPr marL="1028689" lvl="1" indent="-571500">
              <a:buAutoNum type="romanUcPeriod"/>
            </a:pPr>
            <a:r>
              <a:rPr lang="fr-BE" dirty="0" smtClean="0"/>
              <a:t>L’évolution des librairies en ligne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71482"/>
            <a:ext cx="2231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155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I. La librairie en ligne Groupe </a:t>
            </a:r>
            <a:r>
              <a:rPr lang="fr-BE" dirty="0" err="1"/>
              <a:t>Larcier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377" lvl="2" indent="0">
              <a:buNone/>
            </a:pPr>
            <a:r>
              <a:rPr lang="fr-BE" sz="2800" dirty="0" smtClean="0"/>
              <a:t>4. Typologie des clients</a:t>
            </a:r>
          </a:p>
          <a:p>
            <a:pPr marL="914377" lvl="2" indent="0">
              <a:buNone/>
            </a:pPr>
            <a:endParaRPr lang="fr-BE" sz="28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fr-BE" sz="2800" dirty="0" smtClean="0"/>
              <a:t> Nos clients cibles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BE" sz="2800" dirty="0" smtClean="0"/>
              <a:t>Reconnaissance du client via notre base de données ERP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BE" sz="2800" dirty="0" smtClean="0"/>
              <a:t>Reconnaissance </a:t>
            </a:r>
            <a:r>
              <a:rPr lang="fr-BE" sz="2800" dirty="0" smtClean="0"/>
              <a:t>des </a:t>
            </a:r>
            <a:r>
              <a:rPr lang="fr-BE" sz="2800" dirty="0" smtClean="0"/>
              <a:t>matières préférentielles via ses achats précédents et son profil newsletters</a:t>
            </a:r>
          </a:p>
          <a:p>
            <a:pPr marL="914377" lvl="2" indent="0">
              <a:buNone/>
            </a:pPr>
            <a:endParaRPr lang="fr-BE" sz="2800" dirty="0"/>
          </a:p>
          <a:p>
            <a:pPr lvl="2">
              <a:buFont typeface="Wingdings" panose="05000000000000000000" pitchFamily="2" charset="2"/>
              <a:buChar char="ü"/>
            </a:pPr>
            <a:endParaRPr lang="fr-BE" dirty="0" smtClean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71482"/>
            <a:ext cx="2231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18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II. Le circuit du livre pour le Groupe </a:t>
            </a:r>
            <a:r>
              <a:rPr lang="fr-BE" dirty="0" err="1" smtClean="0"/>
              <a:t>Larcier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343105" lvl="4" indent="-514350">
              <a:buAutoNum type="arabicPeriod"/>
            </a:pPr>
            <a:endParaRPr lang="fr-BE" dirty="0" smtClean="0"/>
          </a:p>
          <a:p>
            <a:pPr marL="457189" lvl="1" indent="0">
              <a:buNone/>
            </a:pPr>
            <a:r>
              <a:rPr lang="fr-BE" dirty="0"/>
              <a:t> </a:t>
            </a:r>
            <a:r>
              <a:rPr lang="fr-BE" dirty="0" smtClean="0"/>
              <a:t>II. Le circuit du livre</a:t>
            </a:r>
          </a:p>
          <a:p>
            <a:pPr marL="457189" lvl="1" indent="0">
              <a:buNone/>
            </a:pPr>
            <a:endParaRPr lang="fr-BE" dirty="0" smtClean="0"/>
          </a:p>
          <a:p>
            <a:pPr marL="971539" lvl="1" indent="-514350">
              <a:buAutoNum type="arabicPeriod"/>
            </a:pPr>
            <a:r>
              <a:rPr lang="fr-BE" dirty="0" smtClean="0"/>
              <a:t>Comment les libraires s’informent-il sur les parutions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 smtClean="0"/>
              <a:t> Sites et Newsletters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 smtClean="0"/>
              <a:t>Banque du livre et Electre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 smtClean="0"/>
              <a:t>Visites de nos délégués libraires en Belgique, Luxembourg et France via notre partenaire </a:t>
            </a:r>
            <a:r>
              <a:rPr lang="fr-BE" dirty="0" err="1" smtClean="0"/>
              <a:t>Lextenso</a:t>
            </a:r>
            <a:endParaRPr lang="fr-BE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 smtClean="0"/>
              <a:t>Service à la clientèle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71482"/>
            <a:ext cx="2231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995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II. Le </a:t>
            </a:r>
            <a:r>
              <a:rPr lang="fr-BE" dirty="0"/>
              <a:t>circuit du livre pour le Groupe </a:t>
            </a:r>
            <a:r>
              <a:rPr lang="fr-BE" dirty="0" err="1"/>
              <a:t>Larcier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343105" lvl="4" indent="-514350">
              <a:buAutoNum type="arabicPeriod"/>
            </a:pPr>
            <a:endParaRPr lang="fr-BE" dirty="0" smtClean="0"/>
          </a:p>
          <a:p>
            <a:pPr marL="971539" lvl="1" indent="-514350">
              <a:buAutoNum type="arabicPeriod"/>
            </a:pPr>
            <a:r>
              <a:rPr lang="fr-BE" dirty="0" smtClean="0"/>
              <a:t>Catalogages des ouvrages : comment, quel format, quelles informations</a:t>
            </a:r>
          </a:p>
          <a:p>
            <a:pPr marL="457189" lvl="1" indent="0">
              <a:buNone/>
            </a:pPr>
            <a:endParaRPr lang="fr-BE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 smtClean="0"/>
              <a:t>Flux </a:t>
            </a:r>
            <a:r>
              <a:rPr lang="fr-BE" dirty="0" smtClean="0"/>
              <a:t>Onyx</a:t>
            </a:r>
            <a:endParaRPr lang="fr-BE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 smtClean="0"/>
              <a:t>Fichier Excel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 smtClean="0"/>
              <a:t>Toutes les informations techniques et enrichies des premières descriptions et des mots-clés et métadonnées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/>
              <a:t> </a:t>
            </a:r>
            <a:r>
              <a:rPr lang="fr-BE" dirty="0" smtClean="0"/>
              <a:t>Catalogue papier, numérique, infos sous supports multiples issus de nos sites (BODATA)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 smtClean="0"/>
              <a:t>Accès à des fiches commerciales sur des serveurs partagés pour nos partenaires diffuseurs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BE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71482"/>
            <a:ext cx="2231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835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III. Evolution des librairies en Ligne du Groupe </a:t>
            </a:r>
            <a:r>
              <a:rPr lang="fr-BE" dirty="0" err="1"/>
              <a:t>Larcier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189" lvl="1" indent="0">
              <a:buNone/>
            </a:pPr>
            <a:endParaRPr lang="fr-BE" dirty="0" smtClean="0"/>
          </a:p>
          <a:p>
            <a:pPr marL="457189" lvl="1" indent="0">
              <a:buNone/>
            </a:pPr>
            <a:endParaRPr lang="fr-BE" dirty="0"/>
          </a:p>
          <a:p>
            <a:pPr marL="457189" lvl="1" indent="0">
              <a:buNone/>
            </a:pPr>
            <a:r>
              <a:rPr lang="fr-BE" dirty="0" smtClean="0"/>
              <a:t>Evolutions </a:t>
            </a:r>
            <a:r>
              <a:rPr lang="fr-BE" dirty="0"/>
              <a:t>des sites d’e-commerce du Groupe </a:t>
            </a:r>
            <a:r>
              <a:rPr lang="fr-BE" dirty="0" err="1" smtClean="0"/>
              <a:t>Larcier</a:t>
            </a:r>
            <a:endParaRPr lang="fr-BE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/>
              <a:t> </a:t>
            </a:r>
            <a:r>
              <a:rPr lang="fr-BE" dirty="0" smtClean="0"/>
              <a:t>// évolution marchés et comportement du clients (clients français, luxembourgeois, belges sont différents – habitudes de consommation du circuit d’achat sont différents)?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/>
              <a:t> V</a:t>
            </a:r>
            <a:r>
              <a:rPr lang="fr-BE" dirty="0" smtClean="0"/>
              <a:t>ers un site multimarques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 smtClean="0"/>
              <a:t>Vers la vente de tous les types de produits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 smtClean="0"/>
              <a:t>Vers une meilleure identification du profil client pour cibler encore mieux ses centres d’intérêts en lien avec nos produits</a:t>
            </a:r>
            <a:endParaRPr lang="fr-BE" dirty="0"/>
          </a:p>
          <a:p>
            <a:pPr marL="457189" lvl="1" indent="0">
              <a:buNone/>
            </a:pPr>
            <a:endParaRPr lang="fr-BE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71482"/>
            <a:ext cx="2231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632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Groupe </a:t>
            </a:r>
            <a:r>
              <a:rPr lang="fr-BE" dirty="0" err="1" smtClean="0"/>
              <a:t>Larcier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189" lvl="1" indent="0">
              <a:buNone/>
            </a:pPr>
            <a:endParaRPr lang="fr-BE" dirty="0"/>
          </a:p>
          <a:p>
            <a:pPr marL="457189" lvl="1" indent="0">
              <a:buNone/>
            </a:pPr>
            <a:r>
              <a:rPr lang="fr-BE" dirty="0"/>
              <a:t>I. Notre librairie en ligne : des sites d’e-commerce dédiés à nos marques</a:t>
            </a:r>
          </a:p>
          <a:p>
            <a:pPr marL="457189" lvl="1" indent="0">
              <a:buNone/>
            </a:pPr>
            <a:endParaRPr lang="fr-BE" dirty="0" smtClean="0"/>
          </a:p>
          <a:p>
            <a:pPr marL="971539" lvl="1" indent="-514350">
              <a:buAutoNum type="arabicPeriod"/>
            </a:pPr>
            <a:r>
              <a:rPr lang="fr-BE" dirty="0" smtClean="0"/>
              <a:t>Présentation de la librairie en ligne</a:t>
            </a:r>
          </a:p>
          <a:p>
            <a:pPr marL="971539" lvl="1" indent="-514350">
              <a:buAutoNum type="arabicPeriod"/>
            </a:pPr>
            <a:r>
              <a:rPr lang="fr-BE" dirty="0" smtClean="0"/>
              <a:t>Contenu du site</a:t>
            </a:r>
          </a:p>
          <a:p>
            <a:pPr marL="971539" lvl="1" indent="-514350">
              <a:buAutoNum type="arabicPeriod"/>
            </a:pPr>
            <a:r>
              <a:rPr lang="fr-BE" dirty="0" smtClean="0"/>
              <a:t>Spécificités du site</a:t>
            </a:r>
          </a:p>
          <a:p>
            <a:pPr marL="971539" lvl="1" indent="-514350">
              <a:buAutoNum type="arabicPeriod"/>
            </a:pPr>
            <a:r>
              <a:rPr lang="fr-BE" dirty="0" smtClean="0"/>
              <a:t>Typologie des clients</a:t>
            </a:r>
            <a:endParaRPr lang="fr-BE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71482"/>
            <a:ext cx="2231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51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I. La librairie en ligne Groupe </a:t>
            </a:r>
            <a:r>
              <a:rPr lang="fr-BE" dirty="0" err="1" smtClean="0"/>
              <a:t>Larcier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71539" lvl="1" indent="-514350">
              <a:buAutoNum type="arabicPeriod"/>
            </a:pPr>
            <a:r>
              <a:rPr lang="fr-BE" dirty="0" smtClean="0"/>
              <a:t>Présentation</a:t>
            </a:r>
          </a:p>
          <a:p>
            <a:pPr marL="457189" lvl="1" indent="0">
              <a:buNone/>
            </a:pPr>
            <a:endParaRPr lang="fr-BE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/>
              <a:t> </a:t>
            </a:r>
            <a:r>
              <a:rPr lang="fr-BE" dirty="0" smtClean="0"/>
              <a:t>Un portail </a:t>
            </a:r>
            <a:r>
              <a:rPr lang="fr-BE" dirty="0" err="1" smtClean="0"/>
              <a:t>Larcier</a:t>
            </a:r>
            <a:r>
              <a:rPr lang="fr-BE" dirty="0" smtClean="0"/>
              <a:t> Group = </a:t>
            </a:r>
            <a:r>
              <a:rPr lang="fr-BE" dirty="0" smtClean="0">
                <a:hlinkClick r:id="rId2"/>
              </a:rPr>
              <a:t>http</a:t>
            </a:r>
            <a:r>
              <a:rPr lang="fr-BE" dirty="0">
                <a:hlinkClick r:id="rId2"/>
              </a:rPr>
              <a:t>://www.larciergroup.com</a:t>
            </a:r>
            <a:r>
              <a:rPr lang="fr-BE" dirty="0" smtClean="0">
                <a:hlinkClick r:id="rId2"/>
              </a:rPr>
              <a:t>/</a:t>
            </a:r>
            <a:endParaRPr lang="fr-BE" dirty="0" smtClean="0"/>
          </a:p>
          <a:p>
            <a:pPr marL="457189" lvl="1" indent="0">
              <a:buNone/>
            </a:pPr>
            <a:endParaRPr lang="fr-BE" dirty="0" smtClean="0"/>
          </a:p>
          <a:p>
            <a:pPr marL="457189" lvl="1" indent="0">
              <a:buNone/>
            </a:pPr>
            <a:endParaRPr lang="fr-BE" dirty="0" smtClean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71482"/>
            <a:ext cx="2231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4562" y="3473046"/>
            <a:ext cx="4803821" cy="256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474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I. La librairie en ligne Groupe </a:t>
            </a:r>
            <a:r>
              <a:rPr lang="fr-BE" dirty="0" err="1"/>
              <a:t>Larcier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189" lvl="1" indent="0">
              <a:buNone/>
            </a:pPr>
            <a:r>
              <a:rPr lang="fr-BE" dirty="0" smtClean="0"/>
              <a:t>1. Présentation</a:t>
            </a:r>
            <a:endParaRPr lang="fr-BE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 smtClean="0"/>
              <a:t> Notre </a:t>
            </a:r>
            <a:r>
              <a:rPr lang="fr-BE" dirty="0"/>
              <a:t>librairie en ligne : des sites d’e-commerce dédiés à nos </a:t>
            </a:r>
            <a:r>
              <a:rPr lang="fr-BE" dirty="0" smtClean="0"/>
              <a:t>marques : 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BE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fr-BE" dirty="0" smtClean="0"/>
              <a:t> </a:t>
            </a:r>
            <a:r>
              <a:rPr lang="fr-BE" dirty="0"/>
              <a:t>Trilingues ; multimarques ; </a:t>
            </a:r>
            <a:r>
              <a:rPr lang="fr-BE" dirty="0" err="1" smtClean="0"/>
              <a:t>multiproduits</a:t>
            </a:r>
            <a:endParaRPr lang="fr-BE" dirty="0" smtClean="0"/>
          </a:p>
          <a:p>
            <a:pPr marL="457189" lvl="1" indent="0">
              <a:buNone/>
            </a:pPr>
            <a:endParaRPr lang="fr-BE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fr-BE" dirty="0" smtClean="0"/>
              <a:t>Un portail unique </a:t>
            </a:r>
            <a:r>
              <a:rPr lang="fr-BE" dirty="0" err="1" smtClean="0"/>
              <a:t>Larcier</a:t>
            </a:r>
            <a:r>
              <a:rPr lang="fr-BE" dirty="0" smtClean="0"/>
              <a:t> Groupe qui renvoie vers des sites de nos marques :  </a:t>
            </a:r>
            <a:r>
              <a:rPr lang="fr-BE" dirty="0" smtClean="0"/>
              <a:t>héritage </a:t>
            </a:r>
            <a:r>
              <a:rPr lang="fr-BE" dirty="0" smtClean="0"/>
              <a:t>de notre histoire et volonté de </a:t>
            </a:r>
            <a:r>
              <a:rPr lang="fr-BE" i="1" dirty="0" smtClean="0"/>
              <a:t>préserver </a:t>
            </a:r>
            <a:r>
              <a:rPr lang="fr-BE" dirty="0" smtClean="0"/>
              <a:t>nos marques.</a:t>
            </a:r>
          </a:p>
          <a:p>
            <a:pPr marL="457189" lvl="1" indent="0">
              <a:buNone/>
            </a:pPr>
            <a:endParaRPr lang="fr-BE" dirty="0" smtClean="0"/>
          </a:p>
          <a:p>
            <a:pPr marL="457189" lvl="1" indent="0">
              <a:buNone/>
            </a:pPr>
            <a:endParaRPr lang="fr-BE" dirty="0" smtClean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71482"/>
            <a:ext cx="2231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744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I. La librairie en ligne Groupe </a:t>
            </a:r>
            <a:r>
              <a:rPr lang="fr-BE" dirty="0" err="1"/>
              <a:t>Larcier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189" lvl="1" indent="0">
              <a:buNone/>
            </a:pPr>
            <a:r>
              <a:rPr lang="fr-BE" dirty="0" smtClean="0"/>
              <a:t>1. Présentation</a:t>
            </a:r>
            <a:endParaRPr lang="fr-BE" dirty="0"/>
          </a:p>
          <a:p>
            <a:pPr marL="457189" lvl="1" indent="0">
              <a:buNone/>
            </a:pPr>
            <a:endParaRPr lang="fr-BE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 smtClean="0"/>
              <a:t> </a:t>
            </a:r>
            <a:r>
              <a:rPr lang="fr-BE" dirty="0"/>
              <a:t>Notre librairie en ligne : des sites d’e-commerce dédiés à nos marques : </a:t>
            </a:r>
          </a:p>
          <a:p>
            <a:pPr marL="457189" lvl="1" indent="0">
              <a:buNone/>
            </a:pPr>
            <a:endParaRPr lang="fr-BE" dirty="0" smtClean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71482"/>
            <a:ext cx="2231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437" y="3373758"/>
            <a:ext cx="2190750" cy="79057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8514" y="4185988"/>
            <a:ext cx="1943100" cy="98107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8514" y="5563726"/>
            <a:ext cx="1742162" cy="447002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424" y="3388272"/>
            <a:ext cx="2001297" cy="737805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424" y="4490653"/>
            <a:ext cx="4346448" cy="1008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921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I. La librairie en ligne Groupe </a:t>
            </a:r>
            <a:r>
              <a:rPr lang="fr-BE" dirty="0" err="1"/>
              <a:t>Larcier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189" lvl="1" indent="0">
              <a:buNone/>
            </a:pPr>
            <a:r>
              <a:rPr lang="fr-BE" dirty="0" smtClean="0"/>
              <a:t>1. Présentation</a:t>
            </a:r>
            <a:endParaRPr lang="fr-BE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BE" dirty="0" smtClean="0"/>
              <a:t> </a:t>
            </a:r>
            <a:r>
              <a:rPr lang="fr-BE" dirty="0"/>
              <a:t>Notre librairie en ligne : des sites d’e-commerce dédiés à nos marques :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BE" dirty="0" smtClean="0"/>
              <a:t>Autant de sites qu’il y a de marques :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BE" dirty="0" smtClean="0">
                <a:hlinkClick r:id="rId2"/>
              </a:rPr>
              <a:t>http</a:t>
            </a:r>
            <a:r>
              <a:rPr lang="fr-BE" dirty="0">
                <a:hlinkClick r:id="rId2"/>
              </a:rPr>
              <a:t>://</a:t>
            </a:r>
            <a:r>
              <a:rPr lang="fr-BE" dirty="0" smtClean="0">
                <a:hlinkClick r:id="rId2"/>
              </a:rPr>
              <a:t>editionslarcier.larciergroup.com/</a:t>
            </a:r>
            <a:endParaRPr lang="fr-BE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fr-BE" dirty="0">
                <a:hlinkClick r:id="rId3"/>
              </a:rPr>
              <a:t>http://uitgeverijlarcier.larciergroup.com</a:t>
            </a:r>
            <a:r>
              <a:rPr lang="fr-BE" dirty="0" smtClean="0">
                <a:hlinkClick r:id="rId3"/>
              </a:rPr>
              <a:t>/</a:t>
            </a:r>
            <a:endParaRPr lang="fr-BE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fr-BE" dirty="0">
                <a:hlinkClick r:id="rId4"/>
              </a:rPr>
              <a:t>http://fr.bruylant.larciergroup.com</a:t>
            </a:r>
            <a:r>
              <a:rPr lang="fr-BE" dirty="0" smtClean="0">
                <a:hlinkClick r:id="rId4"/>
              </a:rPr>
              <a:t>/</a:t>
            </a:r>
            <a:endParaRPr lang="fr-BE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fr-BE" dirty="0" smtClean="0">
                <a:hlinkClick r:id="rId5"/>
              </a:rPr>
              <a:t>http</a:t>
            </a:r>
            <a:r>
              <a:rPr lang="fr-BE" dirty="0">
                <a:hlinkClick r:id="rId5"/>
              </a:rPr>
              <a:t>://profr.larciergroup.com</a:t>
            </a:r>
            <a:r>
              <a:rPr lang="fr-BE" dirty="0" smtClean="0">
                <a:hlinkClick r:id="rId5"/>
              </a:rPr>
              <a:t>/</a:t>
            </a:r>
            <a:endParaRPr lang="fr-BE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fr-BE" dirty="0">
                <a:hlinkClick r:id="rId6"/>
              </a:rPr>
              <a:t>http://www.editionsstandaard.be</a:t>
            </a:r>
            <a:r>
              <a:rPr lang="fr-BE" dirty="0" smtClean="0">
                <a:hlinkClick r:id="rId6"/>
              </a:rPr>
              <a:t>/</a:t>
            </a:r>
            <a:endParaRPr lang="fr-BE" dirty="0" smtClean="0"/>
          </a:p>
          <a:p>
            <a:pPr lvl="2">
              <a:buFont typeface="Wingdings" panose="05000000000000000000" pitchFamily="2" charset="2"/>
              <a:buChar char="ü"/>
            </a:pPr>
            <a:endParaRPr lang="fr-BE" dirty="0" smtClean="0"/>
          </a:p>
          <a:p>
            <a:pPr lvl="2">
              <a:buFont typeface="Wingdings" panose="05000000000000000000" pitchFamily="2" charset="2"/>
              <a:buChar char="ü"/>
            </a:pPr>
            <a:endParaRPr lang="fr-BE" dirty="0" smtClean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71482"/>
            <a:ext cx="2231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362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I. La librairie en ligne Groupe </a:t>
            </a:r>
            <a:r>
              <a:rPr lang="fr-BE" dirty="0" err="1"/>
              <a:t>Larcier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377" lvl="2" indent="0">
              <a:buNone/>
            </a:pPr>
            <a:r>
              <a:rPr lang="fr-BE" sz="2800" dirty="0" smtClean="0"/>
              <a:t>2. Contenu des sites</a:t>
            </a:r>
          </a:p>
          <a:p>
            <a:pPr marL="914377" lvl="2" indent="0">
              <a:buNone/>
            </a:pPr>
            <a:endParaRPr lang="fr-BE" sz="28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fr-BE" dirty="0" smtClean="0"/>
              <a:t>Structuré par onglets : reflet de nos supports / produits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fr-BE" sz="2400" dirty="0" smtClean="0"/>
              <a:t>Nouveautés / A paraître / Matières (branches du droit) / Produits lourds / </a:t>
            </a:r>
            <a:r>
              <a:rPr lang="fr-BE" sz="2400" dirty="0" smtClean="0"/>
              <a:t>Collections</a:t>
            </a:r>
            <a:r>
              <a:rPr lang="fr-BE" sz="2400" dirty="0" smtClean="0"/>
              <a:t>/ </a:t>
            </a:r>
            <a:r>
              <a:rPr lang="fr-BE" sz="2400" dirty="0" smtClean="0"/>
              <a:t>Formations </a:t>
            </a:r>
            <a:r>
              <a:rPr lang="fr-BE" sz="2400" dirty="0" smtClean="0"/>
              <a:t>/ </a:t>
            </a:r>
            <a:r>
              <a:rPr lang="fr-BE" sz="2400" dirty="0" smtClean="0"/>
              <a:t>Web </a:t>
            </a:r>
            <a:r>
              <a:rPr lang="fr-BE" sz="2400" dirty="0" smtClean="0"/>
              <a:t>TV ou </a:t>
            </a:r>
            <a:r>
              <a:rPr lang="fr-BE" sz="2400" dirty="0" smtClean="0"/>
              <a:t>Produits </a:t>
            </a:r>
            <a:r>
              <a:rPr lang="fr-BE" sz="2400" dirty="0" smtClean="0"/>
              <a:t>numériques </a:t>
            </a:r>
          </a:p>
          <a:p>
            <a:pPr marL="1371566" lvl="3" indent="0">
              <a:buNone/>
            </a:pPr>
            <a:endParaRPr lang="fr-BE" sz="24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fr-BE" dirty="0" smtClean="0"/>
              <a:t>Deux parties : 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fr-BE" sz="2400" dirty="0" smtClean="0"/>
              <a:t>informations détaillées sur les produits au centre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fr-BE" sz="2400" dirty="0" smtClean="0"/>
              <a:t>Informations commerciales / marketing sur colonne de gauche</a:t>
            </a:r>
          </a:p>
          <a:p>
            <a:pPr marL="914377" lvl="2" indent="0">
              <a:buNone/>
            </a:pPr>
            <a:endParaRPr lang="fr-BE" dirty="0" smtClean="0"/>
          </a:p>
          <a:p>
            <a:pPr lvl="2">
              <a:buFont typeface="Wingdings" panose="05000000000000000000" pitchFamily="2" charset="2"/>
              <a:buChar char="ü"/>
            </a:pPr>
            <a:endParaRPr lang="fr-BE" dirty="0" smtClean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71482"/>
            <a:ext cx="2231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308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I. La librairie en ligne Groupe </a:t>
            </a:r>
            <a:r>
              <a:rPr lang="fr-BE" dirty="0" err="1"/>
              <a:t>Larcier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377" lvl="2" indent="0">
              <a:buNone/>
            </a:pPr>
            <a:r>
              <a:rPr lang="fr-BE" sz="2800" dirty="0" smtClean="0"/>
              <a:t>2. Contenu des sites</a:t>
            </a:r>
          </a:p>
          <a:p>
            <a:pPr marL="914377" lvl="2" indent="0">
              <a:buNone/>
            </a:pPr>
            <a:endParaRPr lang="fr-BE" sz="28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fr-BE" dirty="0" smtClean="0"/>
              <a:t> Informations contenus détaillées : description </a:t>
            </a:r>
            <a:r>
              <a:rPr lang="fr-BE" dirty="0" smtClean="0"/>
              <a:t>courte, </a:t>
            </a:r>
            <a:r>
              <a:rPr lang="fr-BE" dirty="0" smtClean="0"/>
              <a:t>description </a:t>
            </a:r>
            <a:r>
              <a:rPr lang="fr-BE" dirty="0" smtClean="0"/>
              <a:t>longue, </a:t>
            </a:r>
            <a:r>
              <a:rPr lang="fr-BE" dirty="0" smtClean="0"/>
              <a:t>informations sur les auteurs, </a:t>
            </a:r>
            <a:r>
              <a:rPr lang="fr-BE" dirty="0" smtClean="0"/>
              <a:t>table </a:t>
            </a:r>
            <a:r>
              <a:rPr lang="fr-BE" dirty="0" smtClean="0"/>
              <a:t>des matières, extraits</a:t>
            </a:r>
          </a:p>
          <a:p>
            <a:pPr marL="914377" lvl="2" indent="0">
              <a:buNone/>
            </a:pPr>
            <a:endParaRPr lang="fr-BE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fr-BE" dirty="0" smtClean="0"/>
              <a:t>Informations techniques </a:t>
            </a:r>
          </a:p>
          <a:p>
            <a:pPr lvl="2">
              <a:buFont typeface="Wingdings" panose="05000000000000000000" pitchFamily="2" charset="2"/>
              <a:buChar char="ü"/>
            </a:pPr>
            <a:endParaRPr lang="fr-BE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fr-BE" dirty="0" smtClean="0"/>
              <a:t> Vente directe</a:t>
            </a:r>
          </a:p>
          <a:p>
            <a:pPr lvl="2">
              <a:buFont typeface="Wingdings" panose="05000000000000000000" pitchFamily="2" charset="2"/>
              <a:buChar char="ü"/>
            </a:pPr>
            <a:endParaRPr lang="fr-BE" dirty="0" smtClean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71482"/>
            <a:ext cx="2231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72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I. La librairie en ligne Groupe </a:t>
            </a:r>
            <a:r>
              <a:rPr lang="fr-BE" dirty="0" err="1"/>
              <a:t>Larcier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914377" lvl="2" indent="0">
              <a:buNone/>
            </a:pPr>
            <a:r>
              <a:rPr lang="fr-BE" sz="2800" dirty="0" smtClean="0"/>
              <a:t>3. Spécificités du site</a:t>
            </a:r>
          </a:p>
          <a:p>
            <a:pPr marL="914377" lvl="2" indent="0">
              <a:buNone/>
            </a:pPr>
            <a:endParaRPr lang="fr-BE" sz="28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fr-BE" sz="2800" dirty="0" smtClean="0"/>
              <a:t> Des sites (situation actuelle). Un site d’e-commerce une vitrine pour nos marques et pour nos auteurs (visibilité pour eux et nos partenaires).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BE" sz="2800" dirty="0"/>
              <a:t>Richesses </a:t>
            </a:r>
            <a:r>
              <a:rPr lang="fr-BE" sz="2800" dirty="0" smtClean="0"/>
              <a:t>contenu (</a:t>
            </a:r>
            <a:r>
              <a:rPr lang="fr-BE" sz="2800" dirty="0" err="1" smtClean="0"/>
              <a:t>bcp</a:t>
            </a:r>
            <a:r>
              <a:rPr lang="fr-BE" sz="2800" dirty="0" smtClean="0"/>
              <a:t> de détails, infos auteurs ++)</a:t>
            </a:r>
            <a:endParaRPr lang="fr-BE" sz="28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fr-BE" sz="2800" dirty="0" smtClean="0"/>
              <a:t>Moteur de recherche inter-sites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BE" sz="2800" dirty="0" smtClean="0"/>
              <a:t>Ventes multi-sites pour les ouvrages et les </a:t>
            </a:r>
            <a:r>
              <a:rPr lang="fr-BE" sz="2800" dirty="0" err="1" smtClean="0"/>
              <a:t>Ebooks</a:t>
            </a:r>
            <a:r>
              <a:rPr lang="fr-BE" sz="2800" dirty="0" smtClean="0"/>
              <a:t> (≠ abonnements, base de données et formations)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BE" sz="2800" dirty="0" smtClean="0"/>
              <a:t>Le moteur nucléaire de tous nos supports marketing et commerciaux : dépliants, newsletters, bon de commandes, infos aux partenaires,…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BE" sz="2800" dirty="0" smtClean="0"/>
              <a:t>Pas de droit de rétraction</a:t>
            </a:r>
          </a:p>
          <a:p>
            <a:pPr marL="914377" lvl="2" indent="0">
              <a:buNone/>
            </a:pPr>
            <a:endParaRPr lang="fr-BE" sz="2800" dirty="0"/>
          </a:p>
          <a:p>
            <a:pPr lvl="2">
              <a:buFont typeface="Wingdings" panose="05000000000000000000" pitchFamily="2" charset="2"/>
              <a:buChar char="ü"/>
            </a:pPr>
            <a:endParaRPr lang="fr-BE" dirty="0" smtClean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71482"/>
            <a:ext cx="223138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BE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419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2263</TotalTime>
  <Words>648</Words>
  <Application>Microsoft Office PowerPoint</Application>
  <PresentationFormat>Grand écran</PresentationFormat>
  <Paragraphs>134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Corbel</vt:lpstr>
      <vt:lpstr>Times New Roman</vt:lpstr>
      <vt:lpstr>Wingdings</vt:lpstr>
      <vt:lpstr>Thème Office</vt:lpstr>
      <vt:lpstr>Groupe Larcier</vt:lpstr>
      <vt:lpstr>Groupe Larcier</vt:lpstr>
      <vt:lpstr>I. La librairie en ligne Groupe Larcier</vt:lpstr>
      <vt:lpstr>I. La librairie en ligne Groupe Larcier</vt:lpstr>
      <vt:lpstr>I. La librairie en ligne Groupe Larcier</vt:lpstr>
      <vt:lpstr>I. La librairie en ligne Groupe Larcier</vt:lpstr>
      <vt:lpstr>I. La librairie en ligne Groupe Larcier</vt:lpstr>
      <vt:lpstr>I. La librairie en ligne Groupe Larcier</vt:lpstr>
      <vt:lpstr>I. La librairie en ligne Groupe Larcier</vt:lpstr>
      <vt:lpstr>I. La librairie en ligne Groupe Larcier</vt:lpstr>
      <vt:lpstr>II. Le circuit du livre pour le Groupe Larcier</vt:lpstr>
      <vt:lpstr>II. Le circuit du livre pour le Groupe Larcier</vt:lpstr>
      <vt:lpstr>III. Evolution des librairies en Ligne du Groupe Larcier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présentation</dc:title>
  <dc:creator>Charlotte Claes</dc:creator>
  <cp:lastModifiedBy>Elisabeth Courtens</cp:lastModifiedBy>
  <cp:revision>169</cp:revision>
  <cp:lastPrinted>2015-06-02T12:31:12Z</cp:lastPrinted>
  <dcterms:created xsi:type="dcterms:W3CDTF">2013-07-11T12:47:24Z</dcterms:created>
  <dcterms:modified xsi:type="dcterms:W3CDTF">2015-06-08T04:08:13Z</dcterms:modified>
</cp:coreProperties>
</file>