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66" r:id="rId3"/>
    <p:sldId id="278" r:id="rId4"/>
    <p:sldId id="279" r:id="rId5"/>
    <p:sldId id="259" r:id="rId6"/>
    <p:sldId id="269" r:id="rId7"/>
    <p:sldId id="272" r:id="rId8"/>
    <p:sldId id="282" r:id="rId9"/>
    <p:sldId id="280" r:id="rId10"/>
    <p:sldId id="270" r:id="rId11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5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55576" y="1340768"/>
            <a:ext cx="7772400" cy="3024336"/>
          </a:xfrm>
        </p:spPr>
        <p:txBody>
          <a:bodyPr/>
          <a:lstStyle>
            <a:lvl1pPr>
              <a:defRPr b="1" baseline="0">
                <a:solidFill>
                  <a:srgbClr val="0099CC"/>
                </a:solidFill>
              </a:defRPr>
            </a:lvl1pPr>
          </a:lstStyle>
          <a:p>
            <a:r>
              <a:rPr lang="fr-FR" dirty="0" smtClean="0"/>
              <a:t>Vidéos juridiques</a:t>
            </a:r>
            <a:br>
              <a:rPr lang="fr-FR" dirty="0" smtClean="0"/>
            </a:br>
            <a:r>
              <a:rPr lang="fr-FR" dirty="0" smtClean="0"/>
              <a:t>Les réalisations des éditeurs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3B70-F8AD-4411-B737-6E0A6D2949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idx="13"/>
          </p:nvPr>
        </p:nvSpPr>
        <p:spPr>
          <a:xfrm>
            <a:off x="457200" y="5805264"/>
            <a:ext cx="8229600" cy="32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fr-BE" dirty="0"/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457200" y="6356350"/>
            <a:ext cx="2746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Rencontres avec … »      9 juin 2015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5083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 userDrawn="1"/>
        </p:nvCxnSpPr>
        <p:spPr>
          <a:xfrm>
            <a:off x="1403648" y="3861048"/>
            <a:ext cx="6336704" cy="0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 b="1" baseline="0">
                <a:solidFill>
                  <a:srgbClr val="0099CC"/>
                </a:solidFill>
              </a:defRPr>
            </a:lvl1pPr>
          </a:lstStyle>
          <a:p>
            <a:r>
              <a:rPr lang="fr-FR" dirty="0" smtClean="0"/>
              <a:t>Librairies juridiques en ligne</a:t>
            </a:r>
            <a:br>
              <a:rPr lang="fr-FR" dirty="0" smtClean="0"/>
            </a:br>
            <a:r>
              <a:rPr lang="fr-FR" dirty="0" smtClean="0"/>
              <a:t>Inventaire en France et à l’étranger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8656" cy="365125"/>
          </a:xfrm>
        </p:spPr>
        <p:txBody>
          <a:bodyPr/>
          <a:lstStyle/>
          <a:p>
            <a:r>
              <a:rPr lang="fr-FR" dirty="0" smtClean="0"/>
              <a:t>« Rencontres avec…. »           9 juin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5083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611560" y="1340768"/>
            <a:ext cx="8064896" cy="0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289E-5960-449A-AAA5-4DEE931F9EA7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3B70-F8AD-4411-B737-6E0A6D2949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Librairies juridiques en ligne</a:t>
            </a:r>
            <a:br>
              <a:rPr lang="fr-FR" dirty="0" smtClean="0"/>
            </a:br>
            <a:r>
              <a:rPr lang="fr-FR" sz="4000" dirty="0" smtClean="0"/>
              <a:t>Inventaire en France et à l’étranger</a:t>
            </a: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99CC"/>
                </a:solidFill>
                <a:latin typeface="+mj-lt"/>
              </a:rPr>
              <a:t>3</a:t>
            </a:r>
            <a:r>
              <a:rPr lang="fr-FR" sz="2800" b="1" dirty="0" smtClean="0">
                <a:solidFill>
                  <a:srgbClr val="0099CC"/>
                </a:solidFill>
                <a:latin typeface="+mj-lt"/>
              </a:rPr>
              <a:t>. </a:t>
            </a:r>
            <a:r>
              <a:rPr lang="fr-FR" sz="2800" b="1" dirty="0" smtClean="0">
                <a:solidFill>
                  <a:srgbClr val="0099CC"/>
                </a:solidFill>
                <a:latin typeface="+mj-lt"/>
              </a:rPr>
              <a:t>Quelques </a:t>
            </a:r>
            <a:r>
              <a:rPr lang="fr-FR" sz="2800" b="1" dirty="0" smtClean="0">
                <a:solidFill>
                  <a:srgbClr val="0099CC"/>
                </a:solidFill>
                <a:latin typeface="+mj-lt"/>
              </a:rPr>
              <a:t>suggestions….</a:t>
            </a:r>
          </a:p>
          <a:p>
            <a:pPr>
              <a:buNone/>
            </a:pPr>
            <a:endParaRPr lang="fr-FR" sz="2000" b="1" dirty="0" smtClean="0">
              <a:solidFill>
                <a:srgbClr val="0099CC"/>
              </a:solidFill>
              <a:latin typeface="+mj-lt"/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0099CC"/>
                </a:solidFill>
                <a:latin typeface="+mj-lt"/>
              </a:rPr>
              <a:t>	</a:t>
            </a:r>
            <a:r>
              <a:rPr lang="fr-FR" sz="2000" dirty="0" smtClean="0">
                <a:latin typeface="+mj-lt"/>
              </a:rPr>
              <a:t>- Paiement</a:t>
            </a:r>
          </a:p>
          <a:p>
            <a:pPr>
              <a:buNone/>
            </a:pPr>
            <a:endParaRPr lang="fr-FR" sz="2000" dirty="0" smtClean="0">
              <a:latin typeface="+mj-lt"/>
            </a:endParaRPr>
          </a:p>
          <a:p>
            <a:pPr>
              <a:buNone/>
            </a:pPr>
            <a:r>
              <a:rPr lang="fr-FR" sz="2000" dirty="0" smtClean="0">
                <a:latin typeface="+mj-lt"/>
              </a:rPr>
              <a:t>	</a:t>
            </a:r>
            <a:r>
              <a:rPr lang="fr-FR" sz="2000" dirty="0" smtClean="0">
                <a:latin typeface="+mj-lt"/>
              </a:rPr>
              <a:t>- T</a:t>
            </a:r>
            <a:r>
              <a:rPr lang="fr-FR" sz="2000" dirty="0" smtClean="0">
                <a:latin typeface="+mj-lt"/>
              </a:rPr>
              <a:t>ables </a:t>
            </a:r>
            <a:r>
              <a:rPr lang="fr-FR" sz="2000" dirty="0" smtClean="0">
                <a:latin typeface="+mj-lt"/>
              </a:rPr>
              <a:t>des </a:t>
            </a:r>
            <a:r>
              <a:rPr lang="fr-FR" sz="2000" dirty="0" smtClean="0">
                <a:latin typeface="+mj-lt"/>
              </a:rPr>
              <a:t>matières</a:t>
            </a:r>
          </a:p>
          <a:p>
            <a:pPr>
              <a:buNone/>
            </a:pPr>
            <a:endParaRPr lang="fr-FR" sz="2000" dirty="0" smtClean="0">
              <a:latin typeface="+mj-lt"/>
            </a:endParaRPr>
          </a:p>
          <a:p>
            <a:pPr>
              <a:buNone/>
            </a:pPr>
            <a:r>
              <a:rPr lang="fr-FR" sz="2000" dirty="0" smtClean="0">
                <a:latin typeface="+mj-lt"/>
              </a:rPr>
              <a:t>	</a:t>
            </a:r>
            <a:r>
              <a:rPr lang="fr-FR" sz="2000" dirty="0" smtClean="0">
                <a:latin typeface="+mj-lt"/>
              </a:rPr>
              <a:t>- A</a:t>
            </a:r>
            <a:r>
              <a:rPr lang="fr-FR" sz="2000" dirty="0" smtClean="0">
                <a:latin typeface="+mj-lt"/>
              </a:rPr>
              <a:t>nciennes </a:t>
            </a:r>
            <a:r>
              <a:rPr lang="fr-FR" sz="2000" smtClean="0">
                <a:latin typeface="+mj-lt"/>
              </a:rPr>
              <a:t>éditions </a:t>
            </a:r>
            <a:r>
              <a:rPr lang="fr-FR" sz="2000" smtClean="0">
                <a:latin typeface="+mj-lt"/>
              </a:rPr>
              <a:t>/ ouvrages</a:t>
            </a:r>
            <a:r>
              <a:rPr lang="fr-FR" sz="2000" dirty="0" smtClean="0">
                <a:latin typeface="+mj-lt"/>
              </a:rPr>
              <a:t> </a:t>
            </a:r>
            <a:r>
              <a:rPr lang="fr-FR" sz="2000" dirty="0" smtClean="0">
                <a:latin typeface="+mj-lt"/>
              </a:rPr>
              <a:t>épuisés</a:t>
            </a:r>
          </a:p>
          <a:p>
            <a:pPr>
              <a:buNone/>
            </a:pPr>
            <a:endParaRPr lang="fr-FR" sz="2000" dirty="0" smtClean="0">
              <a:latin typeface="+mj-lt"/>
            </a:endParaRPr>
          </a:p>
          <a:p>
            <a:pPr>
              <a:buNone/>
            </a:pPr>
            <a:r>
              <a:rPr lang="fr-FR" sz="2000" dirty="0" smtClean="0">
                <a:latin typeface="+mj-lt"/>
              </a:rPr>
              <a:t>	 - E-books</a:t>
            </a:r>
          </a:p>
          <a:p>
            <a:pPr>
              <a:buFontTx/>
              <a:buChar char="-"/>
            </a:pPr>
            <a:endParaRPr lang="fr-FR" sz="2000" dirty="0" smtClean="0">
              <a:latin typeface="+mj-lt"/>
            </a:endParaRPr>
          </a:p>
          <a:p>
            <a:pPr>
              <a:buNone/>
            </a:pPr>
            <a:r>
              <a:rPr lang="fr-FR" sz="2000" dirty="0" smtClean="0">
                <a:latin typeface="+mj-lt"/>
              </a:rPr>
              <a:t>	 - Récupération des données bibliographiques</a:t>
            </a:r>
            <a:endParaRPr lang="fr-FR" sz="2000" dirty="0" smtClean="0">
              <a:latin typeface="+mj-lt"/>
            </a:endParaRP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b="1" dirty="0" smtClean="0"/>
          </a:p>
          <a:p>
            <a:pPr>
              <a:buNone/>
            </a:pPr>
            <a:endParaRPr lang="fr-FR" sz="26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None/>
            </a:pPr>
            <a:endParaRPr lang="fr-FR" b="1" dirty="0" smtClean="0">
              <a:solidFill>
                <a:srgbClr val="0099CC"/>
              </a:solidFill>
            </a:endParaRPr>
          </a:p>
          <a:p>
            <a:pPr>
              <a:buNone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300" b="1" dirty="0" smtClean="0">
                <a:solidFill>
                  <a:srgbClr val="0099CC"/>
                </a:solidFill>
              </a:rPr>
              <a:t>France</a:t>
            </a:r>
          </a:p>
          <a:p>
            <a:pPr>
              <a:buFontTx/>
              <a:buChar char="-"/>
            </a:pPr>
            <a:r>
              <a:rPr lang="fr-FR" sz="2000" dirty="0" smtClean="0"/>
              <a:t>Librairie LGDJ (Groupe </a:t>
            </a:r>
            <a:r>
              <a:rPr lang="fr-FR" sz="2000" dirty="0" err="1" smtClean="0"/>
              <a:t>Lextenso</a:t>
            </a:r>
            <a:r>
              <a:rPr lang="fr-FR" sz="2000" dirty="0" smtClean="0"/>
              <a:t>)		Boutique Editions Francis Lefebvre</a:t>
            </a:r>
          </a:p>
          <a:p>
            <a:pPr>
              <a:buFontTx/>
              <a:buChar char="-"/>
            </a:pPr>
            <a:r>
              <a:rPr lang="fr-FR" sz="2000" dirty="0" smtClean="0"/>
              <a:t>Ma Librairie de Droit (</a:t>
            </a:r>
            <a:r>
              <a:rPr lang="fr-FR" sz="2000" dirty="0" err="1" smtClean="0"/>
              <a:t>LexisNexis</a:t>
            </a:r>
            <a:r>
              <a:rPr lang="fr-FR" sz="2000" dirty="0" smtClean="0"/>
              <a:t>)		Dalloz Boutique</a:t>
            </a:r>
          </a:p>
          <a:p>
            <a:pPr>
              <a:buFontTx/>
              <a:buChar char="-"/>
            </a:pPr>
            <a:r>
              <a:rPr lang="fr-FR" sz="2000" dirty="0" smtClean="0"/>
              <a:t>Librairie Dalloz				Boutique des Editions Lamy Liaisons </a:t>
            </a:r>
          </a:p>
          <a:p>
            <a:pPr>
              <a:buFontTx/>
              <a:buChar char="-"/>
            </a:pPr>
            <a:r>
              <a:rPr lang="fr-FR" sz="2000" dirty="0" smtClean="0"/>
              <a:t>Librairie </a:t>
            </a:r>
            <a:r>
              <a:rPr lang="fr-FR" sz="2000" dirty="0" err="1" smtClean="0"/>
              <a:t>Eyrolles</a:t>
            </a:r>
            <a:r>
              <a:rPr lang="fr-FR" sz="2000" dirty="0" smtClean="0"/>
              <a:t>				sociales Dalian</a:t>
            </a:r>
          </a:p>
          <a:p>
            <a:pPr>
              <a:buFontTx/>
              <a:buChar char="-"/>
            </a:pPr>
            <a:r>
              <a:rPr lang="fr-FR" sz="2000" dirty="0" smtClean="0"/>
              <a:t>Revue Banque				Boutique Revue fiduciaire</a:t>
            </a:r>
          </a:p>
          <a:p>
            <a:pPr>
              <a:buFontTx/>
              <a:buChar char="-"/>
            </a:pPr>
            <a:r>
              <a:rPr lang="fr-FR" sz="2000" dirty="0" smtClean="0"/>
              <a:t>ICC Book</a:t>
            </a:r>
          </a:p>
          <a:p>
            <a:pPr>
              <a:buFontTx/>
              <a:buChar char="-"/>
            </a:pPr>
            <a:r>
              <a:rPr lang="fr-FR" sz="2000" dirty="0" smtClean="0"/>
              <a:t>La Mémoire du droit</a:t>
            </a:r>
          </a:p>
          <a:p>
            <a:pPr>
              <a:buFontTx/>
              <a:buChar char="-"/>
            </a:pPr>
            <a:endParaRPr lang="fr-FR" sz="2000" b="1" dirty="0" smtClean="0">
              <a:solidFill>
                <a:srgbClr val="0099CC"/>
              </a:solidFill>
            </a:endParaRPr>
          </a:p>
          <a:p>
            <a:pPr>
              <a:buNone/>
            </a:pPr>
            <a:r>
              <a:rPr lang="fr-FR" sz="3300" b="1" dirty="0" smtClean="0">
                <a:solidFill>
                  <a:srgbClr val="0099CC"/>
                </a:solidFill>
              </a:rPr>
              <a:t>Etranger</a:t>
            </a:r>
          </a:p>
          <a:p>
            <a:pPr>
              <a:buFontTx/>
              <a:buChar char="-"/>
            </a:pPr>
            <a:r>
              <a:rPr lang="fr-FR" sz="2000" dirty="0" err="1" smtClean="0"/>
              <a:t>Larcier</a:t>
            </a:r>
            <a:r>
              <a:rPr lang="fr-FR" sz="2000" dirty="0" smtClean="0"/>
              <a:t>/</a:t>
            </a:r>
            <a:r>
              <a:rPr lang="fr-FR" sz="2000" dirty="0" err="1" smtClean="0"/>
              <a:t>Bruylant</a:t>
            </a:r>
            <a:r>
              <a:rPr lang="fr-FR" sz="2000" dirty="0" smtClean="0"/>
              <a:t> (Belgique)</a:t>
            </a:r>
          </a:p>
          <a:p>
            <a:pPr>
              <a:buFontTx/>
              <a:buChar char="-"/>
            </a:pPr>
            <a:r>
              <a:rPr lang="fr-FR" sz="2000" dirty="0" err="1" smtClean="0"/>
              <a:t>Schulthess</a:t>
            </a:r>
            <a:r>
              <a:rPr lang="fr-FR" sz="2000" dirty="0" smtClean="0"/>
              <a:t> (Suisse)</a:t>
            </a:r>
          </a:p>
          <a:p>
            <a:pPr>
              <a:buNone/>
            </a:pPr>
            <a:r>
              <a:rPr lang="fr-FR" sz="2000" dirty="0" smtClean="0"/>
              <a:t>- 	</a:t>
            </a:r>
            <a:r>
              <a:rPr lang="fr-FR" sz="2000" dirty="0" err="1" smtClean="0"/>
              <a:t>Hammicks</a:t>
            </a:r>
            <a:r>
              <a:rPr lang="fr-FR" sz="2000" dirty="0" smtClean="0"/>
              <a:t> </a:t>
            </a:r>
            <a:r>
              <a:rPr lang="fr-FR" sz="2000" dirty="0" err="1" smtClean="0"/>
              <a:t>Legal</a:t>
            </a:r>
            <a:r>
              <a:rPr lang="fr-FR" sz="2000" dirty="0" smtClean="0"/>
              <a:t> Services (UK)</a:t>
            </a:r>
          </a:p>
          <a:p>
            <a:pPr>
              <a:buFontTx/>
              <a:buChar char="-"/>
            </a:pPr>
            <a:r>
              <a:rPr lang="fr-FR" sz="2000" dirty="0" smtClean="0"/>
              <a:t>Oxford </a:t>
            </a:r>
            <a:r>
              <a:rPr lang="fr-FR" sz="2000" dirty="0" err="1" smtClean="0"/>
              <a:t>University</a:t>
            </a:r>
            <a:r>
              <a:rPr lang="fr-FR" sz="2000" dirty="0" smtClean="0"/>
              <a:t> </a:t>
            </a:r>
            <a:r>
              <a:rPr lang="fr-FR" sz="2000" dirty="0" err="1" smtClean="0"/>
              <a:t>Press</a:t>
            </a:r>
            <a:r>
              <a:rPr lang="fr-FR" sz="2000" dirty="0" smtClean="0"/>
              <a:t> (OUP)</a:t>
            </a:r>
          </a:p>
          <a:p>
            <a:pPr>
              <a:buFontTx/>
              <a:buChar char="-"/>
            </a:pPr>
            <a:r>
              <a:rPr lang="fr-FR" sz="2000" dirty="0" smtClean="0"/>
              <a:t>Cambridge </a:t>
            </a:r>
            <a:r>
              <a:rPr lang="fr-FR" sz="2000" dirty="0" err="1" smtClean="0"/>
              <a:t>University</a:t>
            </a:r>
            <a:r>
              <a:rPr lang="fr-FR" sz="2000" dirty="0" smtClean="0"/>
              <a:t> </a:t>
            </a:r>
            <a:r>
              <a:rPr lang="fr-FR" sz="2000" dirty="0" err="1" smtClean="0"/>
              <a:t>Press</a:t>
            </a:r>
            <a:r>
              <a:rPr lang="fr-FR" sz="2000" dirty="0" smtClean="0"/>
              <a:t> (CUP)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b="1" dirty="0" smtClean="0">
                <a:solidFill>
                  <a:srgbClr val="0099CC"/>
                </a:solidFill>
              </a:rPr>
              <a:t>Typologie</a:t>
            </a:r>
          </a:p>
          <a:p>
            <a:pPr marL="457200" indent="-457200">
              <a:buAutoNum type="arabicPeriod"/>
            </a:pPr>
            <a:r>
              <a:rPr lang="fr-FR" b="1" dirty="0" smtClean="0">
                <a:solidFill>
                  <a:srgbClr val="0099CC"/>
                </a:solidFill>
              </a:rPr>
              <a:t> </a:t>
            </a:r>
            <a:r>
              <a:rPr lang="fr-FR" b="1" dirty="0" smtClean="0">
                <a:solidFill>
                  <a:srgbClr val="0099CC"/>
                </a:solidFill>
              </a:rPr>
              <a:t>Contenu et fonctionnalités</a:t>
            </a:r>
          </a:p>
          <a:p>
            <a:pPr marL="457200" indent="-457200">
              <a:buAutoNum type="arabicPeriod"/>
            </a:pPr>
            <a:r>
              <a:rPr lang="fr-FR" b="1" dirty="0" smtClean="0">
                <a:solidFill>
                  <a:srgbClr val="0099CC"/>
                </a:solidFill>
              </a:rPr>
              <a:t>Quelques suggestions…</a:t>
            </a:r>
          </a:p>
          <a:p>
            <a:pPr marL="457200" indent="-457200">
              <a:buAutoNum type="arabicPeriod"/>
            </a:pPr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99CC"/>
                </a:solidFill>
              </a:rPr>
              <a:t>1. Les librairies juridiques en ligne : typologie</a:t>
            </a:r>
            <a:endParaRPr lang="fr-FR" b="1" dirty="0" smtClean="0"/>
          </a:p>
          <a:p>
            <a:pPr>
              <a:buNone/>
            </a:pPr>
            <a:endParaRPr lang="fr-FR" sz="2000" b="1" dirty="0" smtClean="0"/>
          </a:p>
          <a:p>
            <a:pPr algn="just">
              <a:buNone/>
            </a:pPr>
            <a:r>
              <a:rPr lang="fr-FR" sz="2000" b="1" dirty="0" smtClean="0"/>
              <a:t>	</a:t>
            </a:r>
            <a:r>
              <a:rPr lang="fr-FR" sz="2000" dirty="0" smtClean="0"/>
              <a:t>Librairies </a:t>
            </a:r>
            <a:r>
              <a:rPr lang="fr-FR" sz="2000" dirty="0" smtClean="0"/>
              <a:t>mono-éditeur</a:t>
            </a:r>
            <a:r>
              <a:rPr lang="fr-FR" sz="2000" dirty="0" smtClean="0"/>
              <a:t> / </a:t>
            </a:r>
            <a:r>
              <a:rPr lang="fr-FR" sz="2000" dirty="0" smtClean="0"/>
              <a:t>Librairies multi-éditeurs</a:t>
            </a:r>
            <a:endParaRPr lang="fr-FR" sz="2000" dirty="0" smtClean="0"/>
          </a:p>
          <a:p>
            <a:pPr algn="just">
              <a:buNone/>
            </a:pPr>
            <a:endParaRPr lang="fr-FR" sz="2000" i="1" dirty="0" smtClean="0"/>
          </a:p>
          <a:p>
            <a:pPr algn="just">
              <a:buNone/>
            </a:pPr>
            <a:r>
              <a:rPr lang="fr-FR" sz="2000" dirty="0" smtClean="0"/>
              <a:t>	Librairies juridiques généralistes </a:t>
            </a:r>
            <a:r>
              <a:rPr lang="fr-FR" sz="2000" dirty="0" smtClean="0"/>
              <a:t>/ </a:t>
            </a:r>
            <a:r>
              <a:rPr lang="fr-FR" sz="2000" dirty="0" smtClean="0"/>
              <a:t>Librairies </a:t>
            </a:r>
            <a:r>
              <a:rPr lang="fr-FR" sz="2000" dirty="0" smtClean="0"/>
              <a:t>juridiques </a:t>
            </a:r>
            <a:r>
              <a:rPr lang="fr-FR" sz="2000" dirty="0" smtClean="0"/>
              <a:t>spécialisées</a:t>
            </a:r>
          </a:p>
          <a:p>
            <a:pPr algn="just">
              <a:buNone/>
            </a:pPr>
            <a:r>
              <a:rPr lang="fr-FR" sz="2000" dirty="0" smtClean="0"/>
              <a:t>	</a:t>
            </a:r>
          </a:p>
          <a:p>
            <a:pPr algn="just">
              <a:buNone/>
            </a:pPr>
            <a:r>
              <a:rPr lang="fr-FR" sz="2000" dirty="0" smtClean="0"/>
              <a:t>	</a:t>
            </a:r>
            <a:r>
              <a:rPr lang="fr-FR" sz="2000" dirty="0" smtClean="0"/>
              <a:t>Librairies / Boutiques</a:t>
            </a:r>
            <a:endParaRPr lang="fr-FR" sz="2000" dirty="0" smtClean="0"/>
          </a:p>
          <a:p>
            <a:pPr algn="just">
              <a:buNone/>
            </a:pPr>
            <a:endParaRPr lang="fr-FR" sz="2000" i="1" dirty="0" smtClean="0"/>
          </a:p>
          <a:p>
            <a:pPr algn="just">
              <a:buNone/>
            </a:pPr>
            <a:r>
              <a:rPr lang="fr-FR" sz="2000" dirty="0" smtClean="0"/>
              <a:t>	Librairies juridiques / Librairies généralistes </a:t>
            </a:r>
          </a:p>
          <a:p>
            <a:pPr algn="just">
              <a:buNone/>
            </a:pPr>
            <a:r>
              <a:rPr lang="fr-FR" sz="2000" i="1" dirty="0" smtClean="0"/>
              <a:t>	</a:t>
            </a:r>
          </a:p>
          <a:p>
            <a:pPr algn="just">
              <a:buNone/>
            </a:pPr>
            <a:r>
              <a:rPr lang="fr-FR" sz="2000" dirty="0" smtClean="0"/>
              <a:t>	Librairies en ligne / librairies « physiques »</a:t>
            </a:r>
          </a:p>
          <a:p>
            <a:pPr algn="just">
              <a:buNone/>
            </a:pPr>
            <a:r>
              <a:rPr lang="fr-FR" sz="2000" i="1" dirty="0" smtClean="0"/>
              <a:t>	</a:t>
            </a:r>
            <a:endParaRPr lang="fr-FR" sz="2000" dirty="0" smtClean="0">
              <a:solidFill>
                <a:srgbClr val="CC0066"/>
              </a:solidFill>
            </a:endParaRPr>
          </a:p>
          <a:p>
            <a:pPr algn="just">
              <a:buNone/>
            </a:pPr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99CC"/>
                </a:solidFill>
              </a:rPr>
              <a:t>2. Les librairies juridiques en ligne : contenu </a:t>
            </a:r>
            <a:r>
              <a:rPr lang="fr-FR" sz="2800" b="1" dirty="0" smtClean="0">
                <a:solidFill>
                  <a:srgbClr val="0099CC"/>
                </a:solidFill>
              </a:rPr>
              <a:t>et fonctionnalités</a:t>
            </a:r>
            <a:endParaRPr lang="fr-FR" sz="2000" b="1" dirty="0" smtClean="0"/>
          </a:p>
          <a:p>
            <a:pPr>
              <a:buNone/>
            </a:pPr>
            <a:r>
              <a:rPr lang="fr-FR" sz="2000" dirty="0" smtClean="0">
                <a:solidFill>
                  <a:srgbClr val="0099CC"/>
                </a:solidFill>
              </a:rPr>
              <a:t>	</a:t>
            </a:r>
            <a:r>
              <a:rPr lang="fr-FR" sz="2000" b="1" dirty="0" smtClean="0">
                <a:solidFill>
                  <a:srgbClr val="0099CC"/>
                </a:solidFill>
              </a:rPr>
              <a:t>2.1</a:t>
            </a:r>
            <a:r>
              <a:rPr lang="fr-FR" sz="2000" dirty="0" smtClean="0">
                <a:solidFill>
                  <a:srgbClr val="0099CC"/>
                </a:solidFill>
              </a:rPr>
              <a:t> </a:t>
            </a:r>
            <a:r>
              <a:rPr lang="fr-FR" sz="2000" b="1" dirty="0" smtClean="0">
                <a:solidFill>
                  <a:srgbClr val="0099CC"/>
                </a:solidFill>
              </a:rPr>
              <a:t>En page d’accueil</a:t>
            </a:r>
          </a:p>
          <a:p>
            <a:pPr>
              <a:buNone/>
            </a:pP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Informations générales sur </a:t>
            </a:r>
            <a:r>
              <a:rPr lang="fr-FR" sz="2000" dirty="0" smtClean="0"/>
              <a:t>le catalogue</a:t>
            </a:r>
          </a:p>
          <a:p>
            <a:pPr lvl="1" algn="just">
              <a:buNone/>
            </a:pP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Sélection des libraires </a:t>
            </a:r>
            <a:endParaRPr lang="fr-FR" sz="2000" dirty="0" smtClean="0"/>
          </a:p>
          <a:p>
            <a:pPr lvl="1" algn="just">
              <a:buNone/>
            </a:pPr>
            <a:endParaRPr lang="fr-FR" sz="2000" dirty="0" smtClean="0">
              <a:solidFill>
                <a:srgbClr val="CC0066"/>
              </a:solidFill>
            </a:endParaRPr>
          </a:p>
          <a:p>
            <a:pPr lvl="1" algn="just">
              <a:buFontTx/>
              <a:buChar char="-"/>
            </a:pPr>
            <a:r>
              <a:rPr lang="fr-FR" sz="2000" dirty="0" smtClean="0"/>
              <a:t>Evènements </a:t>
            </a:r>
            <a:endParaRPr lang="fr-FR" sz="2000" dirty="0" smtClean="0"/>
          </a:p>
          <a:p>
            <a:pPr lvl="1" algn="just">
              <a:buFontTx/>
              <a:buChar char="-"/>
            </a:pP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Suivre l’actualité de la </a:t>
            </a:r>
            <a:r>
              <a:rPr lang="fr-FR" sz="2000" dirty="0" smtClean="0"/>
              <a:t>librairie : newsletters, flux RSS et réseaux sociaux</a:t>
            </a:r>
            <a:endParaRPr lang="fr-FR" sz="2000" dirty="0" smtClean="0"/>
          </a:p>
          <a:p>
            <a:pPr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None/>
            </a:pPr>
            <a:endParaRPr lang="fr-FR" b="1" dirty="0" smtClean="0">
              <a:solidFill>
                <a:srgbClr val="0099CC"/>
              </a:solidFill>
            </a:endParaRPr>
          </a:p>
          <a:p>
            <a:pPr>
              <a:buNone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2.2 Fonctionnalités</a:t>
            </a:r>
            <a:endParaRPr lang="fr-FR" sz="2000" b="1" dirty="0" smtClean="0"/>
          </a:p>
          <a:p>
            <a:pPr algn="just">
              <a:buNone/>
            </a:pPr>
            <a:r>
              <a:rPr lang="fr-FR" sz="2600" b="1" dirty="0" smtClean="0">
                <a:solidFill>
                  <a:srgbClr val="0099CC"/>
                </a:solidFill>
              </a:rPr>
              <a:t>	</a:t>
            </a:r>
            <a:r>
              <a:rPr lang="fr-FR" sz="2000" dirty="0" smtClean="0">
                <a:solidFill>
                  <a:srgbClr val="0099CC"/>
                </a:solidFill>
              </a:rPr>
              <a:t>Recherche par mots clés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Recherche simple  </a:t>
            </a:r>
            <a:r>
              <a:rPr lang="fr-FR" sz="2000" dirty="0" smtClean="0"/>
              <a:t>/ </a:t>
            </a:r>
            <a:r>
              <a:rPr lang="fr-FR" sz="2000" dirty="0" err="1" smtClean="0"/>
              <a:t>autocomplétion</a:t>
            </a: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Recherche </a:t>
            </a:r>
            <a:r>
              <a:rPr lang="fr-FR" sz="2000" dirty="0" smtClean="0"/>
              <a:t>avancée </a:t>
            </a: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Tri et affichage</a:t>
            </a:r>
            <a:endParaRPr lang="fr-FR" sz="2200" dirty="0" smtClean="0">
              <a:solidFill>
                <a:srgbClr val="CC0066"/>
              </a:solidFill>
            </a:endParaRPr>
          </a:p>
          <a:p>
            <a:pPr algn="just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	</a:t>
            </a:r>
            <a:r>
              <a:rPr lang="fr-FR" sz="2000" dirty="0" smtClean="0">
                <a:solidFill>
                  <a:srgbClr val="0099CC"/>
                </a:solidFill>
              </a:rPr>
              <a:t>Recherche </a:t>
            </a:r>
            <a:r>
              <a:rPr lang="fr-FR" sz="2000" dirty="0" smtClean="0">
                <a:solidFill>
                  <a:srgbClr val="0099CC"/>
                </a:solidFill>
              </a:rPr>
              <a:t>par plan de classement</a:t>
            </a: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Matières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Types d’ouvrages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Niveau d’études</a:t>
            </a:r>
          </a:p>
          <a:p>
            <a:pPr lvl="1" algn="just">
              <a:buNone/>
            </a:pPr>
            <a:r>
              <a:rPr lang="fr-FR" sz="2000" dirty="0" smtClean="0">
                <a:solidFill>
                  <a:srgbClr val="0099CC"/>
                </a:solidFill>
              </a:rPr>
              <a:t>Compléments de résultats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Ouvrages sur le même thème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Ouvrages du même auteur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Ouvrages de la même collection</a:t>
            </a: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>
              <a:buFontTx/>
              <a:buChar char="-"/>
            </a:pPr>
            <a:endParaRPr lang="fr-FR" sz="1700" dirty="0" smtClean="0"/>
          </a:p>
          <a:p>
            <a:pPr>
              <a:buFontTx/>
              <a:buChar char="-"/>
            </a:pPr>
            <a:endParaRPr lang="fr-FR" sz="2000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None/>
            </a:pPr>
            <a:endParaRPr lang="fr-FR" b="1" dirty="0" smtClean="0">
              <a:solidFill>
                <a:srgbClr val="0099CC"/>
              </a:solidFill>
            </a:endParaRPr>
          </a:p>
          <a:p>
            <a:pPr>
              <a:buNone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/>
              <a:t>	</a:t>
            </a:r>
            <a:endParaRPr lang="fr-FR" sz="2000" dirty="0" smtClean="0">
              <a:solidFill>
                <a:srgbClr val="CC0066"/>
              </a:solidFill>
            </a:endParaRPr>
          </a:p>
          <a:p>
            <a:pPr algn="just">
              <a:buNone/>
            </a:pPr>
            <a:r>
              <a:rPr lang="fr-FR" sz="2000" dirty="0" smtClean="0">
                <a:solidFill>
                  <a:srgbClr val="0099CC"/>
                </a:solidFill>
                <a:latin typeface="+mj-lt"/>
              </a:rPr>
              <a:t>Autres fonctionnalités</a:t>
            </a:r>
          </a:p>
          <a:p>
            <a:pPr lvl="1" algn="just">
              <a:buFontTx/>
              <a:buChar char="-"/>
            </a:pPr>
            <a:r>
              <a:rPr lang="fr-FR" sz="2000" dirty="0" smtClean="0">
                <a:latin typeface="+mj-lt"/>
              </a:rPr>
              <a:t>Alertes / précommandes</a:t>
            </a:r>
          </a:p>
          <a:p>
            <a:pPr lvl="1" algn="just">
              <a:buFontTx/>
              <a:buChar char="-"/>
            </a:pPr>
            <a:r>
              <a:rPr lang="fr-FR" sz="2000" dirty="0" smtClean="0">
                <a:latin typeface="+mj-lt"/>
              </a:rPr>
              <a:t>Avis sur les ouvrages</a:t>
            </a:r>
          </a:p>
          <a:p>
            <a:pPr>
              <a:buFontTx/>
              <a:buChar char="-"/>
            </a:pPr>
            <a:endParaRPr lang="fr-FR" sz="3600" dirty="0" smtClean="0">
              <a:latin typeface="+mj-lt"/>
            </a:endParaRPr>
          </a:p>
          <a:p>
            <a:pPr>
              <a:buFontTx/>
              <a:buChar char="-"/>
            </a:pPr>
            <a:endParaRPr lang="fr-FR" sz="2000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None/>
            </a:pPr>
            <a:endParaRPr lang="fr-FR" b="1" dirty="0" smtClean="0">
              <a:solidFill>
                <a:srgbClr val="0099CC"/>
              </a:solidFill>
            </a:endParaRPr>
          </a:p>
          <a:p>
            <a:pPr>
              <a:buNone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2.3 Les notices</a:t>
            </a:r>
          </a:p>
          <a:p>
            <a:pPr>
              <a:buNone/>
            </a:pPr>
            <a:endParaRPr lang="fr-FR" sz="2000" b="1" dirty="0" smtClean="0">
              <a:solidFill>
                <a:srgbClr val="0099CC"/>
              </a:solidFill>
            </a:endParaRPr>
          </a:p>
          <a:p>
            <a:pPr>
              <a:buNone/>
            </a:pPr>
            <a:r>
              <a:rPr lang="fr-FR" sz="2000" dirty="0" smtClean="0"/>
              <a:t>	- </a:t>
            </a:r>
            <a:r>
              <a:rPr lang="fr-FR" sz="2000" dirty="0" smtClean="0">
                <a:solidFill>
                  <a:srgbClr val="0099CC"/>
                </a:solidFill>
              </a:rPr>
              <a:t>Informations bibliographiques générales</a:t>
            </a:r>
          </a:p>
          <a:p>
            <a:pPr lvl="1">
              <a:buNone/>
            </a:pPr>
            <a:endParaRPr lang="fr-FR" sz="1600" dirty="0" smtClean="0"/>
          </a:p>
          <a:p>
            <a:pPr>
              <a:buNone/>
            </a:pPr>
            <a:r>
              <a:rPr lang="fr-FR" sz="2000" dirty="0" smtClean="0"/>
              <a:t>	- </a:t>
            </a:r>
            <a:r>
              <a:rPr lang="fr-FR" sz="2000" dirty="0" smtClean="0">
                <a:solidFill>
                  <a:srgbClr val="0099CC"/>
                </a:solidFill>
              </a:rPr>
              <a:t>Pour aller plus loin</a:t>
            </a:r>
          </a:p>
          <a:p>
            <a:pPr lvl="1">
              <a:buFontTx/>
              <a:buChar char="-"/>
            </a:pPr>
            <a:r>
              <a:rPr lang="fr-FR" sz="1600" dirty="0" smtClean="0"/>
              <a:t>Extraits / feuilletage</a:t>
            </a:r>
          </a:p>
          <a:p>
            <a:pPr lvl="1">
              <a:buFontTx/>
              <a:buChar char="-"/>
            </a:pPr>
            <a:r>
              <a:rPr lang="fr-FR" sz="1600" dirty="0" smtClean="0"/>
              <a:t>Mot du libraire / recension</a:t>
            </a:r>
          </a:p>
          <a:p>
            <a:pPr lvl="1">
              <a:buFontTx/>
              <a:buChar char="-"/>
            </a:pPr>
            <a:r>
              <a:rPr lang="fr-FR" sz="1600" dirty="0" smtClean="0"/>
              <a:t>Interview vidéo de l’auteur</a:t>
            </a:r>
          </a:p>
          <a:p>
            <a:pPr lvl="1">
              <a:buFontTx/>
              <a:buChar char="-"/>
            </a:pPr>
            <a:r>
              <a:rPr lang="fr-FR" sz="1600" dirty="0" smtClean="0"/>
              <a:t>Témoignages /avis</a:t>
            </a:r>
          </a:p>
          <a:p>
            <a:pPr lvl="1">
              <a:buNone/>
            </a:pPr>
            <a:endParaRPr lang="fr-FR" sz="1600" dirty="0" smtClean="0"/>
          </a:p>
          <a:p>
            <a:pPr>
              <a:buNone/>
            </a:pPr>
            <a:r>
              <a:rPr lang="fr-FR" sz="2000" dirty="0" smtClean="0"/>
              <a:t>	- </a:t>
            </a:r>
            <a:r>
              <a:rPr lang="fr-FR" sz="2000" dirty="0" smtClean="0">
                <a:solidFill>
                  <a:srgbClr val="0099CC"/>
                </a:solidFill>
              </a:rPr>
              <a:t>Récupération des données bibliographiques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- </a:t>
            </a:r>
            <a:r>
              <a:rPr lang="fr-FR" sz="2000" dirty="0" smtClean="0">
                <a:solidFill>
                  <a:srgbClr val="0099CC"/>
                </a:solidFill>
              </a:rPr>
              <a:t>Version numérique</a:t>
            </a:r>
          </a:p>
          <a:p>
            <a:pPr>
              <a:buNone/>
            </a:pPr>
            <a:r>
              <a:rPr lang="fr-FR" sz="2000" dirty="0" smtClean="0"/>
              <a:t>	</a:t>
            </a:r>
            <a:endParaRPr lang="fr-F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2.4	 Conditions générales de vente</a:t>
            </a:r>
          </a:p>
          <a:p>
            <a:pPr>
              <a:buNone/>
            </a:pPr>
            <a:endParaRPr lang="fr-FR" sz="2000" b="1" dirty="0" smtClean="0">
              <a:solidFill>
                <a:srgbClr val="0099CC"/>
              </a:solidFill>
            </a:endParaRPr>
          </a:p>
          <a:p>
            <a:pPr lvl="1" algn="just">
              <a:buFontTx/>
              <a:buChar char="-"/>
            </a:pPr>
            <a:r>
              <a:rPr lang="fr-FR" sz="2000" dirty="0" smtClean="0"/>
              <a:t>Prix : prix unique du livre / vente en ligne</a:t>
            </a:r>
          </a:p>
          <a:p>
            <a:pPr lvl="1" algn="just">
              <a:buNone/>
            </a:pP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Frais de port : une liberté encadrée</a:t>
            </a:r>
          </a:p>
          <a:p>
            <a:pPr lvl="1" algn="just">
              <a:buNone/>
            </a:pP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Paiement : achat en ligne / compte client</a:t>
            </a:r>
          </a:p>
          <a:p>
            <a:pPr lvl="1" algn="just">
              <a:buNone/>
            </a:pPr>
            <a:endParaRPr lang="fr-FR" sz="2000" dirty="0" smtClean="0"/>
          </a:p>
          <a:p>
            <a:pPr lvl="1" algn="just">
              <a:buFontTx/>
              <a:buChar char="-"/>
            </a:pPr>
            <a:r>
              <a:rPr lang="fr-FR" sz="2000" dirty="0" smtClean="0"/>
              <a:t>Délai de rétractation : la protection du consommateur</a:t>
            </a:r>
            <a:endParaRPr lang="fr-FR" sz="2000" dirty="0" smtClean="0">
              <a:solidFill>
                <a:srgbClr val="0099CC"/>
              </a:solidFill>
            </a:endParaRPr>
          </a:p>
          <a:p>
            <a:pPr algn="just">
              <a:buNone/>
            </a:pPr>
            <a:r>
              <a:rPr lang="fr-FR" sz="2000" dirty="0" smtClean="0"/>
              <a:t>	</a:t>
            </a:r>
            <a:endParaRPr lang="fr-FR" sz="2000" dirty="0" smtClean="0">
              <a:solidFill>
                <a:srgbClr val="CC0066"/>
              </a:solidFill>
            </a:endParaRPr>
          </a:p>
          <a:p>
            <a:pPr>
              <a:buFontTx/>
              <a:buChar char="-"/>
            </a:pPr>
            <a:endParaRPr lang="fr-FR" sz="1700" dirty="0" smtClean="0"/>
          </a:p>
          <a:p>
            <a:pPr>
              <a:buFontTx/>
              <a:buChar char="-"/>
            </a:pPr>
            <a:endParaRPr lang="fr-FR" sz="2000" dirty="0" smtClean="0">
              <a:solidFill>
                <a:srgbClr val="CC0066"/>
              </a:solidFill>
            </a:endParaRPr>
          </a:p>
          <a:p>
            <a:pPr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FontTx/>
              <a:buChar char="-"/>
            </a:pPr>
            <a:endParaRPr lang="fr-FR" sz="1600" b="1" dirty="0" smtClean="0"/>
          </a:p>
          <a:p>
            <a:pPr>
              <a:buNone/>
            </a:pPr>
            <a:endParaRPr lang="fr-FR" b="1" dirty="0" smtClean="0">
              <a:solidFill>
                <a:srgbClr val="0099CC"/>
              </a:solidFill>
            </a:endParaRPr>
          </a:p>
          <a:p>
            <a:pPr>
              <a:buNone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50</Words>
  <Application>Microsoft Office PowerPoint</Application>
  <PresentationFormat>Affichage à l'écran (4:3)</PresentationFormat>
  <Paragraphs>142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Conception personnalisée</vt:lpstr>
      <vt:lpstr>Librairies juridiques en ligne Inventaire en France et à l’étranger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Katell Piboubes</dc:creator>
  <cp:lastModifiedBy>kpi</cp:lastModifiedBy>
  <cp:revision>281</cp:revision>
  <dcterms:created xsi:type="dcterms:W3CDTF">2014-05-26T12:57:12Z</dcterms:created>
  <dcterms:modified xsi:type="dcterms:W3CDTF">2015-06-08T09:46:44Z</dcterms:modified>
</cp:coreProperties>
</file>