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304" r:id="rId3"/>
    <p:sldId id="302" r:id="rId4"/>
    <p:sldId id="280" r:id="rId5"/>
    <p:sldId id="298" r:id="rId6"/>
    <p:sldId id="292" r:id="rId7"/>
    <p:sldId id="299" r:id="rId8"/>
    <p:sldId id="291" r:id="rId9"/>
    <p:sldId id="282" r:id="rId10"/>
    <p:sldId id="293" r:id="rId11"/>
    <p:sldId id="301" r:id="rId12"/>
    <p:sldId id="289" r:id="rId13"/>
    <p:sldId id="290" r:id="rId14"/>
    <p:sldId id="288" r:id="rId15"/>
    <p:sldId id="284" r:id="rId16"/>
    <p:sldId id="260" r:id="rId17"/>
    <p:sldId id="268" r:id="rId18"/>
    <p:sldId id="269" r:id="rId19"/>
    <p:sldId id="270" r:id="rId20"/>
    <p:sldId id="271" r:id="rId21"/>
    <p:sldId id="300" r:id="rId22"/>
    <p:sldId id="263" r:id="rId23"/>
    <p:sldId id="272" r:id="rId24"/>
    <p:sldId id="273" r:id="rId25"/>
    <p:sldId id="274" r:id="rId26"/>
    <p:sldId id="296" r:id="rId27"/>
    <p:sldId id="259" r:id="rId28"/>
    <p:sldId id="275" r:id="rId29"/>
    <p:sldId id="276" r:id="rId30"/>
    <p:sldId id="277" r:id="rId31"/>
    <p:sldId id="295" r:id="rId32"/>
    <p:sldId id="286" r:id="rId33"/>
    <p:sldId id="264" r:id="rId34"/>
    <p:sldId id="266" r:id="rId35"/>
    <p:sldId id="265" r:id="rId36"/>
    <p:sldId id="303" r:id="rId37"/>
    <p:sldId id="281" r:id="rId38"/>
    <p:sldId id="285" r:id="rId39"/>
    <p:sldId id="287" r:id="rId40"/>
    <p:sldId id="267" r:id="rId41"/>
    <p:sldId id="297" r:id="rId42"/>
  </p:sldIdLst>
  <p:sldSz cx="9144000" cy="6858000" type="screen4x3"/>
  <p:notesSz cx="7099300" cy="10234613"/>
  <p:defaultTextStyle>
    <a:defPPr>
      <a:defRPr lang="fr-FR"/>
    </a:defPPr>
    <a:lvl1pPr algn="l" rtl="0" fontAlgn="base">
      <a:spcBef>
        <a:spcPct val="50000"/>
      </a:spcBef>
      <a:spcAft>
        <a:spcPct val="0"/>
      </a:spcAft>
      <a:defRPr sz="1200" kern="1200">
        <a:solidFill>
          <a:schemeClr val="tx1"/>
        </a:solidFill>
        <a:latin typeface="Times New Roman" pitchFamily="18" charset="0"/>
        <a:ea typeface="+mn-ea"/>
        <a:cs typeface="+mn-cs"/>
      </a:defRPr>
    </a:lvl1pPr>
    <a:lvl2pPr marL="457200" algn="l" rtl="0" fontAlgn="base">
      <a:spcBef>
        <a:spcPct val="50000"/>
      </a:spcBef>
      <a:spcAft>
        <a:spcPct val="0"/>
      </a:spcAft>
      <a:defRPr sz="1200" kern="1200">
        <a:solidFill>
          <a:schemeClr val="tx1"/>
        </a:solidFill>
        <a:latin typeface="Times New Roman" pitchFamily="18" charset="0"/>
        <a:ea typeface="+mn-ea"/>
        <a:cs typeface="+mn-cs"/>
      </a:defRPr>
    </a:lvl2pPr>
    <a:lvl3pPr marL="914400" algn="l" rtl="0" fontAlgn="base">
      <a:spcBef>
        <a:spcPct val="50000"/>
      </a:spcBef>
      <a:spcAft>
        <a:spcPct val="0"/>
      </a:spcAft>
      <a:defRPr sz="1200" kern="1200">
        <a:solidFill>
          <a:schemeClr val="tx1"/>
        </a:solidFill>
        <a:latin typeface="Times New Roman" pitchFamily="18" charset="0"/>
        <a:ea typeface="+mn-ea"/>
        <a:cs typeface="+mn-cs"/>
      </a:defRPr>
    </a:lvl3pPr>
    <a:lvl4pPr marL="1371600" algn="l" rtl="0" fontAlgn="base">
      <a:spcBef>
        <a:spcPct val="50000"/>
      </a:spcBef>
      <a:spcAft>
        <a:spcPct val="0"/>
      </a:spcAft>
      <a:defRPr sz="1200" kern="1200">
        <a:solidFill>
          <a:schemeClr val="tx1"/>
        </a:solidFill>
        <a:latin typeface="Times New Roman" pitchFamily="18" charset="0"/>
        <a:ea typeface="+mn-ea"/>
        <a:cs typeface="+mn-cs"/>
      </a:defRPr>
    </a:lvl4pPr>
    <a:lvl5pPr marL="1828800" algn="l"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CC66"/>
    <a:srgbClr val="FF3399"/>
    <a:srgbClr val="C0C0C0"/>
    <a:srgbClr val="DDDDDD"/>
    <a:srgbClr val="EAEAEA"/>
    <a:srgbClr val="000000"/>
    <a:srgbClr val="123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9" autoAdjust="0"/>
    <p:restoredTop sz="81468" autoAdjust="0"/>
  </p:normalViewPr>
  <p:slideViewPr>
    <p:cSldViewPr snapToGrid="0">
      <p:cViewPr>
        <p:scale>
          <a:sx n="75" d="100"/>
          <a:sy n="75" d="100"/>
        </p:scale>
        <p:origin x="-1915" y="62"/>
      </p:cViewPr>
      <p:guideLst>
        <p:guide orient="horz" pos="2393"/>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0" d="100"/>
          <a:sy n="50" d="100"/>
        </p:scale>
        <p:origin x="-1950"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t" anchorCtr="0" compatLnSpc="1">
            <a:prstTxWarp prst="textNoShape">
              <a:avLst/>
            </a:prstTxWarp>
          </a:bodyPr>
          <a:lstStyle>
            <a:lvl1pPr defTabSz="930275">
              <a:spcBef>
                <a:spcPct val="0"/>
              </a:spcBef>
              <a:defRPr/>
            </a:lvl1pPr>
          </a:lstStyle>
          <a:p>
            <a:endParaRPr lang="fr-FR" altLang="fr-FR"/>
          </a:p>
        </p:txBody>
      </p:sp>
      <p:sp>
        <p:nvSpPr>
          <p:cNvPr id="14339" name="Rectangle 3"/>
          <p:cNvSpPr>
            <a:spLocks noGrp="1" noChangeArrowheads="1"/>
          </p:cNvSpPr>
          <p:nvPr>
            <p:ph type="dt" sz="quarter" idx="1"/>
          </p:nvPr>
        </p:nvSpPr>
        <p:spPr bwMode="auto">
          <a:xfrm>
            <a:off x="4022725" y="0"/>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t" anchorCtr="0" compatLnSpc="1">
            <a:prstTxWarp prst="textNoShape">
              <a:avLst/>
            </a:prstTxWarp>
          </a:bodyPr>
          <a:lstStyle>
            <a:lvl1pPr algn="r" defTabSz="930275">
              <a:spcBef>
                <a:spcPct val="0"/>
              </a:spcBef>
              <a:defRPr/>
            </a:lvl1pPr>
          </a:lstStyle>
          <a:p>
            <a:endParaRPr lang="fr-FR" altLang="fr-FR"/>
          </a:p>
        </p:txBody>
      </p:sp>
      <p:sp>
        <p:nvSpPr>
          <p:cNvPr id="14340" name="Rectangle 4"/>
          <p:cNvSpPr>
            <a:spLocks noGrp="1" noChangeArrowheads="1"/>
          </p:cNvSpPr>
          <p:nvPr>
            <p:ph type="ftr" sz="quarter" idx="2"/>
          </p:nvPr>
        </p:nvSpPr>
        <p:spPr bwMode="auto">
          <a:xfrm>
            <a:off x="0" y="9720263"/>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b" anchorCtr="0" compatLnSpc="1">
            <a:prstTxWarp prst="textNoShape">
              <a:avLst/>
            </a:prstTxWarp>
          </a:bodyPr>
          <a:lstStyle>
            <a:lvl1pPr defTabSz="930275">
              <a:spcBef>
                <a:spcPct val="0"/>
              </a:spcBef>
              <a:defRPr/>
            </a:lvl1pPr>
          </a:lstStyle>
          <a:p>
            <a:endParaRPr lang="fr-FR" altLang="fr-FR"/>
          </a:p>
        </p:txBody>
      </p:sp>
      <p:sp>
        <p:nvSpPr>
          <p:cNvPr id="14341" name="Rectangle 5"/>
          <p:cNvSpPr>
            <a:spLocks noGrp="1" noChangeArrowheads="1"/>
          </p:cNvSpPr>
          <p:nvPr>
            <p:ph type="sldNum" sz="quarter" idx="3"/>
          </p:nvPr>
        </p:nvSpPr>
        <p:spPr bwMode="auto">
          <a:xfrm>
            <a:off x="4022725" y="9720263"/>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b" anchorCtr="0" compatLnSpc="1">
            <a:prstTxWarp prst="textNoShape">
              <a:avLst/>
            </a:prstTxWarp>
          </a:bodyPr>
          <a:lstStyle>
            <a:lvl1pPr algn="r" defTabSz="930275">
              <a:spcBef>
                <a:spcPct val="0"/>
              </a:spcBef>
              <a:defRPr/>
            </a:lvl1pPr>
          </a:lstStyle>
          <a:p>
            <a:fld id="{4BAA8F61-FDF6-498A-9AA8-B367F5283608}" type="slidenum">
              <a:rPr lang="fr-FR" altLang="fr-FR"/>
              <a:pPr/>
              <a:t>‹N°›</a:t>
            </a:fld>
            <a:endParaRPr lang="fr-FR" altLang="fr-FR"/>
          </a:p>
        </p:txBody>
      </p:sp>
    </p:spTree>
    <p:extLst>
      <p:ext uri="{BB962C8B-B14F-4D97-AF65-F5344CB8AC3E}">
        <p14:creationId xmlns:p14="http://schemas.microsoft.com/office/powerpoint/2010/main" val="204407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t" anchorCtr="0" compatLnSpc="1">
            <a:prstTxWarp prst="textNoShape">
              <a:avLst/>
            </a:prstTxWarp>
          </a:bodyPr>
          <a:lstStyle>
            <a:lvl1pPr defTabSz="930275">
              <a:spcBef>
                <a:spcPct val="0"/>
              </a:spcBef>
              <a:defRPr/>
            </a:lvl1pPr>
          </a:lstStyle>
          <a:p>
            <a:endParaRPr lang="fr-FR" altLang="fr-FR"/>
          </a:p>
        </p:txBody>
      </p:sp>
      <p:sp>
        <p:nvSpPr>
          <p:cNvPr id="8195" name="Rectangle 3"/>
          <p:cNvSpPr>
            <a:spLocks noGrp="1" noChangeArrowheads="1"/>
          </p:cNvSpPr>
          <p:nvPr>
            <p:ph type="dt" idx="1"/>
          </p:nvPr>
        </p:nvSpPr>
        <p:spPr bwMode="auto">
          <a:xfrm>
            <a:off x="4022725" y="0"/>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t" anchorCtr="0" compatLnSpc="1">
            <a:prstTxWarp prst="textNoShape">
              <a:avLst/>
            </a:prstTxWarp>
          </a:bodyPr>
          <a:lstStyle>
            <a:lvl1pPr algn="r" defTabSz="930275">
              <a:spcBef>
                <a:spcPct val="0"/>
              </a:spcBef>
              <a:defRPr/>
            </a:lvl1pPr>
          </a:lstStyle>
          <a:p>
            <a:endParaRPr lang="fr-FR" altLang="fr-FR"/>
          </a:p>
        </p:txBody>
      </p:sp>
      <p:sp>
        <p:nvSpPr>
          <p:cNvPr id="8196" name="Rectangle 4"/>
          <p:cNvSpPr>
            <a:spLocks noGrp="1" noRot="1" noChangeAspect="1" noChangeArrowheads="1" noTextEdit="1"/>
          </p:cNvSpPr>
          <p:nvPr>
            <p:ph type="sldImg" idx="2"/>
          </p:nvPr>
        </p:nvSpPr>
        <p:spPr bwMode="auto">
          <a:xfrm>
            <a:off x="1011238"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8198" name="Rectangle 6"/>
          <p:cNvSpPr>
            <a:spLocks noGrp="1" noChangeArrowheads="1"/>
          </p:cNvSpPr>
          <p:nvPr>
            <p:ph type="ftr" sz="quarter" idx="4"/>
          </p:nvPr>
        </p:nvSpPr>
        <p:spPr bwMode="auto">
          <a:xfrm>
            <a:off x="0" y="9720263"/>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b" anchorCtr="0" compatLnSpc="1">
            <a:prstTxWarp prst="textNoShape">
              <a:avLst/>
            </a:prstTxWarp>
          </a:bodyPr>
          <a:lstStyle>
            <a:lvl1pPr defTabSz="930275">
              <a:spcBef>
                <a:spcPct val="0"/>
              </a:spcBef>
              <a:defRPr/>
            </a:lvl1pPr>
          </a:lstStyle>
          <a:p>
            <a:endParaRPr lang="fr-FR" altLang="fr-FR"/>
          </a:p>
        </p:txBody>
      </p:sp>
      <p:sp>
        <p:nvSpPr>
          <p:cNvPr id="8199" name="Rectangle 7"/>
          <p:cNvSpPr>
            <a:spLocks noGrp="1" noChangeArrowheads="1"/>
          </p:cNvSpPr>
          <p:nvPr>
            <p:ph type="sldNum" sz="quarter" idx="5"/>
          </p:nvPr>
        </p:nvSpPr>
        <p:spPr bwMode="auto">
          <a:xfrm>
            <a:off x="4022725" y="9720263"/>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09" tIns="46404" rIns="92809" bIns="46404" numCol="1" anchor="b" anchorCtr="0" compatLnSpc="1">
            <a:prstTxWarp prst="textNoShape">
              <a:avLst/>
            </a:prstTxWarp>
          </a:bodyPr>
          <a:lstStyle>
            <a:lvl1pPr algn="r" defTabSz="930275">
              <a:spcBef>
                <a:spcPct val="0"/>
              </a:spcBef>
              <a:defRPr/>
            </a:lvl1pPr>
          </a:lstStyle>
          <a:p>
            <a:fld id="{74F8AFA1-37A9-4FEA-B15D-C3D79F2049A6}" type="slidenum">
              <a:rPr lang="fr-FR" altLang="fr-FR"/>
              <a:pPr/>
              <a:t>‹N°›</a:t>
            </a:fld>
            <a:endParaRPr lang="fr-FR" altLang="fr-FR"/>
          </a:p>
        </p:txBody>
      </p:sp>
    </p:spTree>
    <p:extLst>
      <p:ext uri="{BB962C8B-B14F-4D97-AF65-F5344CB8AC3E}">
        <p14:creationId xmlns:p14="http://schemas.microsoft.com/office/powerpoint/2010/main" val="19891771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f-france.org/bio/rech_opcvm.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D1704-E9F8-4A22-8E8E-323662D36983}" type="slidenum">
              <a:rPr lang="fr-FR" altLang="fr-FR"/>
              <a:pPr/>
              <a:t>1</a:t>
            </a:fld>
            <a:endParaRPr lang="fr-FR" altLang="fr-FR" dirty="0"/>
          </a:p>
        </p:txBody>
      </p:sp>
      <p:sp>
        <p:nvSpPr>
          <p:cNvPr id="2359298" name="Rectangle 2"/>
          <p:cNvSpPr>
            <a:spLocks noGrp="1" noRot="1" noChangeAspect="1" noChangeArrowheads="1" noTextEdit="1"/>
          </p:cNvSpPr>
          <p:nvPr>
            <p:ph type="sldImg"/>
          </p:nvPr>
        </p:nvSpPr>
        <p:spPr>
          <a:xfrm>
            <a:off x="1012825" y="768350"/>
            <a:ext cx="5114925" cy="3836988"/>
          </a:xfrm>
          <a:ln/>
        </p:spPr>
      </p:sp>
      <p:sp>
        <p:nvSpPr>
          <p:cNvPr id="2359299" name="Rectangle 3"/>
          <p:cNvSpPr>
            <a:spLocks noGrp="1" noChangeArrowheads="1"/>
          </p:cNvSpPr>
          <p:nvPr>
            <p:ph type="body" idx="1"/>
          </p:nvPr>
        </p:nvSpPr>
        <p:spPr/>
        <p:txBody>
          <a:bodyPr/>
          <a:lstStyle/>
          <a:p>
            <a:endParaRPr lang="fr-FR"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24</a:t>
            </a:fld>
            <a:endParaRPr lang="fr-FR" altLang="fr-FR"/>
          </a:p>
        </p:txBody>
      </p:sp>
    </p:spTree>
    <p:extLst>
      <p:ext uri="{BB962C8B-B14F-4D97-AF65-F5344CB8AC3E}">
        <p14:creationId xmlns:p14="http://schemas.microsoft.com/office/powerpoint/2010/main" val="204456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25</a:t>
            </a:fld>
            <a:endParaRPr lang="fr-FR" altLang="fr-FR"/>
          </a:p>
        </p:txBody>
      </p:sp>
    </p:spTree>
    <p:extLst>
      <p:ext uri="{BB962C8B-B14F-4D97-AF65-F5344CB8AC3E}">
        <p14:creationId xmlns:p14="http://schemas.microsoft.com/office/powerpoint/2010/main" val="204456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b="1" dirty="0" smtClean="0"/>
          </a:p>
          <a:p>
            <a:r>
              <a:rPr lang="fr-FR" b="1" dirty="0" smtClean="0"/>
              <a:t>Les produits d’épargne</a:t>
            </a:r>
          </a:p>
          <a:p>
            <a:r>
              <a:rPr lang="fr-FR" dirty="0" smtClean="0"/>
              <a:t>La base GECO fournit les principales caractéristiques de chaque produit : société de gestion à l’origine du produit, classification, date d’agrément, etc.</a:t>
            </a:r>
          </a:p>
          <a:p>
            <a:r>
              <a:rPr lang="fr-FR" dirty="0" smtClean="0"/>
              <a:t>Les documents relatifs aux fonds sont également mis à disposition, ainsi que les valeurs liquidatives (avec un historique de 6 mois glissant). Un graphique est disponible afin de visualiser l’évolution de la valeur liquidative (VL) du fonds.</a:t>
            </a:r>
          </a:p>
          <a:p>
            <a:r>
              <a:rPr lang="fr-FR" dirty="0" smtClean="0"/>
              <a:t>Une recherche est possible sur plusieurs caractéristiques pour les fonds grands publics. Les informations sur les fonds dédiés ne sont pas publiées sur GECO.</a:t>
            </a:r>
          </a:p>
          <a:p>
            <a:endParaRPr lang="fr-FR" dirty="0" smtClean="0"/>
          </a:p>
          <a:p>
            <a:r>
              <a:rPr lang="fr-FR" b="1" dirty="0" smtClean="0"/>
              <a:t>Les sociétés de gestion</a:t>
            </a:r>
          </a:p>
          <a:p>
            <a:r>
              <a:rPr lang="fr-FR" dirty="0" smtClean="0"/>
              <a:t>Les programmes d’activités : le détail du programme d’activité en vigueur pour la société sélectionnée est disponible. Il est possible de connaitre les activités pour lesquelles la société a reçu un agrément de l’AMF et les instruments qu’elle est autorisée à traiter.</a:t>
            </a:r>
          </a:p>
          <a:p>
            <a:r>
              <a:rPr lang="fr-FR" dirty="0" smtClean="0"/>
              <a:t>Les principales informations sur chaque société de gestion agréée sont disponibles : date et numéro d’agrément, fonds sous gestion, etc. L’historique de la dénomination de la société est proposé et est intégré dans la recherche (l’ancien nom renvoie vers le nouveau).</a:t>
            </a:r>
          </a:p>
          <a:p>
            <a:endParaRPr lang="fr-FR" dirty="0" smtClean="0"/>
          </a:p>
          <a:p>
            <a:r>
              <a:rPr lang="fr-FR" b="1" dirty="0" smtClean="0"/>
              <a:t>Les listes d’informations</a:t>
            </a:r>
          </a:p>
          <a:p>
            <a:r>
              <a:rPr lang="fr-FR" dirty="0" smtClean="0"/>
              <a:t>Plusieurs rapports de synthèse sont disponibles sous GECO :</a:t>
            </a:r>
          </a:p>
          <a:p>
            <a:r>
              <a:rPr lang="fr-FR" b="1" dirty="0" smtClean="0"/>
              <a:t>- les statistiques mensuelles</a:t>
            </a:r>
            <a:r>
              <a:rPr lang="fr-FR" dirty="0" smtClean="0"/>
              <a:t/>
            </a:r>
            <a:br>
              <a:rPr lang="fr-FR" dirty="0" smtClean="0"/>
            </a:br>
            <a:r>
              <a:rPr lang="fr-FR" dirty="0" smtClean="0"/>
              <a:t>Il s’agit d’un état agrégeant les encours par classification et par type de produit.</a:t>
            </a:r>
            <a:br>
              <a:rPr lang="fr-FR" dirty="0" smtClean="0"/>
            </a:br>
            <a:r>
              <a:rPr lang="fr-FR" dirty="0" smtClean="0"/>
              <a:t>Il est édité mensuellement et un historique est accessible.</a:t>
            </a:r>
          </a:p>
          <a:p>
            <a:r>
              <a:rPr lang="fr-FR" b="1" dirty="0" smtClean="0"/>
              <a:t>- la liste des sociétés de gestion en activité</a:t>
            </a:r>
            <a:br>
              <a:rPr lang="fr-FR" b="1" dirty="0" smtClean="0"/>
            </a:br>
            <a:r>
              <a:rPr lang="fr-FR" dirty="0" smtClean="0"/>
              <a:t>Il s’agit d’un état reprenant les sociétés de gestion françaises agréées et ayant une autorisation d’exercée en cours de validité (hors procédure de retrait).</a:t>
            </a:r>
          </a:p>
          <a:p>
            <a:pPr marL="171450" indent="-171450">
              <a:buFontTx/>
              <a:buChar char="-"/>
            </a:pPr>
            <a:r>
              <a:rPr lang="fr-FR" b="1" dirty="0" smtClean="0"/>
              <a:t>la liste des produits autorisés à la commercialisation en France</a:t>
            </a:r>
            <a:r>
              <a:rPr lang="fr-FR" dirty="0" smtClean="0"/>
              <a:t/>
            </a:r>
            <a:br>
              <a:rPr lang="fr-FR" dirty="0" smtClean="0"/>
            </a:br>
            <a:r>
              <a:rPr lang="fr-FR" dirty="0" smtClean="0"/>
              <a:t>Il s’agit de la liste des fonds européens et étrangers, agréés par l’autorité de leur pays d’origine, et qui sont autorisés à la commercialisation sur le territoire français.</a:t>
            </a:r>
          </a:p>
          <a:p>
            <a:pPr marL="171450" indent="-171450">
              <a:buFontTx/>
              <a:buChar char="-"/>
            </a:pPr>
            <a:endParaRPr lang="fr-FR" dirty="0" smtClean="0"/>
          </a:p>
          <a:p>
            <a:r>
              <a:rPr lang="fr-FR" sz="1200" kern="1200" dirty="0" smtClean="0">
                <a:solidFill>
                  <a:schemeClr val="tx1"/>
                </a:solidFill>
                <a:effectLst/>
                <a:latin typeface="Times New Roman" pitchFamily="18" charset="0"/>
                <a:ea typeface="+mn-ea"/>
                <a:cs typeface="+mn-cs"/>
              </a:rPr>
              <a:t>Enfin,  Pour </a:t>
            </a:r>
            <a:r>
              <a:rPr lang="fr-FR" sz="1200" b="1" kern="1200" dirty="0" smtClean="0">
                <a:solidFill>
                  <a:schemeClr val="tx1"/>
                </a:solidFill>
                <a:effectLst/>
                <a:latin typeface="Times New Roman" pitchFamily="18" charset="0"/>
                <a:ea typeface="+mn-ea"/>
                <a:cs typeface="+mn-cs"/>
              </a:rPr>
              <a:t>consulter la liste des OPCVM étrangers</a:t>
            </a:r>
            <a:r>
              <a:rPr lang="fr-FR" sz="1200" kern="1200" dirty="0" smtClean="0">
                <a:solidFill>
                  <a:schemeClr val="tx1"/>
                </a:solidFill>
                <a:effectLst/>
                <a:latin typeface="Times New Roman" pitchFamily="18" charset="0"/>
                <a:ea typeface="+mn-ea"/>
                <a:cs typeface="+mn-cs"/>
              </a:rPr>
              <a:t>, de droit non français (OPCVM dit coordonnés agréés dans un pays européen et bénéficiant du passeport), il faut cliquer sur le lien en bas de la page de recherche </a:t>
            </a:r>
            <a:r>
              <a:rPr lang="fr-FR" sz="1200" b="1" u="sng" kern="1200" dirty="0" smtClean="0">
                <a:solidFill>
                  <a:schemeClr val="tx1"/>
                </a:solidFill>
                <a:effectLst/>
                <a:latin typeface="Times New Roman" pitchFamily="18" charset="0"/>
                <a:ea typeface="+mn-ea"/>
                <a:cs typeface="+mn-cs"/>
                <a:hlinkClick r:id="rId3"/>
              </a:rPr>
              <a:t>OPC </a:t>
            </a:r>
            <a:r>
              <a:rPr lang="fr-FR" sz="1200" b="1" u="sng" kern="1200" dirty="0" err="1" smtClean="0">
                <a:solidFill>
                  <a:schemeClr val="tx1"/>
                </a:solidFill>
                <a:effectLst/>
                <a:latin typeface="Times New Roman" pitchFamily="18" charset="0"/>
                <a:ea typeface="+mn-ea"/>
                <a:cs typeface="+mn-cs"/>
                <a:hlinkClick r:id="rId3"/>
              </a:rPr>
              <a:t>Geco</a:t>
            </a:r>
            <a:r>
              <a:rPr lang="fr-FR" sz="1200" kern="1200" dirty="0" smtClean="0">
                <a:solidFill>
                  <a:schemeClr val="tx1"/>
                </a:solidFill>
                <a:effectLst/>
                <a:latin typeface="Times New Roman" pitchFamily="18" charset="0"/>
                <a:ea typeface="+mn-ea"/>
                <a:cs typeface="+mn-cs"/>
              </a:rPr>
              <a:t> </a:t>
            </a:r>
          </a:p>
          <a:p>
            <a:r>
              <a:rPr lang="fr-FR" sz="1200" kern="1200" dirty="0" smtClean="0">
                <a:solidFill>
                  <a:schemeClr val="tx1"/>
                </a:solidFill>
                <a:effectLst/>
                <a:latin typeface="Times New Roman" pitchFamily="18" charset="0"/>
                <a:ea typeface="+mn-ea"/>
                <a:cs typeface="+mn-cs"/>
              </a:rPr>
              <a:t> </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27</a:t>
            </a:fld>
            <a:endParaRPr lang="fr-FR" altLang="fr-FR" dirty="0"/>
          </a:p>
        </p:txBody>
      </p:sp>
    </p:spTree>
    <p:extLst>
      <p:ext uri="{BB962C8B-B14F-4D97-AF65-F5344CB8AC3E}">
        <p14:creationId xmlns:p14="http://schemas.microsoft.com/office/powerpoint/2010/main" val="300705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sz="1200" b="0" kern="1200" dirty="0" smtClean="0">
                <a:solidFill>
                  <a:schemeClr val="tx1"/>
                </a:solidFill>
                <a:effectLst/>
                <a:latin typeface="Times New Roman" pitchFamily="18" charset="0"/>
                <a:ea typeface="+mn-ea"/>
                <a:cs typeface="+mn-cs"/>
              </a:rPr>
              <a:t>Le Code ISIN (International Securities Identification </a:t>
            </a:r>
            <a:r>
              <a:rPr lang="fr-FR" sz="1200" b="0" kern="1200" dirty="0" err="1" smtClean="0">
                <a:solidFill>
                  <a:schemeClr val="tx1"/>
                </a:solidFill>
                <a:effectLst/>
                <a:latin typeface="Times New Roman" pitchFamily="18" charset="0"/>
                <a:ea typeface="+mn-ea"/>
                <a:cs typeface="+mn-cs"/>
              </a:rPr>
              <a:t>Number</a:t>
            </a:r>
            <a:r>
              <a:rPr lang="fr-FR" sz="1200" b="0" kern="1200" dirty="0" smtClean="0">
                <a:solidFill>
                  <a:schemeClr val="tx1"/>
                </a:solidFill>
                <a:effectLst/>
                <a:latin typeface="Times New Roman" pitchFamily="18" charset="0"/>
                <a:ea typeface="+mn-ea"/>
                <a:cs typeface="+mn-cs"/>
              </a:rPr>
              <a:t>) est une suite de deux lettres et 10 chiffres qui permet d’identifier de manière certaine une valeur mobilière et son pays d’émission</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28</a:t>
            </a:fld>
            <a:endParaRPr lang="fr-FR" altLang="fr-FR"/>
          </a:p>
        </p:txBody>
      </p:sp>
    </p:spTree>
    <p:extLst>
      <p:ext uri="{BB962C8B-B14F-4D97-AF65-F5344CB8AC3E}">
        <p14:creationId xmlns:p14="http://schemas.microsoft.com/office/powerpoint/2010/main" val="327853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29</a:t>
            </a:fld>
            <a:endParaRPr lang="fr-FR" altLang="fr-FR"/>
          </a:p>
        </p:txBody>
      </p:sp>
    </p:spTree>
    <p:extLst>
      <p:ext uri="{BB962C8B-B14F-4D97-AF65-F5344CB8AC3E}">
        <p14:creationId xmlns:p14="http://schemas.microsoft.com/office/powerpoint/2010/main" val="202452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dirty="0" smtClean="0"/>
          </a:p>
          <a:p>
            <a:r>
              <a:rPr lang="fr-FR" dirty="0" smtClean="0"/>
              <a:t>CIB : Code attribué par la Banque de France aux établissements de crédit de droit français et aux succursales d'établissements de crédit de droit étranger agréés par le CECEI pour exercer des activités bancaires en France ou à Monaco, ainsi qu'aux succursales d'établissements de crédit de l'espace économique européen exerçant leur activité en libre établissement. </a:t>
            </a:r>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34</a:t>
            </a:fld>
            <a:endParaRPr lang="fr-FR" altLang="fr-FR"/>
          </a:p>
        </p:txBody>
      </p:sp>
    </p:spTree>
    <p:extLst>
      <p:ext uri="{BB962C8B-B14F-4D97-AF65-F5344CB8AC3E}">
        <p14:creationId xmlns:p14="http://schemas.microsoft.com/office/powerpoint/2010/main" val="238616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Times New Roman" pitchFamily="18" charset="0"/>
                <a:ea typeface="+mn-ea"/>
                <a:cs typeface="+mn-cs"/>
              </a:rPr>
              <a:t>1/Comment contacter l’AMF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Pour contacter l’AMF, plusieurs moyens sont à votre disposition en fonction de votre besoin. Rendez-vous sur la page « Contacts » accessible depuis le pied de page du site. </a:t>
            </a:r>
          </a:p>
          <a:p>
            <a:r>
              <a:rPr lang="fr-FR" sz="1200" kern="1200" dirty="0" smtClean="0">
                <a:solidFill>
                  <a:schemeClr val="tx1"/>
                </a:solidFill>
                <a:effectLst/>
                <a:latin typeface="Times New Roman" pitchFamily="18" charset="0"/>
                <a:ea typeface="+mn-ea"/>
                <a:cs typeface="+mn-cs"/>
              </a:rPr>
              <a:t>Vous pouvez également joindre notre accueil au 01 53 45 60 00, ou adresser vos courriers à notre adresse postale : 17, place de la Bourse - 75082 Paris Cedex 02. </a:t>
            </a:r>
          </a:p>
          <a:p>
            <a:r>
              <a:rPr lang="fr-FR" sz="1200" b="1" kern="1200" dirty="0" smtClean="0">
                <a:solidFill>
                  <a:schemeClr val="tx1"/>
                </a:solidFill>
                <a:effectLst/>
                <a:latin typeface="Times New Roman" pitchFamily="18" charset="0"/>
                <a:ea typeface="+mn-ea"/>
                <a:cs typeface="+mn-cs"/>
              </a:rPr>
              <a:t> </a:t>
            </a:r>
            <a:endParaRPr lang="fr-FR" sz="1200" kern="1200" dirty="0" smtClean="0">
              <a:solidFill>
                <a:schemeClr val="tx1"/>
              </a:solidFill>
              <a:effectLst/>
              <a:latin typeface="Times New Roman" pitchFamily="18" charset="0"/>
              <a:ea typeface="+mn-ea"/>
              <a:cs typeface="+mn-cs"/>
            </a:endParaRPr>
          </a:p>
          <a:p>
            <a:r>
              <a:rPr lang="fr-FR" sz="1200" b="1" kern="1200" dirty="0" smtClean="0">
                <a:solidFill>
                  <a:schemeClr val="tx1"/>
                </a:solidFill>
                <a:effectLst/>
                <a:latin typeface="Times New Roman" pitchFamily="18" charset="0"/>
                <a:ea typeface="+mn-ea"/>
                <a:cs typeface="+mn-cs"/>
              </a:rPr>
              <a:t>2/Comment être informé de la publication de nouveaux contenus sur le site internet de l’AMF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Pour être informé de la publication de nouveaux contenus sur le site internet de l’AMF ou recevoir uniquement les contenus qui vous intéressent, abonnez-vous gratuitement en utilisant :</a:t>
            </a:r>
          </a:p>
          <a:p>
            <a:r>
              <a:rPr lang="fr-FR" sz="1200" kern="1200" dirty="0" smtClean="0">
                <a:solidFill>
                  <a:schemeClr val="tx1"/>
                </a:solidFill>
                <a:effectLst/>
                <a:latin typeface="Times New Roman" pitchFamily="18" charset="0"/>
                <a:ea typeface="+mn-ea"/>
                <a:cs typeface="+mn-cs"/>
              </a:rPr>
              <a:t>- les flux RSS pour recevoir les informations au moment de leur publication ;</a:t>
            </a:r>
          </a:p>
          <a:p>
            <a:r>
              <a:rPr lang="fr-FR" sz="1200" kern="1200" dirty="0" smtClean="0">
                <a:solidFill>
                  <a:schemeClr val="tx1"/>
                </a:solidFill>
                <a:effectLst/>
                <a:latin typeface="Times New Roman" pitchFamily="18" charset="0"/>
                <a:ea typeface="+mn-ea"/>
                <a:cs typeface="+mn-cs"/>
              </a:rPr>
              <a:t>- les alertes emails journalières, hebdomadaires ou mensuelles.</a:t>
            </a:r>
          </a:p>
          <a:p>
            <a:r>
              <a:rPr lang="fr-FR" sz="1200" kern="1200" dirty="0" smtClean="0">
                <a:solidFill>
                  <a:schemeClr val="tx1"/>
                </a:solidFill>
                <a:effectLst/>
                <a:latin typeface="Times New Roman" pitchFamily="18" charset="0"/>
                <a:ea typeface="+mn-ea"/>
                <a:cs typeface="+mn-cs"/>
              </a:rPr>
              <a:t>Pour vous abonner, cliquez sur le lien « Flux RSS et abonnements » situé en pied de page du site.</a:t>
            </a:r>
          </a:p>
          <a:p>
            <a:r>
              <a:rPr lang="fr-FR" sz="1200" b="1" kern="1200" dirty="0" smtClean="0">
                <a:solidFill>
                  <a:schemeClr val="tx1"/>
                </a:solidFill>
                <a:effectLst/>
                <a:latin typeface="Times New Roman" pitchFamily="18" charset="0"/>
                <a:ea typeface="+mn-ea"/>
                <a:cs typeface="+mn-cs"/>
              </a:rPr>
              <a:t> </a:t>
            </a:r>
            <a:endParaRPr lang="fr-FR" sz="1200" kern="1200" dirty="0" smtClean="0">
              <a:solidFill>
                <a:schemeClr val="tx1"/>
              </a:solidFill>
              <a:effectLst/>
              <a:latin typeface="Times New Roman" pitchFamily="18" charset="0"/>
              <a:ea typeface="+mn-ea"/>
              <a:cs typeface="+mn-cs"/>
            </a:endParaRPr>
          </a:p>
          <a:p>
            <a:r>
              <a:rPr lang="fr-FR" sz="1200" b="1" kern="1200" dirty="0" smtClean="0">
                <a:solidFill>
                  <a:schemeClr val="tx1"/>
                </a:solidFill>
                <a:effectLst/>
                <a:latin typeface="Times New Roman" pitchFamily="18" charset="0"/>
                <a:ea typeface="+mn-ea"/>
                <a:cs typeface="+mn-cs"/>
              </a:rPr>
              <a:t>3/ Où trouver la réglementation publiée par l’AMF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L’AMF met à votre disposition l’ensemble de ses textes ainsi que certains textes européens dans la rubrique « Réglementation » du menu principal du site. Vous y trouverez, en particulier, le règlement général en vigueur et ses archives et la doctrine consolidée de l’AMF.</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4/ Où trouver de l’information pédagogique sur les marchés financiers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L’AMF met à votre disposition des articles, des guides et infos pratiques sur les marchés financiers, la bourse et l’épargne dans la rubrique « Epargne Info Service » du menu principal.</a:t>
            </a:r>
          </a:p>
          <a:p>
            <a:r>
              <a:rPr lang="fr-FR" sz="1200" kern="1200" dirty="0" smtClean="0">
                <a:solidFill>
                  <a:schemeClr val="tx1"/>
                </a:solidFill>
                <a:effectLst/>
                <a:latin typeface="Times New Roman" pitchFamily="18" charset="0"/>
                <a:ea typeface="+mn-ea"/>
                <a:cs typeface="+mn-cs"/>
              </a:rPr>
              <a:t> </a:t>
            </a:r>
          </a:p>
          <a:p>
            <a:r>
              <a:rPr lang="fr-FR" sz="1200" kern="1200" dirty="0" smtClean="0">
                <a:solidFill>
                  <a:schemeClr val="tx1"/>
                </a:solidFill>
                <a:effectLst/>
                <a:latin typeface="Times New Roman" pitchFamily="18" charset="0"/>
                <a:ea typeface="+mn-ea"/>
                <a:cs typeface="+mn-cs"/>
              </a:rPr>
              <a:t>5/Le site de l’AMF offre-t-il la possibilité de suivre l’état d’avancement de son dossier de médiation ?</a:t>
            </a:r>
          </a:p>
          <a:p>
            <a:r>
              <a:rPr lang="fr-FR" sz="1200" kern="1200" dirty="0" smtClean="0">
                <a:solidFill>
                  <a:schemeClr val="tx1"/>
                </a:solidFill>
                <a:effectLst/>
                <a:latin typeface="Times New Roman" pitchFamily="18" charset="0"/>
                <a:ea typeface="+mn-ea"/>
                <a:cs typeface="+mn-cs"/>
              </a:rPr>
              <a:t>Oui, vous avez la possibilité de consulter l’état d’avancement de votre dossier de médiation sur le site internet de l’AMF. Pour cela, munissez-vous de vos identifiants et mot de passe transmis par courrier et saisissez-les dans l’encart « Suivi de dossier » situé sous le menu de gauche de la rubrique « Le médiateur ».</a:t>
            </a:r>
          </a:p>
          <a:p>
            <a:r>
              <a:rPr lang="fr-FR" sz="1200" kern="1200" dirty="0" smtClean="0">
                <a:solidFill>
                  <a:schemeClr val="tx1"/>
                </a:solidFill>
                <a:effectLst/>
                <a:latin typeface="Times New Roman" pitchFamily="18" charset="0"/>
                <a:ea typeface="+mn-ea"/>
                <a:cs typeface="+mn-cs"/>
              </a:rPr>
              <a:t> </a:t>
            </a:r>
          </a:p>
          <a:p>
            <a:r>
              <a:rPr lang="fr-FR" sz="1200" kern="1200" dirty="0" smtClean="0">
                <a:solidFill>
                  <a:schemeClr val="tx1"/>
                </a:solidFill>
                <a:effectLst/>
                <a:latin typeface="Times New Roman" pitchFamily="18" charset="0"/>
                <a:ea typeface="+mn-ea"/>
                <a:cs typeface="+mn-cs"/>
              </a:rPr>
              <a:t>6/ Où trouver les informations et décisions financières des sociétés cotées (BDIF) ?</a:t>
            </a:r>
          </a:p>
          <a:p>
            <a:r>
              <a:rPr lang="fr-FR" sz="1200" kern="1200" dirty="0" smtClean="0">
                <a:solidFill>
                  <a:schemeClr val="tx1"/>
                </a:solidFill>
                <a:effectLst/>
                <a:latin typeface="Times New Roman" pitchFamily="18" charset="0"/>
                <a:ea typeface="+mn-ea"/>
                <a:cs typeface="+mn-cs"/>
              </a:rPr>
              <a:t>Les informations et décisions financières des sociétés cotées sont disponibles dans la « base BDIF », accessible depuis la recherche avancée du site en sélectionnant « Base des décisions et informations financières (BDIF) » ou depuis des accès rapides, disponibles sur la page d’accueil (dans un bloc vert) et en pied de page sur toutes les autres pages du site.</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7/Les </a:t>
            </a:r>
            <a:r>
              <a:rPr lang="fr-FR" sz="1200" b="1" kern="1200" dirty="0" err="1" smtClean="0">
                <a:solidFill>
                  <a:schemeClr val="tx1"/>
                </a:solidFill>
                <a:effectLst/>
                <a:latin typeface="Times New Roman" pitchFamily="18" charset="0"/>
                <a:ea typeface="+mn-ea"/>
                <a:cs typeface="+mn-cs"/>
              </a:rPr>
              <a:t>URLs</a:t>
            </a:r>
            <a:r>
              <a:rPr lang="fr-FR" sz="1200" b="1" kern="1200" dirty="0" smtClean="0">
                <a:solidFill>
                  <a:schemeClr val="tx1"/>
                </a:solidFill>
                <a:effectLst/>
                <a:latin typeface="Times New Roman" pitchFamily="18" charset="0"/>
                <a:ea typeface="+mn-ea"/>
                <a:cs typeface="+mn-cs"/>
              </a:rPr>
              <a:t> de la base des décisions et informations financières (BDIF) </a:t>
            </a:r>
            <a:r>
              <a:rPr lang="fr-FR" sz="1200" b="1" kern="1200" dirty="0" err="1" smtClean="0">
                <a:solidFill>
                  <a:schemeClr val="tx1"/>
                </a:solidFill>
                <a:effectLst/>
                <a:latin typeface="Times New Roman" pitchFamily="18" charset="0"/>
                <a:ea typeface="+mn-ea"/>
                <a:cs typeface="+mn-cs"/>
              </a:rPr>
              <a:t>ont-elle</a:t>
            </a:r>
            <a:r>
              <a:rPr lang="fr-FR" sz="1200" b="1" kern="1200" dirty="0" smtClean="0">
                <a:solidFill>
                  <a:schemeClr val="tx1"/>
                </a:solidFill>
                <a:effectLst/>
                <a:latin typeface="Times New Roman" pitchFamily="18" charset="0"/>
                <a:ea typeface="+mn-ea"/>
                <a:cs typeface="+mn-cs"/>
              </a:rPr>
              <a:t> été impactées par la mise en ligne du nouveau site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Le début des </a:t>
            </a:r>
            <a:r>
              <a:rPr lang="fr-FR" sz="1200" kern="1200" dirty="0" err="1" smtClean="0">
                <a:solidFill>
                  <a:schemeClr val="tx1"/>
                </a:solidFill>
                <a:effectLst/>
                <a:latin typeface="Times New Roman" pitchFamily="18" charset="0"/>
                <a:ea typeface="+mn-ea"/>
                <a:cs typeface="+mn-cs"/>
              </a:rPr>
              <a:t>URLs</a:t>
            </a:r>
            <a:r>
              <a:rPr lang="fr-FR" sz="1200" kern="1200" dirty="0" smtClean="0">
                <a:solidFill>
                  <a:schemeClr val="tx1"/>
                </a:solidFill>
                <a:effectLst/>
                <a:latin typeface="Times New Roman" pitchFamily="18" charset="0"/>
                <a:ea typeface="+mn-ea"/>
                <a:cs typeface="+mn-cs"/>
              </a:rPr>
              <a:t> des pages de la base des décisions et informations financières (BDIF) a changé avec le nouveau site. Désormais, les </a:t>
            </a:r>
            <a:r>
              <a:rPr lang="fr-FR" sz="1200" kern="1200" dirty="0" err="1" smtClean="0">
                <a:solidFill>
                  <a:schemeClr val="tx1"/>
                </a:solidFill>
                <a:effectLst/>
                <a:latin typeface="Times New Roman" pitchFamily="18" charset="0"/>
                <a:ea typeface="+mn-ea"/>
                <a:cs typeface="+mn-cs"/>
              </a:rPr>
              <a:t>URLs</a:t>
            </a:r>
            <a:r>
              <a:rPr lang="fr-FR" sz="1200" kern="1200" dirty="0" smtClean="0">
                <a:solidFill>
                  <a:schemeClr val="tx1"/>
                </a:solidFill>
                <a:effectLst/>
                <a:latin typeface="Times New Roman" pitchFamily="18" charset="0"/>
                <a:ea typeface="+mn-ea"/>
                <a:cs typeface="+mn-cs"/>
              </a:rPr>
              <a:t> commencent par inetbdif.amf-france.org/</a:t>
            </a:r>
            <a:r>
              <a:rPr lang="fr-FR" sz="1200" kern="1200" dirty="0" err="1" smtClean="0">
                <a:solidFill>
                  <a:schemeClr val="tx1"/>
                </a:solidFill>
                <a:effectLst/>
                <a:latin typeface="Times New Roman" pitchFamily="18" charset="0"/>
                <a:ea typeface="+mn-ea"/>
                <a:cs typeface="+mn-cs"/>
              </a:rPr>
              <a:t>inetbdif</a:t>
            </a:r>
            <a:r>
              <a:rPr lang="fr-FR" sz="1200" kern="1200" dirty="0" smtClean="0">
                <a:solidFill>
                  <a:schemeClr val="tx1"/>
                </a:solidFill>
                <a:effectLst/>
                <a:latin typeface="Times New Roman" pitchFamily="18" charset="0"/>
                <a:ea typeface="+mn-ea"/>
                <a:cs typeface="+mn-cs"/>
              </a:rPr>
              <a:t>/ au lieu de www.amf-france.org/</a:t>
            </a:r>
            <a:r>
              <a:rPr lang="fr-FR" sz="1200" kern="1200" dirty="0" err="1" smtClean="0">
                <a:solidFill>
                  <a:schemeClr val="tx1"/>
                </a:solidFill>
                <a:effectLst/>
                <a:latin typeface="Times New Roman" pitchFamily="18" charset="0"/>
                <a:ea typeface="+mn-ea"/>
                <a:cs typeface="+mn-cs"/>
              </a:rPr>
              <a:t>inetbdif</a:t>
            </a:r>
            <a:r>
              <a:rPr lang="fr-FR" sz="1200" kern="1200" dirty="0" smtClean="0">
                <a:solidFill>
                  <a:schemeClr val="tx1"/>
                </a:solidFill>
                <a:effectLst/>
                <a:latin typeface="Times New Roman" pitchFamily="18" charset="0"/>
                <a:ea typeface="+mn-ea"/>
                <a:cs typeface="+mn-cs"/>
              </a:rPr>
              <a:t>/‎. En revanche, le reste du schéma des </a:t>
            </a:r>
            <a:r>
              <a:rPr lang="fr-FR" sz="1200" kern="1200" dirty="0" err="1" smtClean="0">
                <a:solidFill>
                  <a:schemeClr val="tx1"/>
                </a:solidFill>
                <a:effectLst/>
                <a:latin typeface="Times New Roman" pitchFamily="18" charset="0"/>
                <a:ea typeface="+mn-ea"/>
                <a:cs typeface="+mn-cs"/>
              </a:rPr>
              <a:t>URLs</a:t>
            </a:r>
            <a:r>
              <a:rPr lang="fr-FR" sz="1200" kern="1200" dirty="0" smtClean="0">
                <a:solidFill>
                  <a:schemeClr val="tx1"/>
                </a:solidFill>
                <a:effectLst/>
                <a:latin typeface="Times New Roman" pitchFamily="18" charset="0"/>
                <a:ea typeface="+mn-ea"/>
                <a:cs typeface="+mn-cs"/>
              </a:rPr>
              <a:t> BDIF n’a pas été modifié.</a:t>
            </a:r>
          </a:p>
          <a:p>
            <a:r>
              <a:rPr lang="fr-FR" sz="1200" kern="1200" dirty="0" smtClean="0">
                <a:solidFill>
                  <a:schemeClr val="tx1"/>
                </a:solidFill>
                <a:effectLst/>
                <a:latin typeface="Times New Roman" pitchFamily="18" charset="0"/>
                <a:ea typeface="+mn-ea"/>
                <a:cs typeface="+mn-cs"/>
              </a:rPr>
              <a:t> </a:t>
            </a:r>
          </a:p>
          <a:p>
            <a:r>
              <a:rPr lang="fr-FR" sz="1200" kern="1200" dirty="0" smtClean="0">
                <a:solidFill>
                  <a:schemeClr val="tx1"/>
                </a:solidFill>
                <a:effectLst/>
                <a:latin typeface="Times New Roman" pitchFamily="18" charset="0"/>
                <a:ea typeface="+mn-ea"/>
                <a:cs typeface="+mn-cs"/>
              </a:rPr>
              <a:t>8/ L’utilisation de contenus publiés sur le site internet de l’AMF est-elle autorisée ?</a:t>
            </a:r>
          </a:p>
          <a:p>
            <a:r>
              <a:rPr lang="fr-FR" sz="1200" kern="1200" dirty="0" smtClean="0">
                <a:solidFill>
                  <a:schemeClr val="tx1"/>
                </a:solidFill>
                <a:effectLst/>
                <a:latin typeface="Times New Roman" pitchFamily="18" charset="0"/>
                <a:ea typeface="+mn-ea"/>
                <a:cs typeface="+mn-cs"/>
              </a:rPr>
              <a:t>Oui, l’utilisation de contenus publiés sur le site internet de l’AMF est autorisée, sous réserve de respecter les conditions décrites dans la rubrique « Mentions légales et éditoriales » située en pied de page du site.</a:t>
            </a:r>
          </a:p>
          <a:p>
            <a:r>
              <a:rPr lang="fr-FR" sz="1200" kern="1200" dirty="0" smtClean="0">
                <a:solidFill>
                  <a:schemeClr val="tx1"/>
                </a:solidFill>
                <a:effectLst/>
                <a:latin typeface="Times New Roman" pitchFamily="18" charset="0"/>
                <a:ea typeface="+mn-ea"/>
                <a:cs typeface="+mn-cs"/>
              </a:rPr>
              <a:t>-----</a:t>
            </a:r>
          </a:p>
          <a:p>
            <a:r>
              <a:rPr lang="fr-FR" sz="1200" b="1" kern="1200" dirty="0" smtClean="0">
                <a:solidFill>
                  <a:schemeClr val="tx1"/>
                </a:solidFill>
                <a:effectLst/>
                <a:latin typeface="Times New Roman" pitchFamily="18" charset="0"/>
                <a:ea typeface="+mn-ea"/>
                <a:cs typeface="+mn-cs"/>
              </a:rPr>
              <a:t>1/Comment savoir si un prestataire de service d'investissement est agréé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Les prestataires de service d’investissement (entreprise d’investissement et établissement de crédit) doivent obtenir un agrément pour pouvoir vous fournir des services d’investissements.</a:t>
            </a:r>
          </a:p>
          <a:p>
            <a:r>
              <a:rPr lang="fr-FR" sz="1200" kern="1200" dirty="0" smtClean="0">
                <a:solidFill>
                  <a:schemeClr val="tx1"/>
                </a:solidFill>
                <a:effectLst/>
                <a:latin typeface="Times New Roman" pitchFamily="18" charset="0"/>
                <a:ea typeface="+mn-ea"/>
                <a:cs typeface="+mn-cs"/>
              </a:rPr>
              <a:t>L’agrément des prestataires de service d’investissement (PSI) autres que les sociétés de gestion est délivré par l'Autorité de contrôle prudentiel (ACP). Une liste des PSI agréés est disponible sur le site internet de l'ACP.</a:t>
            </a:r>
          </a:p>
          <a:p>
            <a:r>
              <a:rPr lang="fr-FR" sz="1200" kern="1200" dirty="0" smtClean="0">
                <a:solidFill>
                  <a:schemeClr val="tx1"/>
                </a:solidFill>
                <a:effectLst/>
                <a:latin typeface="Times New Roman" pitchFamily="18" charset="0"/>
                <a:ea typeface="+mn-ea"/>
                <a:cs typeface="+mn-cs"/>
              </a:rPr>
              <a:t>Les sociétés de gestion de portefeuille sont agréées par l’Autorité des marchés financiers (AMF). Vous pouvez vérifier l’agrément d’une société de gestion sur le site internet de l’AMF.</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2/Un CIF</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Un CIF n’est pas autorisé à fournir le service de gestion de portefeuille pour le compte de tiers.</a:t>
            </a:r>
          </a:p>
          <a:p>
            <a:r>
              <a:rPr lang="fr-FR" sz="1200" kern="1200" dirty="0" smtClean="0">
                <a:solidFill>
                  <a:schemeClr val="tx1"/>
                </a:solidFill>
                <a:effectLst/>
                <a:latin typeface="Times New Roman" pitchFamily="18" charset="0"/>
                <a:ea typeface="+mn-ea"/>
                <a:cs typeface="+mn-cs"/>
              </a:rPr>
              <a:t>Chaque CIF doit adhérer à une association agréée par l'AMF. Par ailleurs, il doit être immatriculé dans un registre unique tenu par l'ORIAS (Organisme pour le Registre des Intermédiaires en Assurance) et renouveler sa demande chaque année.</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3/Quels sont les différents marchés français de cotation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En France, le seul marché règlementé est l’</a:t>
            </a:r>
            <a:r>
              <a:rPr lang="fr-FR" sz="1200" kern="1200" dirty="0" err="1" smtClean="0">
                <a:solidFill>
                  <a:schemeClr val="tx1"/>
                </a:solidFill>
                <a:effectLst/>
                <a:latin typeface="Times New Roman" pitchFamily="18" charset="0"/>
                <a:ea typeface="+mn-ea"/>
                <a:cs typeface="+mn-cs"/>
              </a:rPr>
              <a:t>Eurolist</a:t>
            </a:r>
            <a:r>
              <a:rPr lang="fr-FR" sz="1200" kern="1200" dirty="0" smtClean="0">
                <a:solidFill>
                  <a:schemeClr val="tx1"/>
                </a:solidFill>
                <a:effectLst/>
                <a:latin typeface="Times New Roman" pitchFamily="18" charset="0"/>
                <a:ea typeface="+mn-ea"/>
                <a:cs typeface="+mn-cs"/>
              </a:rPr>
              <a:t> de NYSE EURONEXT PARIS qui comporte plusieurs compartiments de cotation en fonction de l'importance de la capitalisation boursière et de la nationalité des sociétés. Les sociétés qui y sont cotées sont soumises au règlement général de l'AMF.</a:t>
            </a:r>
          </a:p>
          <a:p>
            <a:r>
              <a:rPr lang="fr-FR" sz="1200" kern="1200" dirty="0" smtClean="0">
                <a:solidFill>
                  <a:schemeClr val="tx1"/>
                </a:solidFill>
                <a:effectLst/>
                <a:latin typeface="Times New Roman" pitchFamily="18" charset="0"/>
                <a:ea typeface="+mn-ea"/>
                <a:cs typeface="+mn-cs"/>
              </a:rPr>
              <a:t>Il existe également des systèmes multilatéraux de négociation (SMN), dont le principal est </a:t>
            </a:r>
            <a:r>
              <a:rPr lang="fr-FR" sz="1200" kern="1200" dirty="0" err="1" smtClean="0">
                <a:solidFill>
                  <a:schemeClr val="tx1"/>
                </a:solidFill>
                <a:effectLst/>
                <a:latin typeface="Times New Roman" pitchFamily="18" charset="0"/>
                <a:ea typeface="+mn-ea"/>
                <a:cs typeface="+mn-cs"/>
              </a:rPr>
              <a:t>Alternext</a:t>
            </a:r>
            <a:r>
              <a:rPr lang="fr-FR" sz="1200" kern="1200" dirty="0" smtClean="0">
                <a:solidFill>
                  <a:schemeClr val="tx1"/>
                </a:solidFill>
                <a:effectLst/>
                <a:latin typeface="Times New Roman" pitchFamily="18" charset="0"/>
                <a:ea typeface="+mn-ea"/>
                <a:cs typeface="+mn-cs"/>
              </a:rPr>
              <a:t>. Ces SNM édictent leurs règles d'organisation et doivent respecter les dispositions du règlement général de l'AMF relatives au prospectus, aux abus de marché et aux offres publiques.</a:t>
            </a:r>
          </a:p>
          <a:p>
            <a:r>
              <a:rPr lang="fr-FR" sz="1200" kern="1200" dirty="0" smtClean="0">
                <a:solidFill>
                  <a:schemeClr val="tx1"/>
                </a:solidFill>
                <a:effectLst/>
                <a:latin typeface="Times New Roman" pitchFamily="18" charset="0"/>
                <a:ea typeface="+mn-ea"/>
                <a:cs typeface="+mn-cs"/>
              </a:rPr>
              <a:t>En revanche, le marché libre n'est ni un marché règlementé, ni un marché organisé. Les sociétés qui y sont inscrites ne sont soumises qu’aux obligations prévues par le Code de commerce.</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4/Où trouver les cours de bourse des titres admis sur le marché français et les informations sur les sociétés cotées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Sur le site internet de NYSE Euronext vous trouverez :</a:t>
            </a:r>
          </a:p>
          <a:p>
            <a:r>
              <a:rPr lang="fr-FR" sz="1200" kern="1200" dirty="0" smtClean="0">
                <a:solidFill>
                  <a:schemeClr val="tx1"/>
                </a:solidFill>
                <a:effectLst/>
                <a:latin typeface="Times New Roman" pitchFamily="18" charset="0"/>
                <a:ea typeface="+mn-ea"/>
                <a:cs typeface="+mn-cs"/>
              </a:rPr>
              <a:t>- les cours de bourse des titres admis sur le marché français et sur certains marchés étrangers. A noter un décalage d’au moins 15 minutes sur le cours en temps réel,</a:t>
            </a:r>
          </a:p>
          <a:p>
            <a:r>
              <a:rPr lang="fr-FR" sz="1200" kern="1200" dirty="0" smtClean="0">
                <a:solidFill>
                  <a:schemeClr val="tx1"/>
                </a:solidFill>
                <a:effectLst/>
                <a:latin typeface="Times New Roman" pitchFamily="18" charset="0"/>
                <a:ea typeface="+mn-ea"/>
                <a:cs typeface="+mn-cs"/>
              </a:rPr>
              <a:t>la liste des sociétés cotées sur le marché français et sur certains marchés étrangers</a:t>
            </a:r>
          </a:p>
          <a:p>
            <a:r>
              <a:rPr lang="fr-FR" sz="1200" kern="1200" dirty="0" smtClean="0">
                <a:solidFill>
                  <a:schemeClr val="tx1"/>
                </a:solidFill>
                <a:effectLst/>
                <a:latin typeface="Times New Roman" pitchFamily="18" charset="0"/>
                <a:ea typeface="+mn-ea"/>
                <a:cs typeface="+mn-cs"/>
              </a:rPr>
              <a:t>Sur le site internet de l’AMF, vous pourrez consulter les documents visés par l’AMF et certaines déclarations obligatoires des sociétés cotées, notamment les :</a:t>
            </a:r>
          </a:p>
          <a:p>
            <a:r>
              <a:rPr lang="fr-FR" sz="1200" kern="1200" dirty="0" smtClean="0">
                <a:solidFill>
                  <a:schemeClr val="tx1"/>
                </a:solidFill>
                <a:effectLst/>
                <a:latin typeface="Times New Roman" pitchFamily="18" charset="0"/>
                <a:ea typeface="+mn-ea"/>
                <a:cs typeface="+mn-cs"/>
              </a:rPr>
              <a:t>- prospectus,</a:t>
            </a:r>
          </a:p>
          <a:p>
            <a:r>
              <a:rPr lang="fr-FR" sz="1200" kern="1200" dirty="0" smtClean="0">
                <a:solidFill>
                  <a:schemeClr val="tx1"/>
                </a:solidFill>
                <a:effectLst/>
                <a:latin typeface="Times New Roman" pitchFamily="18" charset="0"/>
                <a:ea typeface="+mn-ea"/>
                <a:cs typeface="+mn-cs"/>
              </a:rPr>
              <a:t>- notes d’information d’offres publiques,</a:t>
            </a:r>
          </a:p>
          <a:p>
            <a:r>
              <a:rPr lang="fr-FR" sz="1200" kern="1200" dirty="0" smtClean="0">
                <a:solidFill>
                  <a:schemeClr val="tx1"/>
                </a:solidFill>
                <a:effectLst/>
                <a:latin typeface="Times New Roman" pitchFamily="18" charset="0"/>
                <a:ea typeface="+mn-ea"/>
                <a:cs typeface="+mn-cs"/>
              </a:rPr>
              <a:t>- documents de référence,</a:t>
            </a:r>
          </a:p>
          <a:p>
            <a:r>
              <a:rPr lang="fr-FR" sz="1200" kern="1200" dirty="0" smtClean="0">
                <a:solidFill>
                  <a:schemeClr val="tx1"/>
                </a:solidFill>
                <a:effectLst/>
                <a:latin typeface="Times New Roman" pitchFamily="18" charset="0"/>
                <a:ea typeface="+mn-ea"/>
                <a:cs typeface="+mn-cs"/>
              </a:rPr>
              <a:t>- déclarations de franchissements de seuils.</a:t>
            </a:r>
          </a:p>
          <a:p>
            <a:r>
              <a:rPr lang="fr-FR" sz="1200" kern="1200" dirty="0" smtClean="0">
                <a:solidFill>
                  <a:schemeClr val="tx1"/>
                </a:solidFill>
                <a:effectLst/>
                <a:latin typeface="Times New Roman" pitchFamily="18" charset="0"/>
                <a:ea typeface="+mn-ea"/>
                <a:cs typeface="+mn-cs"/>
              </a:rPr>
              <a:t>Ces informations financières sont également regroupées sur le site de la Direction de l’information légale et administrative.</a:t>
            </a:r>
          </a:p>
          <a:p>
            <a:r>
              <a:rPr lang="fr-FR" sz="1200" kern="1200" dirty="0" smtClean="0">
                <a:solidFill>
                  <a:schemeClr val="tx1"/>
                </a:solidFill>
                <a:effectLst/>
                <a:latin typeface="Times New Roman" pitchFamily="18" charset="0"/>
                <a:ea typeface="+mn-ea"/>
                <a:cs typeface="+mn-cs"/>
              </a:rPr>
              <a:t>Enfin, vous pouvez consulter les sites internet des sociétés elles-mêmes, qui y publient les informations qu’elles diffusent.</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5/Quelles informations l'AMF peut-elle me donner sur la suspension de cotation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La suspension de cotation des titres d'une société est réalisée par l'entreprise de marché (NYSE Euronext Paris SA). Elle peut agir seule ou à la demande de la société concernée mais aussi à la demande du président de l'AMF ou de son représentant légal.</a:t>
            </a:r>
          </a:p>
          <a:p>
            <a:r>
              <a:rPr lang="fr-FR" sz="1200" kern="1200" dirty="0" smtClean="0">
                <a:solidFill>
                  <a:schemeClr val="tx1"/>
                </a:solidFill>
                <a:effectLst/>
                <a:latin typeface="Times New Roman" pitchFamily="18" charset="0"/>
                <a:ea typeface="+mn-ea"/>
                <a:cs typeface="+mn-cs"/>
              </a:rPr>
              <a:t>La suspension fait l’objet d’un avis publié par NYSE Euronext Paris SA qui indique son origine, ses raisons, sa date d’effet et les conditions de reprise de la cotation. A défaut, l’avis indique que la cotation est suspendue jusqu’à nouvel avis. Les avis de suspension de cotation sont disponibles sur le site internet de </a:t>
            </a:r>
            <a:r>
              <a:rPr lang="fr-FR" sz="1200" kern="1200" dirty="0" err="1" smtClean="0">
                <a:solidFill>
                  <a:schemeClr val="tx1"/>
                </a:solidFill>
                <a:effectLst/>
                <a:latin typeface="Times New Roman" pitchFamily="18" charset="0"/>
                <a:ea typeface="+mn-ea"/>
                <a:cs typeface="+mn-cs"/>
              </a:rPr>
              <a:t>Nyse</a:t>
            </a:r>
            <a:r>
              <a:rPr lang="fr-FR" sz="1200" kern="1200" dirty="0" smtClean="0">
                <a:solidFill>
                  <a:schemeClr val="tx1"/>
                </a:solidFill>
                <a:effectLst/>
                <a:latin typeface="Times New Roman" pitchFamily="18" charset="0"/>
                <a:ea typeface="+mn-ea"/>
                <a:cs typeface="+mn-cs"/>
              </a:rPr>
              <a:t> Euronext.</a:t>
            </a:r>
          </a:p>
          <a:p>
            <a:r>
              <a:rPr lang="fr-FR" sz="1200" kern="1200" dirty="0" smtClean="0">
                <a:solidFill>
                  <a:schemeClr val="tx1"/>
                </a:solidFill>
                <a:effectLst/>
                <a:latin typeface="Times New Roman" pitchFamily="18" charset="0"/>
                <a:ea typeface="+mn-ea"/>
                <a:cs typeface="+mn-cs"/>
              </a:rPr>
              <a:t>Il n’existe pas de durée maximale de suspension de cotation.</a:t>
            </a:r>
          </a:p>
          <a:p>
            <a:r>
              <a:rPr lang="fr-FR" sz="1200" kern="1200" dirty="0" smtClean="0">
                <a:solidFill>
                  <a:schemeClr val="tx1"/>
                </a:solidFill>
                <a:effectLst/>
                <a:latin typeface="Times New Roman" pitchFamily="18" charset="0"/>
                <a:ea typeface="+mn-ea"/>
                <a:cs typeface="+mn-cs"/>
              </a:rPr>
              <a:t>Sauf exception, la suspension de cotation d’une valeur entraîne l’élimination des ordres non exécutés sur cette valeur. Il est donc recommandé au donneur d’ordre de vérifier si, à la suite de la suspension, son ordre a été ou non supprimé du carnet.</a:t>
            </a:r>
          </a:p>
          <a:p>
            <a:r>
              <a:rPr lang="fr-FR" sz="1200" kern="1200" dirty="0" smtClean="0">
                <a:solidFill>
                  <a:schemeClr val="tx1"/>
                </a:solidFill>
                <a:effectLst/>
                <a:latin typeface="Times New Roman" pitchFamily="18" charset="0"/>
                <a:ea typeface="+mn-ea"/>
                <a:cs typeface="+mn-cs"/>
              </a:rPr>
              <a:t> </a:t>
            </a:r>
          </a:p>
          <a:p>
            <a:r>
              <a:rPr lang="fr-FR" sz="1200" b="1" kern="1200" dirty="0" smtClean="0">
                <a:solidFill>
                  <a:schemeClr val="tx1"/>
                </a:solidFill>
                <a:effectLst/>
                <a:latin typeface="Times New Roman" pitchFamily="18" charset="0"/>
                <a:ea typeface="+mn-ea"/>
                <a:cs typeface="+mn-cs"/>
              </a:rPr>
              <a:t>6/Que faire si je détiens des titres d’une société en liquidation judiciaire ?</a:t>
            </a:r>
            <a:endParaRPr lang="fr-FR" sz="1200" kern="1200" dirty="0" smtClean="0">
              <a:solidFill>
                <a:schemeClr val="tx1"/>
              </a:solidFill>
              <a:effectLst/>
              <a:latin typeface="Times New Roman" pitchFamily="18" charset="0"/>
              <a:ea typeface="+mn-ea"/>
              <a:cs typeface="+mn-cs"/>
            </a:endParaRPr>
          </a:p>
          <a:p>
            <a:r>
              <a:rPr lang="fr-FR" sz="1200" kern="1200" dirty="0" smtClean="0">
                <a:solidFill>
                  <a:schemeClr val="tx1"/>
                </a:solidFill>
                <a:effectLst/>
                <a:latin typeface="Times New Roman" pitchFamily="18" charset="0"/>
                <a:ea typeface="+mn-ea"/>
                <a:cs typeface="+mn-cs"/>
              </a:rPr>
              <a:t>Pour obtenir des informations sur la procédure, vous pouvez contacter le mandataire judiciaire. Vous obtiendrez ses coordonnées auprès du greffe du Tribunal de Commerce du ressort de la société.</a:t>
            </a:r>
          </a:p>
          <a:p>
            <a:r>
              <a:rPr lang="fr-FR" sz="1200" kern="1200" dirty="0" smtClean="0">
                <a:solidFill>
                  <a:schemeClr val="tx1"/>
                </a:solidFill>
                <a:effectLst/>
                <a:latin typeface="Times New Roman" pitchFamily="18" charset="0"/>
                <a:ea typeface="+mn-ea"/>
                <a:cs typeface="+mn-cs"/>
              </a:rPr>
              <a:t>L’ouverture de la procédure de liquidation d’une société cotée entraîne la radiation des titres du marché. A cette occasion, Euronext publie un avis mentionnant généralement la perte de valeur des titres.</a:t>
            </a:r>
          </a:p>
          <a:p>
            <a:r>
              <a:rPr lang="fr-FR" sz="1200" kern="1200" dirty="0" smtClean="0">
                <a:solidFill>
                  <a:schemeClr val="tx1"/>
                </a:solidFill>
                <a:effectLst/>
                <a:latin typeface="Times New Roman" pitchFamily="18" charset="0"/>
                <a:ea typeface="+mn-ea"/>
                <a:cs typeface="+mn-cs"/>
              </a:rPr>
              <a:t>Les titres continuent toutefois d’exister tant que la société n’est pas radiée du registre du commerce et des sociétés. Ainsi, s’ils demeurent inscrits sur le compte ouvert auprès de votre banque, celle-ci pourra continuer à prélever des frais de garde.</a:t>
            </a:r>
          </a:p>
          <a:p>
            <a:r>
              <a:rPr lang="fr-FR" sz="1200" kern="1200" dirty="0" smtClean="0">
                <a:solidFill>
                  <a:schemeClr val="tx1"/>
                </a:solidFill>
                <a:effectLst/>
                <a:latin typeface="Times New Roman" pitchFamily="18" charset="0"/>
                <a:ea typeface="+mn-ea"/>
                <a:cs typeface="+mn-cs"/>
              </a:rPr>
              <a:t>Vous pouvez vous rapprocher de votre centre des impôts afin de vous renseigner sur les éventuelles modalités d’imputation de vos pertes sur les titres concernés.</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37</a:t>
            </a:fld>
            <a:endParaRPr lang="fr-FR" altLang="fr-FR"/>
          </a:p>
        </p:txBody>
      </p:sp>
    </p:spTree>
    <p:extLst>
      <p:ext uri="{BB962C8B-B14F-4D97-AF65-F5344CB8AC3E}">
        <p14:creationId xmlns:p14="http://schemas.microsoft.com/office/powerpoint/2010/main" val="361519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b="1" dirty="0" smtClean="0"/>
              <a:t>Règlement général de l’AMF, mode d’emploi</a:t>
            </a:r>
          </a:p>
          <a:p>
            <a:r>
              <a:rPr lang="fr-FR" dirty="0" smtClean="0"/>
              <a:t>Publié le 17 juillet 2014 </a:t>
            </a:r>
          </a:p>
          <a:p>
            <a:r>
              <a:rPr lang="fr-FR" dirty="0" smtClean="0"/>
              <a:t>Le règlement général (RG) est proposé en version html et en </a:t>
            </a:r>
            <a:r>
              <a:rPr lang="fr-FR" dirty="0" err="1" smtClean="0"/>
              <a:t>pdf</a:t>
            </a:r>
            <a:r>
              <a:rPr lang="fr-FR" dirty="0" smtClean="0"/>
              <a:t> afin de permettre à l’internaute de choisir le format le mieux adapté à son besoin. En plus de sa version en vigueur, les anciennes versions sont désormais maintenues en ligne dans la rubrique « Archives du règlement général ». Le règlement général de l’AMF est traduit en anglais pour information seulement, seule la version française faisant foi. Enfin, une recherche spécifique sur le règlement général est disponible via le moteur de recherche avancée.</a:t>
            </a:r>
          </a:p>
          <a:p>
            <a:r>
              <a:rPr lang="fr-FR" b="1" dirty="0" smtClean="0"/>
              <a:t>Règlement général en vigueur</a:t>
            </a:r>
          </a:p>
          <a:p>
            <a:r>
              <a:rPr lang="fr-FR" dirty="0" smtClean="0"/>
              <a:t>Cette rubrique vous permet d’accéder au règlement général de l’AMF en vigueur :</a:t>
            </a:r>
          </a:p>
          <a:p>
            <a:r>
              <a:rPr lang="fr-FR" dirty="0" smtClean="0"/>
              <a:t>au format HTML afin de naviguer dans les différents livres, depuis la table des matières dépliable proposée à droite de l’écran ou depuis le menu de gauche et dans chaque titre, grâce à un sommaire disponible en haut et en bas de page ; ou</a:t>
            </a:r>
          </a:p>
          <a:p>
            <a:r>
              <a:rPr lang="fr-FR" dirty="0" smtClean="0"/>
              <a:t>au format PDF en utilisant la fonction « Télécharger » disponible sous le menu de gauche.</a:t>
            </a:r>
          </a:p>
          <a:p>
            <a:r>
              <a:rPr lang="fr-FR" dirty="0" smtClean="0"/>
              <a:t>Pour imprimer </a:t>
            </a:r>
            <a:r>
              <a:rPr lang="fr-FR" sz="1200" kern="1200" dirty="0" smtClean="0">
                <a:solidFill>
                  <a:schemeClr val="tx1"/>
                </a:solidFill>
                <a:effectLst/>
                <a:latin typeface="Times New Roman" pitchFamily="18" charset="0"/>
                <a:ea typeface="+mn-ea"/>
                <a:cs typeface="+mn-cs"/>
              </a:rPr>
              <a:t>le livre en cours de consultation, utilisez la fonction « Télécharger » puis imprimez le document PDF ainsi obtenu</a:t>
            </a:r>
            <a:r>
              <a:rPr lang="fr-FR" dirty="0" smtClean="0"/>
              <a:t>.</a:t>
            </a:r>
          </a:p>
          <a:p>
            <a:r>
              <a:rPr lang="fr-FR" b="1" dirty="0" smtClean="0"/>
              <a:t>Modifications à venir</a:t>
            </a:r>
          </a:p>
          <a:p>
            <a:r>
              <a:rPr lang="fr-FR" dirty="0" smtClean="0"/>
              <a:t>La rubrique « Modifications à venir » liste, lorsqu’il y en a, les modifications du règlement général homologuées mais dont l’entrée en vigueur est différée dans le temps. Ce service permet aux professionnels d’identifier précisément les évolutions réglementaires en cours.</a:t>
            </a:r>
          </a:p>
          <a:p>
            <a:r>
              <a:rPr lang="fr-FR" dirty="0" smtClean="0"/>
              <a:t>Retrouvez un article du règlement général en vigueur à une date donnée !</a:t>
            </a:r>
            <a:br>
              <a:rPr lang="fr-FR" dirty="0" smtClean="0"/>
            </a:br>
            <a:r>
              <a:rPr lang="fr-FR" dirty="0" smtClean="0"/>
              <a:t>Le moteur de recherche avancée, situé en haut à droite de la page, vous permet d’effectuer une recherche précise d’articles du RG en vigueur à une date donnée.</a:t>
            </a:r>
          </a:p>
          <a:p>
            <a:r>
              <a:rPr lang="fr-FR" b="1" dirty="0" smtClean="0"/>
              <a:t>Liste des instructions de l'AMF par livre</a:t>
            </a:r>
          </a:p>
          <a:p>
            <a:r>
              <a:rPr lang="fr-FR" dirty="0" smtClean="0"/>
              <a:t>Les instructions de l’AMF applicables sont affichées dans 2 rubriques du site :</a:t>
            </a:r>
          </a:p>
          <a:p>
            <a:r>
              <a:rPr lang="fr-FR" dirty="0" smtClean="0"/>
              <a:t>par livre du règlement général, dans la rubrique « Liste des instructions AMF par livre » ;</a:t>
            </a:r>
          </a:p>
          <a:p>
            <a:r>
              <a:rPr lang="fr-FR" dirty="0" smtClean="0"/>
              <a:t>par thème, dans la rubrique « Doctrine ».</a:t>
            </a:r>
          </a:p>
          <a:p>
            <a:r>
              <a:rPr lang="fr-FR" b="1" dirty="0" smtClean="0"/>
              <a:t>Arrêtés d’homologation</a:t>
            </a:r>
          </a:p>
          <a:p>
            <a:r>
              <a:rPr lang="fr-FR" dirty="0" smtClean="0"/>
              <a:t>Les modifications du règlement général de l’AMF font l’objet d’un arrêté d’homologation du ministre de l’Économie, publié au Journal officiel. Sauf disposition contraire, la date d’entrée en vigueur des modifications homologuées correspond à la date de publication au JO + 1 jour.</a:t>
            </a:r>
          </a:p>
          <a:p>
            <a:r>
              <a:rPr lang="fr-FR" b="1" dirty="0" smtClean="0"/>
              <a:t>Archives du règlement général</a:t>
            </a:r>
          </a:p>
          <a:p>
            <a:r>
              <a:rPr lang="fr-FR" dirty="0" smtClean="0"/>
              <a:t>La rubrique « Archives du règlement général » offre la possibilité de consulter, d’imprimer et de télécharger en </a:t>
            </a:r>
            <a:r>
              <a:rPr lang="fr-FR" dirty="0" err="1" smtClean="0"/>
              <a:t>pdf</a:t>
            </a:r>
            <a:r>
              <a:rPr lang="fr-FR" dirty="0" smtClean="0"/>
              <a:t> toutes les anciennes versions du règlement général depuis sa création.</a:t>
            </a:r>
          </a:p>
          <a:p>
            <a:r>
              <a:rPr lang="fr-FR" dirty="0" smtClean="0"/>
              <a:t>Seule la version française fait foi.</a:t>
            </a:r>
            <a:r>
              <a:rPr lang="fr-FR" baseline="0" dirty="0" smtClean="0"/>
              <a:t> </a:t>
            </a:r>
            <a:r>
              <a:rPr lang="fr-FR" dirty="0" smtClean="0"/>
              <a:t>Le règlement général de l’AMF est disponible en version anglaise, sur le site anglais. Cette traduction est donnée pour information seulement, seule la version française faisant foi.</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4</a:t>
            </a:fld>
            <a:endParaRPr lang="fr-FR" altLang="fr-FR"/>
          </a:p>
        </p:txBody>
      </p:sp>
    </p:spTree>
    <p:extLst>
      <p:ext uri="{BB962C8B-B14F-4D97-AF65-F5344CB8AC3E}">
        <p14:creationId xmlns:p14="http://schemas.microsoft.com/office/powerpoint/2010/main" val="12259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b="1" dirty="0" smtClean="0"/>
              <a:t>Règlement général de l’AMF, mode d’emploi</a:t>
            </a:r>
          </a:p>
          <a:p>
            <a:r>
              <a:rPr lang="fr-FR" dirty="0" smtClean="0"/>
              <a:t>Le règlement général (RG) est proposé en version html et en </a:t>
            </a:r>
            <a:r>
              <a:rPr lang="fr-FR" dirty="0" err="1" smtClean="0"/>
              <a:t>pdf</a:t>
            </a:r>
            <a:r>
              <a:rPr lang="fr-FR" dirty="0" smtClean="0"/>
              <a:t> afin de permettre à l’internaute de choisir le format le mieux adapté à son besoin. En plus de sa version en vigueur, les anciennes versions sont désormais maintenues en ligne dans la rubrique « Archives du règlement général ». Le règlement général de l’AMF est traduit en anglais pour information seulement, seule la version française faisant foi. Enfin, une recherche spécifique sur le règlement général est disponible via le moteur de recherche avancée.</a:t>
            </a:r>
          </a:p>
          <a:p>
            <a:r>
              <a:rPr lang="fr-FR" b="1" dirty="0" smtClean="0"/>
              <a:t>Règlement général en vigueur</a:t>
            </a:r>
          </a:p>
          <a:p>
            <a:r>
              <a:rPr lang="fr-FR" dirty="0" smtClean="0"/>
              <a:t>Cette rubrique vous permet d’accéder au règlement général de l’AMF en vigueur :</a:t>
            </a:r>
          </a:p>
          <a:p>
            <a:r>
              <a:rPr lang="fr-FR" dirty="0" smtClean="0"/>
              <a:t>au format HTML afin de naviguer dans les différents livres, depuis la table des matières dépliable proposée à droite de l’écran ou depuis le menu de gauche et dans chaque titre, grâce à un sommaire disponible en haut et en bas de page ; ou</a:t>
            </a:r>
          </a:p>
          <a:p>
            <a:r>
              <a:rPr lang="fr-FR" dirty="0" smtClean="0"/>
              <a:t>au format PDF en utilisant la fonction « Télécharger » disponible sous le menu de gauche.</a:t>
            </a:r>
          </a:p>
          <a:p>
            <a:r>
              <a:rPr lang="fr-FR" dirty="0" smtClean="0"/>
              <a:t>Pour imprimer </a:t>
            </a:r>
            <a:r>
              <a:rPr lang="fr-FR" sz="1200" kern="1200" dirty="0" smtClean="0">
                <a:solidFill>
                  <a:schemeClr val="tx1"/>
                </a:solidFill>
                <a:effectLst/>
                <a:latin typeface="Times New Roman" pitchFamily="18" charset="0"/>
                <a:ea typeface="+mn-ea"/>
                <a:cs typeface="+mn-cs"/>
              </a:rPr>
              <a:t>le livre en cours de consultation, utilisez la fonction « Télécharger » puis imprimez le document PDF ainsi obtenu</a:t>
            </a:r>
            <a:r>
              <a:rPr lang="fr-FR" dirty="0" smtClean="0"/>
              <a:t>.</a:t>
            </a:r>
          </a:p>
          <a:p>
            <a:r>
              <a:rPr lang="fr-FR" b="1" dirty="0" smtClean="0"/>
              <a:t>Modifications à venir</a:t>
            </a:r>
          </a:p>
          <a:p>
            <a:r>
              <a:rPr lang="fr-FR" dirty="0" smtClean="0"/>
              <a:t>La rubrique « Modifications à venir » liste, lorsqu’il y en a, les modifications du règlement général homologuées mais dont l’entrée en vigueur est différée dans le temps. Ce service permet aux professionnels d’identifier précisément les évolutions réglementaires en cours.</a:t>
            </a:r>
          </a:p>
          <a:p>
            <a:endParaRPr lang="fr-FR" dirty="0" smtClean="0"/>
          </a:p>
          <a:p>
            <a:r>
              <a:rPr lang="fr-FR" b="1" dirty="0" smtClean="0">
                <a:solidFill>
                  <a:srgbClr val="C00000"/>
                </a:solidFill>
              </a:rPr>
              <a:t>Retrouvez un article du règlement général en vigueur à une date donnée </a:t>
            </a:r>
            <a:r>
              <a:rPr lang="fr-FR" b="1" baseline="0" dirty="0" smtClean="0">
                <a:solidFill>
                  <a:srgbClr val="C00000"/>
                </a:solidFill>
              </a:rPr>
              <a:t> : </a:t>
            </a:r>
            <a:r>
              <a:rPr lang="fr-FR" b="1" dirty="0" smtClean="0">
                <a:solidFill>
                  <a:srgbClr val="C00000"/>
                </a:solidFill>
              </a:rPr>
              <a:t>Le moteur de recherche avancée, situé en haut à droite de la page, vous permet d’effectuer une recherche précise d’articles du RG en vigueur à une date donnée.</a:t>
            </a:r>
          </a:p>
          <a:p>
            <a:endParaRPr lang="fr-FR" dirty="0" smtClean="0"/>
          </a:p>
          <a:p>
            <a:r>
              <a:rPr lang="fr-FR" b="1" dirty="0" smtClean="0"/>
              <a:t>Liste des instructions de l'AMF par livre</a:t>
            </a:r>
          </a:p>
          <a:p>
            <a:r>
              <a:rPr lang="fr-FR" dirty="0" smtClean="0"/>
              <a:t>Les instructions de l’AMF applicables sont affichées dans 2 rubriques du site :</a:t>
            </a:r>
          </a:p>
          <a:p>
            <a:r>
              <a:rPr lang="fr-FR" dirty="0" smtClean="0"/>
              <a:t>par livre du règlement général, dans la rubrique « Liste des instructions AMF par livre » ;</a:t>
            </a:r>
          </a:p>
          <a:p>
            <a:r>
              <a:rPr lang="fr-FR" dirty="0" smtClean="0"/>
              <a:t>par thème, dans la rubrique « Doctrine ».</a:t>
            </a:r>
          </a:p>
          <a:p>
            <a:r>
              <a:rPr lang="fr-FR" b="1" dirty="0" smtClean="0"/>
              <a:t>Arrêtés d’homologation</a:t>
            </a:r>
          </a:p>
          <a:p>
            <a:r>
              <a:rPr lang="fr-FR" dirty="0" smtClean="0"/>
              <a:t>Les modifications du règlement général de l’AMF font l’objet d’un arrêté d’homologation du ministre de l’Économie, publié au Journal officiel. Sauf disposition contraire, la date d’entrée en vigueur des modifications homologuées correspond à la date de publication au JO + 1 jour.</a:t>
            </a:r>
          </a:p>
          <a:p>
            <a:r>
              <a:rPr lang="fr-FR" b="1" dirty="0" smtClean="0"/>
              <a:t>Archives du règlement général</a:t>
            </a:r>
          </a:p>
          <a:p>
            <a:r>
              <a:rPr lang="fr-FR" dirty="0" smtClean="0"/>
              <a:t>La rubrique « Archives du règlement général » offre la possibilité de consulter, d’imprimer et de télécharger en </a:t>
            </a:r>
            <a:r>
              <a:rPr lang="fr-FR" dirty="0" err="1" smtClean="0"/>
              <a:t>pdf</a:t>
            </a:r>
            <a:r>
              <a:rPr lang="fr-FR" dirty="0" smtClean="0"/>
              <a:t> toutes les anciennes versions du règlement général depuis sa création.</a:t>
            </a:r>
          </a:p>
          <a:p>
            <a:endParaRPr lang="fr-FR" dirty="0" smtClean="0"/>
          </a:p>
          <a:p>
            <a:r>
              <a:rPr lang="fr-FR" dirty="0" smtClean="0"/>
              <a:t>Seule la version française fait foi.</a:t>
            </a:r>
            <a:r>
              <a:rPr lang="fr-FR" baseline="0" dirty="0" smtClean="0"/>
              <a:t> </a:t>
            </a:r>
            <a:r>
              <a:rPr lang="fr-FR" dirty="0" smtClean="0"/>
              <a:t>Le règlement général de l’AMF est disponible en version anglaise, sur le site anglais. Cette traduction est donnée pour information seulement, seule la version française faisant foi.</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5</a:t>
            </a:fld>
            <a:endParaRPr lang="fr-FR" altLang="fr-FR"/>
          </a:p>
        </p:txBody>
      </p:sp>
    </p:spTree>
    <p:extLst>
      <p:ext uri="{BB962C8B-B14F-4D97-AF65-F5344CB8AC3E}">
        <p14:creationId xmlns:p14="http://schemas.microsoft.com/office/powerpoint/2010/main" val="122595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b="1" dirty="0" smtClean="0"/>
              <a:t>Règlement général de l’AMF, mode d’emploi</a:t>
            </a:r>
          </a:p>
          <a:p>
            <a:r>
              <a:rPr lang="fr-FR" dirty="0" smtClean="0"/>
              <a:t>Le règlement général (RG) est proposé en version html et en </a:t>
            </a:r>
            <a:r>
              <a:rPr lang="fr-FR" dirty="0" err="1" smtClean="0"/>
              <a:t>pdf</a:t>
            </a:r>
            <a:r>
              <a:rPr lang="fr-FR" dirty="0" smtClean="0"/>
              <a:t> afin de permettre à l’internaute de choisir le format le mieux adapté à son besoin. En plus de sa version en vigueur, les anciennes versions sont désormais maintenues en ligne dans la rubrique « Archives du règlement général ». Le règlement général de l’AMF est traduit en anglais pour information seulement, seule la version française faisant foi. Enfin, une recherche spécifique sur le règlement général est disponible via le moteur de recherche avancée.</a:t>
            </a:r>
          </a:p>
          <a:p>
            <a:r>
              <a:rPr lang="fr-FR" b="1" dirty="0" smtClean="0"/>
              <a:t>Règlement général en vigueur</a:t>
            </a:r>
          </a:p>
          <a:p>
            <a:r>
              <a:rPr lang="fr-FR" dirty="0" smtClean="0"/>
              <a:t>Cette rubrique vous permet d’accéder au règlement général de l’AMF en vigueur :</a:t>
            </a:r>
          </a:p>
          <a:p>
            <a:r>
              <a:rPr lang="fr-FR" dirty="0" smtClean="0"/>
              <a:t>au format HTML afin de naviguer dans les différents livres, depuis la table des matières dépliable proposée à droite de l’écran ou depuis le menu de gauche et dans chaque titre, grâce à un sommaire disponible en haut et en bas de page ; ou</a:t>
            </a:r>
          </a:p>
          <a:p>
            <a:r>
              <a:rPr lang="fr-FR" dirty="0" smtClean="0"/>
              <a:t>au format PDF en utilisant la fonction « Télécharger » disponible sous le menu de gauche.</a:t>
            </a:r>
          </a:p>
          <a:p>
            <a:r>
              <a:rPr lang="fr-FR" dirty="0" smtClean="0"/>
              <a:t>Pour imprimer </a:t>
            </a:r>
            <a:r>
              <a:rPr lang="fr-FR" sz="1200" kern="1200" dirty="0" smtClean="0">
                <a:solidFill>
                  <a:schemeClr val="tx1"/>
                </a:solidFill>
                <a:effectLst/>
                <a:latin typeface="Times New Roman" pitchFamily="18" charset="0"/>
                <a:ea typeface="+mn-ea"/>
                <a:cs typeface="+mn-cs"/>
              </a:rPr>
              <a:t>le livre en cours de consultation, utilisez la fonction « Télécharger » puis imprimez le document PDF ainsi obtenu</a:t>
            </a:r>
            <a:r>
              <a:rPr lang="fr-FR" dirty="0" smtClean="0"/>
              <a:t>.</a:t>
            </a:r>
          </a:p>
          <a:p>
            <a:r>
              <a:rPr lang="fr-FR" b="1" dirty="0" smtClean="0"/>
              <a:t>Modifications à venir</a:t>
            </a:r>
          </a:p>
          <a:p>
            <a:r>
              <a:rPr lang="fr-FR" dirty="0" smtClean="0"/>
              <a:t>La rubrique « Modifications à venir » liste, lorsqu’il y en a, les modifications du règlement général homologuées mais dont l’entrée en vigueur est différée dans le temps. Ce service permet aux professionnels d’identifier précisément les évolutions réglementaires en cours.</a:t>
            </a:r>
          </a:p>
          <a:p>
            <a:endParaRPr lang="fr-FR" dirty="0" smtClean="0"/>
          </a:p>
          <a:p>
            <a:r>
              <a:rPr lang="fr-FR" b="1" dirty="0" smtClean="0">
                <a:solidFill>
                  <a:srgbClr val="C00000"/>
                </a:solidFill>
              </a:rPr>
              <a:t>Retrouvez un article du règlement général en vigueur à une date donnée </a:t>
            </a:r>
            <a:r>
              <a:rPr lang="fr-FR" b="1" baseline="0" dirty="0" smtClean="0">
                <a:solidFill>
                  <a:srgbClr val="C00000"/>
                </a:solidFill>
              </a:rPr>
              <a:t> : </a:t>
            </a:r>
            <a:r>
              <a:rPr lang="fr-FR" b="1" dirty="0" smtClean="0">
                <a:solidFill>
                  <a:srgbClr val="C00000"/>
                </a:solidFill>
              </a:rPr>
              <a:t>Le moteur de recherche avancée, situé en haut à droite de la page, vous permet d’effectuer une recherche précise d’articles du RG en vigueur à une date donnée.</a:t>
            </a:r>
          </a:p>
          <a:p>
            <a:endParaRPr lang="fr-FR" dirty="0" smtClean="0"/>
          </a:p>
          <a:p>
            <a:r>
              <a:rPr lang="fr-FR" b="1" dirty="0" smtClean="0"/>
              <a:t>Liste des instructions de l'AMF par livre</a:t>
            </a:r>
          </a:p>
          <a:p>
            <a:r>
              <a:rPr lang="fr-FR" dirty="0" smtClean="0"/>
              <a:t>Les instructions de l’AMF applicables sont affichées dans 2 rubriques du site :</a:t>
            </a:r>
          </a:p>
          <a:p>
            <a:r>
              <a:rPr lang="fr-FR" dirty="0" smtClean="0"/>
              <a:t>par livre du règlement général, dans la rubrique « Liste des instructions AMF par livre » ;</a:t>
            </a:r>
          </a:p>
          <a:p>
            <a:r>
              <a:rPr lang="fr-FR" dirty="0" smtClean="0"/>
              <a:t>par thème, dans la rubrique « Doctrine ».</a:t>
            </a:r>
          </a:p>
          <a:p>
            <a:r>
              <a:rPr lang="fr-FR" b="1" dirty="0" smtClean="0"/>
              <a:t>Arrêtés d’homologation</a:t>
            </a:r>
          </a:p>
          <a:p>
            <a:r>
              <a:rPr lang="fr-FR" dirty="0" smtClean="0"/>
              <a:t>Les modifications du règlement général de l’AMF font l’objet d’un arrêté d’homologation du ministre de l’Économie, publié au Journal officiel. Sauf disposition contraire, la date d’entrée en vigueur des modifications homologuées correspond à la date de publication au JO + 1 jour.</a:t>
            </a:r>
          </a:p>
          <a:p>
            <a:r>
              <a:rPr lang="fr-FR" b="1" dirty="0" smtClean="0"/>
              <a:t>Archives du règlement général</a:t>
            </a:r>
          </a:p>
          <a:p>
            <a:r>
              <a:rPr lang="fr-FR" dirty="0" smtClean="0"/>
              <a:t>La rubrique « Archives du règlement général » offre la possibilité de consulter, d’imprimer et de télécharger en </a:t>
            </a:r>
            <a:r>
              <a:rPr lang="fr-FR" dirty="0" err="1" smtClean="0"/>
              <a:t>pdf</a:t>
            </a:r>
            <a:r>
              <a:rPr lang="fr-FR" dirty="0" smtClean="0"/>
              <a:t> toutes les anciennes versions du règlement général depuis sa création.</a:t>
            </a:r>
          </a:p>
          <a:p>
            <a:endParaRPr lang="fr-FR" dirty="0" smtClean="0"/>
          </a:p>
          <a:p>
            <a:r>
              <a:rPr lang="fr-FR" dirty="0" smtClean="0"/>
              <a:t>Seule la version française fait foi.</a:t>
            </a:r>
            <a:r>
              <a:rPr lang="fr-FR" baseline="0" dirty="0" smtClean="0"/>
              <a:t> </a:t>
            </a:r>
            <a:r>
              <a:rPr lang="fr-FR" dirty="0" smtClean="0"/>
              <a:t>Le règlement général de l’AMF est disponible en version anglaise, sur le site anglais. Cette traduction est donnée pour information seulement, seule la version française faisant foi.</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6</a:t>
            </a:fld>
            <a:endParaRPr lang="fr-FR" altLang="fr-FR"/>
          </a:p>
        </p:txBody>
      </p:sp>
    </p:spTree>
    <p:extLst>
      <p:ext uri="{BB962C8B-B14F-4D97-AF65-F5344CB8AC3E}">
        <p14:creationId xmlns:p14="http://schemas.microsoft.com/office/powerpoint/2010/main" val="122595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b="1" dirty="0" smtClean="0"/>
              <a:t>Règlement général de l’AMF, mode d’emploi</a:t>
            </a:r>
          </a:p>
          <a:p>
            <a:r>
              <a:rPr lang="fr-FR" dirty="0" smtClean="0"/>
              <a:t>Le règlement général (RG) est proposé en version html et en </a:t>
            </a:r>
            <a:r>
              <a:rPr lang="fr-FR" dirty="0" err="1" smtClean="0"/>
              <a:t>pdf</a:t>
            </a:r>
            <a:r>
              <a:rPr lang="fr-FR" dirty="0" smtClean="0"/>
              <a:t> afin de permettre à l’internaute de choisir le format le mieux adapté à son besoin. En plus de sa version en vigueur, les anciennes versions sont désormais maintenues en ligne dans la rubrique « Archives du règlement général ». Le règlement général de l’AMF est traduit en anglais pour information seulement, seule la version française faisant foi. Enfin, une recherche spécifique sur le règlement général est disponible via le moteur de recherche avancée.</a:t>
            </a:r>
          </a:p>
          <a:p>
            <a:r>
              <a:rPr lang="fr-FR" b="1" dirty="0" smtClean="0"/>
              <a:t>Règlement général en vigueur</a:t>
            </a:r>
          </a:p>
          <a:p>
            <a:r>
              <a:rPr lang="fr-FR" dirty="0" smtClean="0"/>
              <a:t>Cette rubrique vous permet d’accéder au règlement général de l’AMF en vigueur :</a:t>
            </a:r>
          </a:p>
          <a:p>
            <a:r>
              <a:rPr lang="fr-FR" dirty="0" smtClean="0"/>
              <a:t>au format HTML afin de naviguer dans les différents livres, depuis la table des matières dépliable proposée à droite de l’écran ou depuis le menu de gauche et dans chaque titre, grâce à un sommaire disponible en haut et en bas de page ; ou</a:t>
            </a:r>
          </a:p>
          <a:p>
            <a:r>
              <a:rPr lang="fr-FR" dirty="0" smtClean="0"/>
              <a:t>au format PDF en utilisant la fonction « Télécharger » disponible sous le menu de gauche.</a:t>
            </a:r>
          </a:p>
          <a:p>
            <a:r>
              <a:rPr lang="fr-FR" dirty="0" smtClean="0"/>
              <a:t>Pour imprimer </a:t>
            </a:r>
            <a:r>
              <a:rPr lang="fr-FR" sz="1200" kern="1200" dirty="0" smtClean="0">
                <a:solidFill>
                  <a:schemeClr val="tx1"/>
                </a:solidFill>
                <a:effectLst/>
                <a:latin typeface="Times New Roman" pitchFamily="18" charset="0"/>
                <a:ea typeface="+mn-ea"/>
                <a:cs typeface="+mn-cs"/>
              </a:rPr>
              <a:t>le livre en cours de consultation, utilisez la fonction « Télécharger » puis imprimez le document PDF ainsi obtenu</a:t>
            </a:r>
            <a:r>
              <a:rPr lang="fr-FR" dirty="0" smtClean="0"/>
              <a:t>.</a:t>
            </a:r>
          </a:p>
          <a:p>
            <a:r>
              <a:rPr lang="fr-FR" b="1" dirty="0" smtClean="0"/>
              <a:t>Modifications à venir</a:t>
            </a:r>
          </a:p>
          <a:p>
            <a:r>
              <a:rPr lang="fr-FR" dirty="0" smtClean="0"/>
              <a:t>La rubrique « Modifications à venir » liste, lorsqu’il y en a, les modifications du règlement général homologuées mais dont l’entrée en vigueur est différée dans le temps. Ce service permet aux professionnels d’identifier précisément les évolutions réglementaires en cours.</a:t>
            </a:r>
          </a:p>
          <a:p>
            <a:endParaRPr lang="fr-FR" dirty="0" smtClean="0"/>
          </a:p>
          <a:p>
            <a:r>
              <a:rPr lang="fr-FR" b="1" dirty="0" smtClean="0">
                <a:solidFill>
                  <a:srgbClr val="C00000"/>
                </a:solidFill>
              </a:rPr>
              <a:t>Retrouvez un article du règlement général en vigueur à une date donnée </a:t>
            </a:r>
            <a:r>
              <a:rPr lang="fr-FR" b="1" baseline="0" dirty="0" smtClean="0">
                <a:solidFill>
                  <a:srgbClr val="C00000"/>
                </a:solidFill>
              </a:rPr>
              <a:t> : </a:t>
            </a:r>
            <a:r>
              <a:rPr lang="fr-FR" b="1" dirty="0" smtClean="0">
                <a:solidFill>
                  <a:srgbClr val="C00000"/>
                </a:solidFill>
              </a:rPr>
              <a:t>Le moteur de recherche avancée, situé en haut à droite de la page, vous permet d’effectuer une recherche précise d’articles du RG en vigueur à une date donnée.</a:t>
            </a:r>
          </a:p>
          <a:p>
            <a:endParaRPr lang="fr-FR" dirty="0" smtClean="0"/>
          </a:p>
          <a:p>
            <a:r>
              <a:rPr lang="fr-FR" b="1" dirty="0" smtClean="0"/>
              <a:t>Liste des instructions de l'AMF par livre</a:t>
            </a:r>
          </a:p>
          <a:p>
            <a:r>
              <a:rPr lang="fr-FR" dirty="0" smtClean="0"/>
              <a:t>Les instructions de l’AMF applicables sont affichées dans 2 rubriques du site :</a:t>
            </a:r>
          </a:p>
          <a:p>
            <a:r>
              <a:rPr lang="fr-FR" dirty="0" smtClean="0"/>
              <a:t>par livre du règlement général, dans la rubrique « Liste des instructions AMF par livre » ;</a:t>
            </a:r>
          </a:p>
          <a:p>
            <a:r>
              <a:rPr lang="fr-FR" dirty="0" smtClean="0"/>
              <a:t>par thème, dans la rubrique « Doctrine ».</a:t>
            </a:r>
          </a:p>
          <a:p>
            <a:r>
              <a:rPr lang="fr-FR" b="1" dirty="0" smtClean="0"/>
              <a:t>Arrêtés d’homologation</a:t>
            </a:r>
          </a:p>
          <a:p>
            <a:r>
              <a:rPr lang="fr-FR" dirty="0" smtClean="0"/>
              <a:t>Les modifications du règlement général de l’AMF font l’objet d’un arrêté d’homologation du ministre de l’Économie, publié au Journal officiel. Sauf disposition contraire, la date d’entrée en vigueur des modifications homologuées correspond à la date de publication au JO + 1 jour.</a:t>
            </a:r>
          </a:p>
          <a:p>
            <a:r>
              <a:rPr lang="fr-FR" b="1" dirty="0" smtClean="0"/>
              <a:t>Archives du règlement général</a:t>
            </a:r>
          </a:p>
          <a:p>
            <a:r>
              <a:rPr lang="fr-FR" dirty="0" smtClean="0"/>
              <a:t>La rubrique « Archives du règlement général » offre la possibilité de consulter, d’imprimer et de télécharger en </a:t>
            </a:r>
            <a:r>
              <a:rPr lang="fr-FR" dirty="0" err="1" smtClean="0"/>
              <a:t>pdf</a:t>
            </a:r>
            <a:r>
              <a:rPr lang="fr-FR" dirty="0" smtClean="0"/>
              <a:t> toutes les anciennes versions du règlement général depuis sa création.</a:t>
            </a:r>
          </a:p>
          <a:p>
            <a:endParaRPr lang="fr-FR" dirty="0" smtClean="0"/>
          </a:p>
          <a:p>
            <a:r>
              <a:rPr lang="fr-FR" dirty="0" smtClean="0"/>
              <a:t>Seule la version française fait foi.</a:t>
            </a:r>
            <a:r>
              <a:rPr lang="fr-FR" baseline="0" dirty="0" smtClean="0"/>
              <a:t> </a:t>
            </a:r>
            <a:r>
              <a:rPr lang="fr-FR" dirty="0" smtClean="0"/>
              <a:t>Le règlement général de l’AMF est disponible en version anglaise, sur le site anglais. Cette traduction est donnée pour information seulement, seule la version française faisant foi.</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7</a:t>
            </a:fld>
            <a:endParaRPr lang="fr-FR" altLang="fr-FR"/>
          </a:p>
        </p:txBody>
      </p:sp>
    </p:spTree>
    <p:extLst>
      <p:ext uri="{BB962C8B-B14F-4D97-AF65-F5344CB8AC3E}">
        <p14:creationId xmlns:p14="http://schemas.microsoft.com/office/powerpoint/2010/main" val="122595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dirty="0" smtClean="0"/>
              <a:t>La doctrine de l’AMF permet aux acteurs de marché, en complément de la lecture de la jurisprudence de la Commission des sanctions et de la motivation de certaines décisions individuelles, de connaître la façon dont le régulateur applique, sous le contrôle des tribunaux, les dispositions législatives et réglementaires concernant les sujets relevant de sa compétence.</a:t>
            </a:r>
          </a:p>
          <a:p>
            <a:endParaRPr lang="fr-FR" dirty="0" smtClean="0"/>
          </a:p>
          <a:p>
            <a:r>
              <a:rPr lang="fr-FR" dirty="0" smtClean="0"/>
              <a:t>L’instruction constitue l’interprétation des dispositions du règlement général de l’AMF en indiquant leurs modalités d’application ainsi que leurs conditions de mise en œuvre. Elle informe les acteurs de marché des procédures à suivre et des règles à appliquer.</a:t>
            </a:r>
          </a:p>
          <a:p>
            <a:endParaRPr lang="fr-FR" dirty="0" smtClean="0"/>
          </a:p>
          <a:p>
            <a:r>
              <a:rPr lang="fr-FR" dirty="0" smtClean="0"/>
              <a:t>La position constitue une interprétation des dispositions législatives et réglementaires entrant dans le champ de compétence de l’AMF. Elle indique la manière dont l’AMF les applique à des cas individuels et est extériorisée dans un souci de transparence et de prévisibilité</a:t>
            </a:r>
          </a:p>
          <a:p>
            <a:endParaRPr lang="fr-FR" dirty="0" smtClean="0"/>
          </a:p>
          <a:p>
            <a:r>
              <a:rPr lang="fr-FR" dirty="0" smtClean="0"/>
              <a:t>La recommandation est une invitation à adopter un comportement ou à se conformer à une disposition, comportement ou disposition que l’AMF considère comme susceptibles de faciliter la réalisation des objectifs des normes ou principes généraux relevant de son champ de compétence. Néanmoins, la recommandation n’exclut pas que d’autres comportements ou dispositions soient également compatibles avec ces normes ou ces principes généraux. Elle ne revêt donc pas de caractère impératif.</a:t>
            </a:r>
          </a:p>
          <a:p>
            <a:endParaRPr lang="fr-FR" dirty="0" smtClean="0"/>
          </a:p>
          <a:p>
            <a:r>
              <a:rPr lang="fr-FR" dirty="0" smtClean="0"/>
              <a:t>Toutefois, le fait de se conformer à une recommandation contribue généralement à nourrir une présomption de conformité à la réglementation. Dans certains cas, les dispositions d’une recommandation peuvent, compte tenu des circonstances de l’espèce, constituer l’un des éléments d’appréciation pris en compte dans le traitement d’un cas individuel, par exemple une demande de visa ou d’agrément. Mais d’une manière générale, le non-respect d’une recommandation ne peut, en lui-même, caractériser une violation de la réglementation.</a:t>
            </a:r>
          </a:p>
          <a:p>
            <a:endParaRPr lang="fr-FR" dirty="0" smtClean="0"/>
          </a:p>
          <a:p>
            <a:r>
              <a:rPr lang="fr-FR" dirty="0" smtClean="0"/>
              <a:t>La pratique de marché admise par l’AMF dont le champ ne concerne que les manipulations de marché, permet d’instaurer une présomption de légitimité à l’égard des acteurs de marché qui s’y conforment.</a:t>
            </a:r>
          </a:p>
          <a:p>
            <a:endParaRPr lang="fr-FR" dirty="0" smtClean="0"/>
          </a:p>
          <a:p>
            <a:r>
              <a:rPr lang="fr-FR" dirty="0" smtClean="0"/>
              <a:t>Le rescrit offre la possibilité pour une personne partie à une opération de solliciter un avis sur la conformité de celle-ci aux dispositions du règlement général de l’AMF. Si le rescrit ne vaut que pour le demandeur, sa publication </a:t>
            </a:r>
            <a:r>
              <a:rPr lang="fr-FR" dirty="0" err="1" smtClean="0"/>
              <a:t>anonymisée</a:t>
            </a:r>
            <a:r>
              <a:rPr lang="fr-FR" dirty="0" smtClean="0"/>
              <a:t> permet à l’AMF de faire connaître la façon dont les dispositions de son règlement général s’appliqueraient à une opération particulière.</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8</a:t>
            </a:fld>
            <a:endParaRPr lang="fr-FR" altLang="fr-FR"/>
          </a:p>
        </p:txBody>
      </p:sp>
    </p:spTree>
    <p:extLst>
      <p:ext uri="{BB962C8B-B14F-4D97-AF65-F5344CB8AC3E}">
        <p14:creationId xmlns:p14="http://schemas.microsoft.com/office/powerpoint/2010/main" val="421699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dirty="0" smtClean="0"/>
              <a:t>La doctrine de l’AMF permet aux acteurs de marché, en complément de la lecture de la jurisprudence de la Commission des sanctions et de la motivation de certaines décisions individuelles, de connaître la façon dont le régulateur applique, sous le contrôle des tribunaux, les dispositions législatives et réglementaires concernant les sujets relevant de sa compétence.</a:t>
            </a:r>
          </a:p>
          <a:p>
            <a:endParaRPr lang="fr-FR" dirty="0" smtClean="0"/>
          </a:p>
          <a:p>
            <a:r>
              <a:rPr lang="fr-FR" dirty="0" smtClean="0"/>
              <a:t>L’instruction constitue l’interprétation des dispositions du règlement général de l’AMF en indiquant leurs modalités d’application ainsi que leurs conditions de mise en œuvre. Elle informe les acteurs de marché des procédures à suivre et des règles à appliquer.</a:t>
            </a:r>
          </a:p>
          <a:p>
            <a:endParaRPr lang="fr-FR" dirty="0" smtClean="0"/>
          </a:p>
          <a:p>
            <a:r>
              <a:rPr lang="fr-FR" dirty="0" smtClean="0"/>
              <a:t>La position constitue une interprétation des dispositions législatives et réglementaires entrant dans le champ de compétence de l’AMF. Elle indique la manière dont l’AMF les applique à des cas individuels et est extériorisée dans un souci de transparence et de prévisibilité</a:t>
            </a:r>
          </a:p>
          <a:p>
            <a:endParaRPr lang="fr-FR" dirty="0" smtClean="0"/>
          </a:p>
          <a:p>
            <a:r>
              <a:rPr lang="fr-FR" dirty="0" smtClean="0"/>
              <a:t>La recommandation est une invitation à adopter un comportement ou à se conformer à une disposition, comportement ou disposition que l’AMF considère comme susceptibles de faciliter la réalisation des objectifs des normes ou principes généraux relevant de son champ de compétence. Néanmoins, la recommandation n’exclut pas que d’autres comportements ou dispositions soient également compatibles avec ces normes ou ces principes généraux. Elle ne revêt donc pas de caractère impératif.</a:t>
            </a:r>
          </a:p>
          <a:p>
            <a:endParaRPr lang="fr-FR" dirty="0" smtClean="0"/>
          </a:p>
          <a:p>
            <a:r>
              <a:rPr lang="fr-FR" dirty="0" smtClean="0"/>
              <a:t>Toutefois, le fait de se conformer à une recommandation contribue généralement à nourrir une présomption de conformité à la réglementation. Dans certains cas, les dispositions d’une recommandation peuvent, compte tenu des circonstances de l’espèce, constituer l’un des éléments d’appréciation pris en compte dans le traitement d’un cas individuel, par exemple une demande de visa ou d’agrément. Mais d’une manière générale, le non-respect d’une recommandation ne peut, en lui-même, caractériser une violation de la réglementation.</a:t>
            </a:r>
          </a:p>
          <a:p>
            <a:endParaRPr lang="fr-FR" dirty="0" smtClean="0"/>
          </a:p>
          <a:p>
            <a:r>
              <a:rPr lang="fr-FR" dirty="0" smtClean="0"/>
              <a:t>La pratique de marché admise par l’AMF dont le champ ne concerne que les manipulations de marché, permet d’instaurer une présomption de légitimité à l’égard des acteurs de marché qui s’y conforment.</a:t>
            </a:r>
          </a:p>
          <a:p>
            <a:endParaRPr lang="fr-FR" dirty="0" smtClean="0"/>
          </a:p>
          <a:p>
            <a:r>
              <a:rPr lang="fr-FR" dirty="0" smtClean="0"/>
              <a:t>Le rescrit offre la possibilité pour une personne partie à une opération de solliciter un avis sur la conformité de celle-ci aux dispositions du règlement général de l’AMF. Si le rescrit ne vaut que pour le demandeur, sa publication </a:t>
            </a:r>
            <a:r>
              <a:rPr lang="fr-FR" dirty="0" err="1" smtClean="0"/>
              <a:t>anonymisée</a:t>
            </a:r>
            <a:r>
              <a:rPr lang="fr-FR" dirty="0" smtClean="0"/>
              <a:t> permet à l’AMF de faire connaître la façon dont les dispositions de son règlement général s’appliqueraient à une opération particulière.</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9</a:t>
            </a:fld>
            <a:endParaRPr lang="fr-FR" altLang="fr-FR"/>
          </a:p>
        </p:txBody>
      </p:sp>
    </p:spTree>
    <p:extLst>
      <p:ext uri="{BB962C8B-B14F-4D97-AF65-F5344CB8AC3E}">
        <p14:creationId xmlns:p14="http://schemas.microsoft.com/office/powerpoint/2010/main" val="421699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r>
              <a:rPr lang="fr-FR" b="1" dirty="0" smtClean="0"/>
              <a:t>Règlement général de l’AMF, mode d’emploi</a:t>
            </a:r>
          </a:p>
          <a:p>
            <a:r>
              <a:rPr lang="fr-FR" dirty="0" smtClean="0"/>
              <a:t>Le règlement général (RG) est proposé en version html et en </a:t>
            </a:r>
            <a:r>
              <a:rPr lang="fr-FR" dirty="0" err="1" smtClean="0"/>
              <a:t>pdf</a:t>
            </a:r>
            <a:r>
              <a:rPr lang="fr-FR" dirty="0" smtClean="0"/>
              <a:t> afin de permettre à l’internaute de choisir le format le mieux adapté à son besoin. En plus de sa version en vigueur, les anciennes versions sont désormais maintenues en ligne dans la rubrique « Archives du règlement général ». Le règlement général de l’AMF est traduit en anglais pour information seulement, seule la version française faisant foi. Enfin, une recherche spécifique sur le règlement général est disponible via le moteur de recherche avancée.</a:t>
            </a:r>
          </a:p>
          <a:p>
            <a:r>
              <a:rPr lang="fr-FR" b="1" dirty="0" smtClean="0"/>
              <a:t>Règlement général en vigueur</a:t>
            </a:r>
          </a:p>
          <a:p>
            <a:r>
              <a:rPr lang="fr-FR" dirty="0" smtClean="0"/>
              <a:t>Cette rubrique vous permet d’accéder au règlement général de l’AMF en vigueur :</a:t>
            </a:r>
          </a:p>
          <a:p>
            <a:r>
              <a:rPr lang="fr-FR" dirty="0" smtClean="0"/>
              <a:t>au format HTML afin de naviguer dans les différents livres, depuis la table des matières dépliable proposée à droite de l’écran ou depuis le menu de gauche et dans chaque titre, grâce à un sommaire disponible en haut et en bas de page ; ou</a:t>
            </a:r>
          </a:p>
          <a:p>
            <a:r>
              <a:rPr lang="fr-FR" dirty="0" smtClean="0"/>
              <a:t>au format PDF en utilisant la fonction « Télécharger » disponible sous le menu de gauche.</a:t>
            </a:r>
          </a:p>
          <a:p>
            <a:r>
              <a:rPr lang="fr-FR" dirty="0" smtClean="0"/>
              <a:t>Pour imprimer </a:t>
            </a:r>
            <a:r>
              <a:rPr lang="fr-FR" sz="1200" kern="1200" dirty="0" smtClean="0">
                <a:solidFill>
                  <a:schemeClr val="tx1"/>
                </a:solidFill>
                <a:effectLst/>
                <a:latin typeface="Times New Roman" pitchFamily="18" charset="0"/>
                <a:ea typeface="+mn-ea"/>
                <a:cs typeface="+mn-cs"/>
              </a:rPr>
              <a:t>le livre en cours de consultation, utilisez la fonction « Télécharger » puis imprimez le document PDF ainsi obtenu</a:t>
            </a:r>
            <a:r>
              <a:rPr lang="fr-FR" dirty="0" smtClean="0"/>
              <a:t>.</a:t>
            </a:r>
          </a:p>
          <a:p>
            <a:r>
              <a:rPr lang="fr-FR" b="1" dirty="0" smtClean="0"/>
              <a:t>Modifications à venir</a:t>
            </a:r>
          </a:p>
          <a:p>
            <a:r>
              <a:rPr lang="fr-FR" dirty="0" smtClean="0"/>
              <a:t>La rubrique « Modifications à venir » liste, lorsqu’il y en a, les modifications du règlement général homologuées mais dont l’entrée en vigueur est différée dans le temps. Ce service permet aux professionnels d’identifier précisément les évolutions réglementaires en cours.</a:t>
            </a:r>
          </a:p>
          <a:p>
            <a:endParaRPr lang="fr-FR" dirty="0" smtClean="0"/>
          </a:p>
          <a:p>
            <a:r>
              <a:rPr lang="fr-FR" b="1" dirty="0" smtClean="0">
                <a:solidFill>
                  <a:srgbClr val="C00000"/>
                </a:solidFill>
              </a:rPr>
              <a:t>Retrouvez un article du règlement général en vigueur à une date donnée </a:t>
            </a:r>
            <a:r>
              <a:rPr lang="fr-FR" b="1" baseline="0" dirty="0" smtClean="0">
                <a:solidFill>
                  <a:srgbClr val="C00000"/>
                </a:solidFill>
              </a:rPr>
              <a:t> : </a:t>
            </a:r>
            <a:r>
              <a:rPr lang="fr-FR" b="1" dirty="0" smtClean="0">
                <a:solidFill>
                  <a:srgbClr val="C00000"/>
                </a:solidFill>
              </a:rPr>
              <a:t>Le moteur de recherche avancée, situé en haut à droite de la page, vous permet d’effectuer une recherche précise d’articles du RG en vigueur à une date donnée.</a:t>
            </a:r>
          </a:p>
          <a:p>
            <a:endParaRPr lang="fr-FR" dirty="0" smtClean="0"/>
          </a:p>
          <a:p>
            <a:r>
              <a:rPr lang="fr-FR" b="1" dirty="0" smtClean="0"/>
              <a:t>Liste des instructions de l'AMF par livre</a:t>
            </a:r>
          </a:p>
          <a:p>
            <a:r>
              <a:rPr lang="fr-FR" dirty="0" smtClean="0"/>
              <a:t>Les instructions de l’AMF applicables sont affichées dans 2 rubriques du site :</a:t>
            </a:r>
          </a:p>
          <a:p>
            <a:r>
              <a:rPr lang="fr-FR" dirty="0" smtClean="0"/>
              <a:t>par livre du règlement général, dans la rubrique « Liste des instructions AMF par livre » ;</a:t>
            </a:r>
          </a:p>
          <a:p>
            <a:r>
              <a:rPr lang="fr-FR" dirty="0" smtClean="0"/>
              <a:t>par thème, dans la rubrique « Doctrine ».</a:t>
            </a:r>
          </a:p>
          <a:p>
            <a:r>
              <a:rPr lang="fr-FR" b="1" dirty="0" smtClean="0"/>
              <a:t>Arrêtés d’homologation</a:t>
            </a:r>
          </a:p>
          <a:p>
            <a:r>
              <a:rPr lang="fr-FR" dirty="0" smtClean="0"/>
              <a:t>Les modifications du règlement général de l’AMF font l’objet d’un arrêté d’homologation du ministre de l’Économie, publié au Journal officiel. Sauf disposition contraire, la date d’entrée en vigueur des modifications homologuées correspond à la date de publication au JO + 1 jour.</a:t>
            </a:r>
          </a:p>
          <a:p>
            <a:r>
              <a:rPr lang="fr-FR" b="1" dirty="0" smtClean="0"/>
              <a:t>Archives du règlement général</a:t>
            </a:r>
          </a:p>
          <a:p>
            <a:r>
              <a:rPr lang="fr-FR" dirty="0" smtClean="0"/>
              <a:t>La rubrique « Archives du règlement général » offre la possibilité de consulter, d’imprimer et de télécharger en </a:t>
            </a:r>
            <a:r>
              <a:rPr lang="fr-FR" dirty="0" err="1" smtClean="0"/>
              <a:t>pdf</a:t>
            </a:r>
            <a:r>
              <a:rPr lang="fr-FR" dirty="0" smtClean="0"/>
              <a:t> toutes les anciennes versions du règlement général depuis sa création.</a:t>
            </a:r>
          </a:p>
          <a:p>
            <a:endParaRPr lang="fr-FR" dirty="0" smtClean="0"/>
          </a:p>
          <a:p>
            <a:r>
              <a:rPr lang="fr-FR" dirty="0" smtClean="0"/>
              <a:t>Seule la version française fait foi.</a:t>
            </a:r>
            <a:r>
              <a:rPr lang="fr-FR" baseline="0" dirty="0" smtClean="0"/>
              <a:t> </a:t>
            </a:r>
            <a:r>
              <a:rPr lang="fr-FR" dirty="0" smtClean="0"/>
              <a:t>Le règlement général de l’AMF est disponible en version anglaise, sur le site anglais. Cette traduction est donnée pour information seulement, seule la version française faisant foi.</a:t>
            </a:r>
          </a:p>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11</a:t>
            </a:fld>
            <a:endParaRPr lang="fr-FR" altLang="fr-FR"/>
          </a:p>
        </p:txBody>
      </p:sp>
    </p:spTree>
    <p:extLst>
      <p:ext uri="{BB962C8B-B14F-4D97-AF65-F5344CB8AC3E}">
        <p14:creationId xmlns:p14="http://schemas.microsoft.com/office/powerpoint/2010/main" val="122595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12825"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F8AFA1-37A9-4FEA-B15D-C3D79F2049A6}" type="slidenum">
              <a:rPr lang="fr-FR" altLang="fr-FR" smtClean="0"/>
              <a:pPr/>
              <a:t>14</a:t>
            </a:fld>
            <a:endParaRPr lang="fr-FR" altLang="fr-FR"/>
          </a:p>
        </p:txBody>
      </p:sp>
    </p:spTree>
    <p:extLst>
      <p:ext uri="{BB962C8B-B14F-4D97-AF65-F5344CB8AC3E}">
        <p14:creationId xmlns:p14="http://schemas.microsoft.com/office/powerpoint/2010/main" val="3822720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5141" name="Picture 21" descr="ULTIME VISUEL GRAN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6368"/>
          <a:stretch>
            <a:fillRect/>
          </a:stretch>
        </p:blipFill>
        <p:spPr bwMode="auto">
          <a:xfrm>
            <a:off x="17463" y="2730500"/>
            <a:ext cx="8948737" cy="41529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1965325" y="1633538"/>
            <a:ext cx="7086600" cy="1085850"/>
          </a:xfrm>
        </p:spPr>
        <p:txBody>
          <a:bodyPr/>
          <a:lstStyle>
            <a:lvl1pPr>
              <a:defRPr/>
            </a:lvl1pPr>
          </a:lstStyle>
          <a:p>
            <a:pPr lvl="0"/>
            <a:r>
              <a:rPr lang="fr-FR" altLang="fr-FR" noProof="0" smtClean="0"/>
              <a:t>Modifiez le style du titre</a:t>
            </a:r>
          </a:p>
        </p:txBody>
      </p:sp>
      <p:sp>
        <p:nvSpPr>
          <p:cNvPr id="5124" name="Rectangle 4"/>
          <p:cNvSpPr>
            <a:spLocks noGrp="1" noChangeArrowheads="1"/>
          </p:cNvSpPr>
          <p:nvPr>
            <p:ph type="subTitle" idx="1"/>
          </p:nvPr>
        </p:nvSpPr>
        <p:spPr>
          <a:xfrm>
            <a:off x="5795963" y="3225800"/>
            <a:ext cx="2747962" cy="1571625"/>
          </a:xfrm>
        </p:spPr>
        <p:txBody>
          <a:bodyPr/>
          <a:lstStyle>
            <a:lvl1pPr marL="0" indent="0" algn="ctr">
              <a:buFont typeface="Wingdings 2" pitchFamily="18" charset="2"/>
              <a:buNone/>
              <a:defRPr/>
            </a:lvl1pPr>
          </a:lstStyle>
          <a:p>
            <a:pPr lvl="0"/>
            <a:r>
              <a:rPr lang="fr-FR" altLang="fr-FR" noProof="0" smtClean="0"/>
              <a:t>Modifiez le style des sous-titres du masque</a:t>
            </a:r>
          </a:p>
        </p:txBody>
      </p:sp>
      <p:pic>
        <p:nvPicPr>
          <p:cNvPr id="5135" name="Picture 15" descr="logo_amf_2couleur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4850" y="317500"/>
            <a:ext cx="1787525" cy="122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4FA767A4-0E3D-4B8C-A068-F8865346B9E5}" type="slidenum">
              <a:rPr lang="fr-FR" altLang="fr-FR"/>
              <a:pPr/>
              <a:t>‹N°›</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255183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5788" y="261938"/>
            <a:ext cx="2006600" cy="61499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12813" y="261938"/>
            <a:ext cx="5870575" cy="61499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6A0CD0EA-4FB2-4043-87A9-97A74DF44635}" type="slidenum">
              <a:rPr lang="fr-FR" altLang="fr-FR"/>
              <a:pPr/>
              <a:t>‹N°›</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89492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736E1BDE-C472-4FE9-BFA4-D5E053D297AA}" type="slidenum">
              <a:rPr lang="fr-FR" altLang="fr-FR"/>
              <a:pPr/>
              <a:t>‹N°›</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33562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A7B1D13E-8C86-4479-9AD9-634339768C8D}" type="slidenum">
              <a:rPr lang="fr-FR" altLang="fr-FR"/>
              <a:pPr/>
              <a:t>‹N°›</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28451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12813" y="1257300"/>
            <a:ext cx="3938587" cy="515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03800" y="1257300"/>
            <a:ext cx="3938588" cy="515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a:lvl1pPr>
          </a:lstStyle>
          <a:p>
            <a:fld id="{AA91E8D9-8156-4CC5-B282-A1D1F419AD8A}" type="slidenum">
              <a:rPr lang="fr-FR" altLang="fr-FR"/>
              <a:pPr/>
              <a:t>‹N°›</a:t>
            </a:fld>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236337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a:lvl1pPr>
          </a:lstStyle>
          <a:p>
            <a:fld id="{C2E9E4B6-0EF2-4BF2-AB7D-72D81AFDC36C}" type="slidenum">
              <a:rPr lang="fr-FR" altLang="fr-FR"/>
              <a:pPr/>
              <a:t>‹N°›</a:t>
            </a:fld>
            <a:endParaRPr lang="fr-FR" altLang="fr-FR"/>
          </a:p>
        </p:txBody>
      </p:sp>
      <p:sp>
        <p:nvSpPr>
          <p:cNvPr id="8" name="Espace réservé du pied de page 7"/>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250954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lvl1pPr>
              <a:defRPr/>
            </a:lvl1pPr>
          </a:lstStyle>
          <a:p>
            <a:fld id="{D27F78EB-301D-42BA-80FB-81FC67B7D5FC}" type="slidenum">
              <a:rPr lang="fr-FR" altLang="fr-FR"/>
              <a:pPr/>
              <a:t>‹N°›</a:t>
            </a:fld>
            <a:endParaRPr lang="fr-FR" altLang="fr-FR"/>
          </a:p>
        </p:txBody>
      </p:sp>
      <p:sp>
        <p:nvSpPr>
          <p:cNvPr id="4" name="Espace réservé du pied de page 3"/>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31671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2683D132-864D-4FBB-9086-FC3841305776}" type="slidenum">
              <a:rPr lang="fr-FR" altLang="fr-FR"/>
              <a:pPr/>
              <a:t>‹N°›</a:t>
            </a:fld>
            <a:endParaRPr lang="fr-FR" altLang="fr-FR"/>
          </a:p>
        </p:txBody>
      </p:sp>
      <p:sp>
        <p:nvSpPr>
          <p:cNvPr id="3" name="Espace réservé du pied de page 2"/>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407911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45DE04CB-0A2A-4030-AB22-0F292A0C9D25}" type="slidenum">
              <a:rPr lang="fr-FR" altLang="fr-FR"/>
              <a:pPr/>
              <a:t>‹N°›</a:t>
            </a:fld>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224288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F3A94720-EF43-4BCD-B39C-1CA27CA7038C}" type="slidenum">
              <a:rPr lang="fr-FR" altLang="fr-FR"/>
              <a:pPr/>
              <a:t>‹N°›</a:t>
            </a:fld>
            <a:endParaRPr lang="fr-FR" altLang="fr-FR"/>
          </a:p>
        </p:txBody>
      </p:sp>
      <p:sp>
        <p:nvSpPr>
          <p:cNvPr id="6" name="Espace réservé du pied de page 5"/>
          <p:cNvSpPr>
            <a:spLocks noGrp="1"/>
          </p:cNvSpPr>
          <p:nvPr>
            <p:ph type="ftr" sz="quarter" idx="11"/>
          </p:nvPr>
        </p:nvSpPr>
        <p:spPr/>
        <p:txBody>
          <a:bodyPr/>
          <a:lstStyle>
            <a:lvl1pPr>
              <a:defRPr/>
            </a:lvl1pPr>
          </a:lstStyle>
          <a:p>
            <a:r>
              <a:rPr lang="fr-FR" altLang="fr-FR"/>
              <a:t>Titre de la présentation / Date / Niveau de confidentialité</a:t>
            </a:r>
          </a:p>
        </p:txBody>
      </p:sp>
    </p:spTree>
    <p:extLst>
      <p:ext uri="{BB962C8B-B14F-4D97-AF65-F5344CB8AC3E}">
        <p14:creationId xmlns:p14="http://schemas.microsoft.com/office/powerpoint/2010/main" val="340231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5" name="Picture 21" descr="ULTIME VISUEL PETIT"/>
          <p:cNvPicPr>
            <a:picLocks noChangeAspect="1" noChangeArrowheads="1"/>
          </p:cNvPicPr>
          <p:nvPr/>
        </p:nvPicPr>
        <p:blipFill>
          <a:blip r:embed="rId13" cstate="print">
            <a:extLst>
              <a:ext uri="{28A0092B-C50C-407E-A947-70E740481C1C}">
                <a14:useLocalDpi xmlns:a14="http://schemas.microsoft.com/office/drawing/2010/main" val="0"/>
              </a:ext>
            </a:extLst>
          </a:blip>
          <a:srcRect b="16884"/>
          <a:stretch>
            <a:fillRect/>
          </a:stretch>
        </p:blipFill>
        <p:spPr bwMode="auto">
          <a:xfrm>
            <a:off x="0" y="4740275"/>
            <a:ext cx="4291013" cy="21256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436688" y="261938"/>
            <a:ext cx="75009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912813" y="1257300"/>
            <a:ext cx="8029575"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0" name="Rectangle 6"/>
          <p:cNvSpPr>
            <a:spLocks noGrp="1" noChangeArrowheads="1"/>
          </p:cNvSpPr>
          <p:nvPr>
            <p:ph type="sldNum" sz="quarter" idx="4"/>
          </p:nvPr>
        </p:nvSpPr>
        <p:spPr bwMode="auto">
          <a:xfrm>
            <a:off x="8393113" y="6524625"/>
            <a:ext cx="54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00">
                <a:solidFill>
                  <a:srgbClr val="123466"/>
                </a:solidFill>
                <a:latin typeface="+mn-lt"/>
              </a:defRPr>
            </a:lvl1pPr>
          </a:lstStyle>
          <a:p>
            <a:fld id="{215CAFDE-08E1-46D5-B852-401BE5553E4A}" type="slidenum">
              <a:rPr lang="fr-FR" altLang="fr-FR"/>
              <a:pPr/>
              <a:t>‹N°›</a:t>
            </a:fld>
            <a:endParaRPr lang="fr-FR" altLang="fr-FR"/>
          </a:p>
        </p:txBody>
      </p:sp>
      <p:sp>
        <p:nvSpPr>
          <p:cNvPr id="1029" name="Rectangle 5"/>
          <p:cNvSpPr>
            <a:spLocks noGrp="1" noChangeArrowheads="1"/>
          </p:cNvSpPr>
          <p:nvPr>
            <p:ph type="ftr" sz="quarter" idx="3"/>
          </p:nvPr>
        </p:nvSpPr>
        <p:spPr bwMode="auto">
          <a:xfrm>
            <a:off x="914400" y="6529388"/>
            <a:ext cx="727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123466"/>
                </a:solidFill>
                <a:latin typeface="+mn-lt"/>
              </a:defRPr>
            </a:lvl1pPr>
          </a:lstStyle>
          <a:p>
            <a:r>
              <a:rPr lang="fr-FR" altLang="fr-FR"/>
              <a:t>Titre de la présentation / Date / Niveau de confidentialité</a:t>
            </a:r>
          </a:p>
        </p:txBody>
      </p:sp>
      <p:pic>
        <p:nvPicPr>
          <p:cNvPr id="1040" name="Picture 16" descr="logo_amf_2couleu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25" y="176213"/>
            <a:ext cx="993775" cy="679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400" b="1">
          <a:solidFill>
            <a:srgbClr val="123466"/>
          </a:solidFill>
          <a:latin typeface="+mj-lt"/>
          <a:ea typeface="+mj-ea"/>
          <a:cs typeface="+mj-cs"/>
        </a:defRPr>
      </a:lvl1pPr>
      <a:lvl2pPr algn="l" rtl="0" eaLnBrk="1" fontAlgn="base" hangingPunct="1">
        <a:spcBef>
          <a:spcPct val="0"/>
        </a:spcBef>
        <a:spcAft>
          <a:spcPct val="0"/>
        </a:spcAft>
        <a:defRPr sz="2400" b="1">
          <a:solidFill>
            <a:srgbClr val="123466"/>
          </a:solidFill>
          <a:latin typeface="Arial" charset="0"/>
        </a:defRPr>
      </a:lvl2pPr>
      <a:lvl3pPr algn="l" rtl="0" eaLnBrk="1" fontAlgn="base" hangingPunct="1">
        <a:spcBef>
          <a:spcPct val="0"/>
        </a:spcBef>
        <a:spcAft>
          <a:spcPct val="0"/>
        </a:spcAft>
        <a:defRPr sz="2400" b="1">
          <a:solidFill>
            <a:srgbClr val="123466"/>
          </a:solidFill>
          <a:latin typeface="Arial" charset="0"/>
        </a:defRPr>
      </a:lvl3pPr>
      <a:lvl4pPr algn="l" rtl="0" eaLnBrk="1" fontAlgn="base" hangingPunct="1">
        <a:spcBef>
          <a:spcPct val="0"/>
        </a:spcBef>
        <a:spcAft>
          <a:spcPct val="0"/>
        </a:spcAft>
        <a:defRPr sz="2400" b="1">
          <a:solidFill>
            <a:srgbClr val="123466"/>
          </a:solidFill>
          <a:latin typeface="Arial" charset="0"/>
        </a:defRPr>
      </a:lvl4pPr>
      <a:lvl5pPr algn="l" rtl="0" eaLnBrk="1" fontAlgn="base" hangingPunct="1">
        <a:spcBef>
          <a:spcPct val="0"/>
        </a:spcBef>
        <a:spcAft>
          <a:spcPct val="0"/>
        </a:spcAft>
        <a:defRPr sz="2400" b="1">
          <a:solidFill>
            <a:srgbClr val="123466"/>
          </a:solidFill>
          <a:latin typeface="Arial" charset="0"/>
        </a:defRPr>
      </a:lvl5pPr>
      <a:lvl6pPr marL="457200" algn="l" rtl="0" eaLnBrk="1" fontAlgn="base" hangingPunct="1">
        <a:spcBef>
          <a:spcPct val="0"/>
        </a:spcBef>
        <a:spcAft>
          <a:spcPct val="0"/>
        </a:spcAft>
        <a:defRPr sz="2400" b="1">
          <a:solidFill>
            <a:srgbClr val="123466"/>
          </a:solidFill>
          <a:latin typeface="Arial" charset="0"/>
        </a:defRPr>
      </a:lvl6pPr>
      <a:lvl7pPr marL="914400" algn="l" rtl="0" eaLnBrk="1" fontAlgn="base" hangingPunct="1">
        <a:spcBef>
          <a:spcPct val="0"/>
        </a:spcBef>
        <a:spcAft>
          <a:spcPct val="0"/>
        </a:spcAft>
        <a:defRPr sz="2400" b="1">
          <a:solidFill>
            <a:srgbClr val="123466"/>
          </a:solidFill>
          <a:latin typeface="Arial" charset="0"/>
        </a:defRPr>
      </a:lvl7pPr>
      <a:lvl8pPr marL="1371600" algn="l" rtl="0" eaLnBrk="1" fontAlgn="base" hangingPunct="1">
        <a:spcBef>
          <a:spcPct val="0"/>
        </a:spcBef>
        <a:spcAft>
          <a:spcPct val="0"/>
        </a:spcAft>
        <a:defRPr sz="2400" b="1">
          <a:solidFill>
            <a:srgbClr val="123466"/>
          </a:solidFill>
          <a:latin typeface="Arial" charset="0"/>
        </a:defRPr>
      </a:lvl8pPr>
      <a:lvl9pPr marL="1828800" algn="l" rtl="0" eaLnBrk="1" fontAlgn="base" hangingPunct="1">
        <a:spcBef>
          <a:spcPct val="0"/>
        </a:spcBef>
        <a:spcAft>
          <a:spcPct val="0"/>
        </a:spcAft>
        <a:defRPr sz="2400" b="1">
          <a:solidFill>
            <a:srgbClr val="123466"/>
          </a:solidFill>
          <a:latin typeface="Arial" charset="0"/>
        </a:defRPr>
      </a:lvl9pPr>
    </p:titleStyle>
    <p:bodyStyle>
      <a:lvl1pPr marL="342900" indent="-342900" algn="l" rtl="0" eaLnBrk="1" fontAlgn="base" hangingPunct="1">
        <a:spcBef>
          <a:spcPct val="20000"/>
        </a:spcBef>
        <a:spcAft>
          <a:spcPct val="0"/>
        </a:spcAft>
        <a:buFont typeface="Wingdings 2" pitchFamily="18" charset="2"/>
        <a:buChar char=""/>
        <a:defRPr b="1">
          <a:solidFill>
            <a:srgbClr val="123466"/>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n-lt"/>
        </a:defRPr>
      </a:lvl2pPr>
      <a:lvl3pPr marL="1143000" indent="-228600" algn="l" rtl="0" eaLnBrk="1" fontAlgn="base" hangingPunct="1">
        <a:spcBef>
          <a:spcPct val="20000"/>
        </a:spcBef>
        <a:spcAft>
          <a:spcPct val="0"/>
        </a:spcAft>
        <a:buChar char="•"/>
        <a:defRPr sz="1400">
          <a:solidFill>
            <a:srgbClr val="000000"/>
          </a:solidFill>
          <a:latin typeface="+mn-lt"/>
        </a:defRPr>
      </a:lvl3pPr>
      <a:lvl4pPr marL="1600200" indent="-228600" algn="l" rtl="0" eaLnBrk="1" fontAlgn="base" hangingPunct="1">
        <a:spcBef>
          <a:spcPct val="20000"/>
        </a:spcBef>
        <a:spcAft>
          <a:spcPct val="0"/>
        </a:spcAft>
        <a:buFont typeface="Wingdings 3" pitchFamily="18" charset="2"/>
        <a:buChar char="¬"/>
        <a:defRPr sz="1300">
          <a:solidFill>
            <a:srgbClr val="000000"/>
          </a:solidFill>
          <a:latin typeface="+mn-lt"/>
        </a:defRPr>
      </a:lvl4pPr>
      <a:lvl5pPr marL="2057400" indent="-228600" algn="l" rtl="0" eaLnBrk="1" fontAlgn="base" hangingPunct="1">
        <a:spcBef>
          <a:spcPct val="20000"/>
        </a:spcBef>
        <a:spcAft>
          <a:spcPct val="0"/>
        </a:spcAft>
        <a:buFont typeface="Arial" charset="0"/>
        <a:buChar char="-"/>
        <a:defRPr sz="1100">
          <a:solidFill>
            <a:srgbClr val="000000"/>
          </a:solidFill>
          <a:latin typeface="+mn-lt"/>
        </a:defRPr>
      </a:lvl5pPr>
      <a:lvl6pPr marL="2514600" indent="-228600" algn="l" rtl="0" eaLnBrk="1" fontAlgn="base" hangingPunct="1">
        <a:spcBef>
          <a:spcPct val="20000"/>
        </a:spcBef>
        <a:spcAft>
          <a:spcPct val="0"/>
        </a:spcAft>
        <a:buFont typeface="Arial" charset="0"/>
        <a:buChar char="-"/>
        <a:defRPr sz="1100">
          <a:solidFill>
            <a:srgbClr val="000000"/>
          </a:solidFill>
          <a:latin typeface="+mn-lt"/>
        </a:defRPr>
      </a:lvl6pPr>
      <a:lvl7pPr marL="2971800" indent="-228600" algn="l" rtl="0" eaLnBrk="1" fontAlgn="base" hangingPunct="1">
        <a:spcBef>
          <a:spcPct val="20000"/>
        </a:spcBef>
        <a:spcAft>
          <a:spcPct val="0"/>
        </a:spcAft>
        <a:buFont typeface="Arial" charset="0"/>
        <a:buChar char="-"/>
        <a:defRPr sz="1100">
          <a:solidFill>
            <a:srgbClr val="000000"/>
          </a:solidFill>
          <a:latin typeface="+mn-lt"/>
        </a:defRPr>
      </a:lvl7pPr>
      <a:lvl8pPr marL="3429000" indent="-228600" algn="l" rtl="0" eaLnBrk="1" fontAlgn="base" hangingPunct="1">
        <a:spcBef>
          <a:spcPct val="20000"/>
        </a:spcBef>
        <a:spcAft>
          <a:spcPct val="0"/>
        </a:spcAft>
        <a:buFont typeface="Arial" charset="0"/>
        <a:buChar char="-"/>
        <a:defRPr sz="1100">
          <a:solidFill>
            <a:srgbClr val="000000"/>
          </a:solidFill>
          <a:latin typeface="+mn-lt"/>
        </a:defRPr>
      </a:lvl8pPr>
      <a:lvl9pPr marL="3886200" indent="-228600" algn="l" rtl="0" eaLnBrk="1" fontAlgn="base" hangingPunct="1">
        <a:spcBef>
          <a:spcPct val="20000"/>
        </a:spcBef>
        <a:spcAft>
          <a:spcPct val="0"/>
        </a:spcAft>
        <a:buFont typeface="Arial" charset="0"/>
        <a:buChar char="-"/>
        <a:defRPr sz="11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mf-france.org/Reglementation/Doctrine/Doctrine-list.html?category=I+-+Emetteurs+et+information+financi%C3%A8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f-france.org/Recherche-avancee.html?formId=DOCTRINE&amp;TEXT=&amp;REFERENCE=&amp;DATE_PUBLICATION=&amp;DATE_OBSOLESCENCE=&amp;DATE_VIGUEUR_DEBUT=&amp;DATE_VIGUEUR_FIN=&amp;LANGUAGE=fr&amp;isSearch=tru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amf-france.org/Sanctions-et-transactions/Decisions-de-la-commission/Chronologique/Liste-Chronologique.html?year=2015&amp;docType=sanction" TargetMode="External"/><Relationship Id="rId2" Type="http://schemas.openxmlformats.org/officeDocument/2006/relationships/hyperlink" Target="http://www.amf-france.org/Sanctions-et-transactions/Decisions-de-la-commission.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mf-france.org/Sanctions-et-transactions/Decisions-des-juridictions-de-recour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f-france.org/Sanctions-et-transactions/Table-de-jurisprudence/Jurisprudence.html?category=1%C3%A8re+Partie+-+Proc%C3%A9du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fo-financiere.fr/" TargetMode="External"/><Relationship Id="rId2" Type="http://schemas.openxmlformats.org/officeDocument/2006/relationships/hyperlink" Target="http://www.amf-france.org/Recherche-avancee.html?formId=BDI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fo-financiere.fr/" TargetMode="External"/><Relationship Id="rId2" Type="http://schemas.openxmlformats.org/officeDocument/2006/relationships/hyperlink" Target="http://www.amf-france.org/" TargetMode="External"/><Relationship Id="rId1" Type="http://schemas.openxmlformats.org/officeDocument/2006/relationships/slideLayout" Target="../slideLayouts/slideLayout2.xml"/><Relationship Id="rId4" Type="http://schemas.openxmlformats.org/officeDocument/2006/relationships/hyperlink" Target="http://registers.esma.europa.eu/publication/searchProspectus;jsessionid=41D459549B17A3D7C0BD84947A3433F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mf-france.org/Recherche-avancee.html?formId=ALL"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rchivesbdif.amf-franc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archivesbdif.amf-france.org/fichiers/dop/2007/207C0567.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www.amf-france.org/Recherche-avancee.html?formId=GEC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www.amf-france.org/Recherche-avancee.html?formId=GEC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fg.asso.fr/index.php?option=com_docman&amp;Itemid=215&amp;lang=fr" TargetMode="External"/><Relationship Id="rId2" Type="http://schemas.openxmlformats.org/officeDocument/2006/relationships/hyperlink" Target="http://www.afg.asso.fr/index.php?option=com_content&amp;view=article&amp;id=6124&amp;Itemid=193&amp;lang=fr" TargetMode="External"/><Relationship Id="rId1" Type="http://schemas.openxmlformats.org/officeDocument/2006/relationships/slideLayout" Target="../slideLayouts/slideLayout2.xml"/><Relationship Id="rId4" Type="http://schemas.openxmlformats.org/officeDocument/2006/relationships/hyperlink" Target="http://www.amf-france.org/Publications/Rapports-etudes-et-analyses/Epargne-et-prestataire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gafi.f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xtb.f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orias.fr/search?p_auth=yoDpOF1f&amp;p_p_id=intermediaryDetailedSearch_WAR_oriasportlet&amp;p_p_lifecycle=1&amp;p_p_state=normal&amp;p_p_mode=view&amp;p_p_col_id=column-1&amp;p_p_col_count=1&amp;_intermediaryDetailedSearch_WAR_oriasportlet_myaction=fullSearch"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oursedeparis.fr/listview/noti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euronext.com/en/regulation" TargetMode="External"/><Relationship Id="rId4" Type="http://schemas.openxmlformats.org/officeDocument/2006/relationships/hyperlink" Target="https://www.euronext.com/en/reports-statistic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www.amf-france.org/Formulaires-et-declarations/Contact.html?lst_select_form_theme_id=renseignem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amf-france.org/En-plus/Abonnements-et-flux-RSS.html"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http://www.amf-franc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biu-cujas.univ-paris1.fr/" TargetMode="External"/><Relationship Id="rId2" Type="http://schemas.openxmlformats.org/officeDocument/2006/relationships/hyperlink" Target="http://www.economie.gouv.fr/cedef" TargetMode="External"/><Relationship Id="rId1" Type="http://schemas.openxmlformats.org/officeDocument/2006/relationships/slideLayout" Target="../slideLayouts/slideLayout2.xml"/><Relationship Id="rId4" Type="http://schemas.openxmlformats.org/officeDocument/2006/relationships/hyperlink" Target="http://gallica.bnf.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mf-france.org/Reglementation/Reglement-general-et-instructions/RG-mode-d-emploi.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f-france.org/Resultat-de-recherche.html?LANGUAGE=fr&amp;valid_form=Lancer+la+recherche&amp;INCLUDE_OBSOLESCENT=on&amp;DATE_VIGUEUR_DEBUT=&amp;RG_NUM_ARTICLE=&amp;RG_LIVRE=&amp;DATE_VIGUEUR_FIN=&amp;isSearch=true&amp;formId=REGLEMENT_GENERAL*&amp;TEXT=sanction&amp;DOC_TYPE=REGLEMENT_GENER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ctrTitle"/>
          </p:nvPr>
        </p:nvSpPr>
        <p:spPr/>
        <p:txBody>
          <a:bodyPr/>
          <a:lstStyle/>
          <a:p>
            <a:r>
              <a:rPr lang="fr-FR" altLang="fr-FR" dirty="0"/>
              <a:t>Méthodologie de recherche en droit boursier</a:t>
            </a:r>
            <a:br>
              <a:rPr lang="fr-FR" altLang="fr-FR" dirty="0"/>
            </a:br>
            <a:endParaRPr lang="fr-FR" altLang="fr-FR" dirty="0"/>
          </a:p>
        </p:txBody>
      </p:sp>
      <p:sp>
        <p:nvSpPr>
          <p:cNvPr id="2356227" name="Rectangle 3"/>
          <p:cNvSpPr>
            <a:spLocks noGrp="1" noChangeArrowheads="1"/>
          </p:cNvSpPr>
          <p:nvPr>
            <p:ph type="subTitle" idx="1"/>
          </p:nvPr>
        </p:nvSpPr>
        <p:spPr>
          <a:xfrm>
            <a:off x="5795963" y="3225801"/>
            <a:ext cx="2722562" cy="1041400"/>
          </a:xfrm>
        </p:spPr>
        <p:txBody>
          <a:bodyPr/>
          <a:lstStyle/>
          <a:p>
            <a:r>
              <a:rPr lang="fr-FR" altLang="fr-FR"/>
              <a:t>Les principales sources d'information en droit boursier</a:t>
            </a:r>
            <a:endParaRPr lang="fr-FR" altLang="fr-FR" dirty="0"/>
          </a:p>
        </p:txBody>
      </p:sp>
      <p:sp>
        <p:nvSpPr>
          <p:cNvPr id="2356228" name="Text Box 4"/>
          <p:cNvSpPr txBox="1">
            <a:spLocks noChangeArrowheads="1"/>
          </p:cNvSpPr>
          <p:nvPr/>
        </p:nvSpPr>
        <p:spPr bwMode="auto">
          <a:xfrm>
            <a:off x="344803" y="4164013"/>
            <a:ext cx="43897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smtClean="0">
                <a:solidFill>
                  <a:srgbClr val="123466"/>
                </a:solidFill>
                <a:latin typeface="Arial" charset="0"/>
              </a:rPr>
              <a:t>De </a:t>
            </a:r>
            <a:r>
              <a:rPr lang="fr-FR" altLang="fr-FR" dirty="0" smtClean="0">
                <a:solidFill>
                  <a:srgbClr val="123466"/>
                </a:solidFill>
                <a:latin typeface="Arial" charset="0"/>
              </a:rPr>
              <a:t>: Delphine DELTOUR – Documentaliste spécialiste à l’Autorité des </a:t>
            </a:r>
            <a:r>
              <a:rPr lang="fr-FR" altLang="fr-FR" dirty="0">
                <a:solidFill>
                  <a:srgbClr val="123466"/>
                </a:solidFill>
                <a:latin typeface="Arial" charset="0"/>
              </a:rPr>
              <a:t>M</a:t>
            </a:r>
            <a:r>
              <a:rPr lang="fr-FR" altLang="fr-FR" dirty="0" smtClean="0">
                <a:solidFill>
                  <a:srgbClr val="123466"/>
                </a:solidFill>
                <a:latin typeface="Arial" charset="0"/>
              </a:rPr>
              <a:t>archés </a:t>
            </a:r>
            <a:r>
              <a:rPr lang="fr-FR" altLang="fr-FR" dirty="0" smtClean="0">
                <a:solidFill>
                  <a:srgbClr val="123466"/>
                </a:solidFill>
                <a:latin typeface="Arial" charset="0"/>
              </a:rPr>
              <a:t>Financiers</a:t>
            </a:r>
            <a:r>
              <a:rPr lang="fr-FR" dirty="0" smtClean="0">
                <a:solidFill>
                  <a:srgbClr val="123466"/>
                </a:solidFill>
                <a:latin typeface="Arial" charset="0"/>
              </a:rPr>
              <a:t> </a:t>
            </a:r>
            <a:r>
              <a:rPr lang="fr-FR" dirty="0">
                <a:solidFill>
                  <a:srgbClr val="123466"/>
                </a:solidFill>
                <a:latin typeface="Arial" charset="0"/>
              </a:rPr>
              <a:t>/</a:t>
            </a:r>
            <a:r>
              <a:rPr lang="fr-FR" dirty="0" smtClean="0">
                <a:solidFill>
                  <a:srgbClr val="123466"/>
                </a:solidFill>
                <a:latin typeface="Arial" charset="0"/>
              </a:rPr>
              <a:t> Direction </a:t>
            </a:r>
            <a:r>
              <a:rPr lang="fr-FR" dirty="0">
                <a:solidFill>
                  <a:srgbClr val="123466"/>
                </a:solidFill>
                <a:latin typeface="Arial" charset="0"/>
              </a:rPr>
              <a:t>des relations avec les </a:t>
            </a:r>
            <a:r>
              <a:rPr lang="fr-FR" dirty="0" smtClean="0">
                <a:solidFill>
                  <a:srgbClr val="123466"/>
                </a:solidFill>
                <a:latin typeface="Arial" charset="0"/>
              </a:rPr>
              <a:t>épargnants</a:t>
            </a:r>
            <a:r>
              <a:rPr lang="fr-FR" b="1" dirty="0"/>
              <a:t>                                </a:t>
            </a:r>
            <a:endParaRPr lang="fr-FR" dirty="0"/>
          </a:p>
          <a:p>
            <a:r>
              <a:rPr lang="fr-FR" altLang="fr-FR" b="1" dirty="0" smtClean="0">
                <a:solidFill>
                  <a:srgbClr val="123466"/>
                </a:solidFill>
                <a:latin typeface="Arial" charset="0"/>
              </a:rPr>
              <a:t>Destinataires : </a:t>
            </a:r>
            <a:r>
              <a:rPr lang="fr-FR" altLang="fr-FR" dirty="0" smtClean="0">
                <a:solidFill>
                  <a:srgbClr val="123466"/>
                </a:solidFill>
                <a:latin typeface="Arial" charset="0"/>
              </a:rPr>
              <a:t>Atelier Juriconnexion</a:t>
            </a:r>
            <a:endParaRPr lang="fr-FR" altLang="fr-FR" dirty="0">
              <a:solidFill>
                <a:srgbClr val="123466"/>
              </a:solidFill>
              <a:latin typeface="Arial" charset="0"/>
            </a:endParaRPr>
          </a:p>
          <a:p>
            <a:r>
              <a:rPr lang="fr-FR" altLang="fr-FR" b="1" dirty="0">
                <a:solidFill>
                  <a:srgbClr val="123466"/>
                </a:solidFill>
                <a:latin typeface="Arial" charset="0"/>
              </a:rPr>
              <a:t>Date </a:t>
            </a:r>
            <a:r>
              <a:rPr lang="fr-FR" altLang="fr-FR" b="1" dirty="0" smtClean="0">
                <a:solidFill>
                  <a:srgbClr val="123466"/>
                </a:solidFill>
                <a:latin typeface="Arial" charset="0"/>
              </a:rPr>
              <a:t>: </a:t>
            </a:r>
            <a:r>
              <a:rPr lang="fr-FR" altLang="fr-FR" dirty="0" smtClean="0">
                <a:solidFill>
                  <a:srgbClr val="123466"/>
                </a:solidFill>
                <a:latin typeface="Arial" charset="0"/>
              </a:rPr>
              <a:t>le 18/02/2016</a:t>
            </a:r>
            <a:endParaRPr lang="fr-FR" altLang="fr-FR" dirty="0">
              <a:solidFill>
                <a:srgbClr val="123466"/>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Doctrine de </a:t>
            </a:r>
            <a:r>
              <a:rPr lang="fr-FR" dirty="0" smtClean="0"/>
              <a:t>l’AMF - Recherche </a:t>
            </a:r>
            <a:endParaRPr lang="fr-FR" dirty="0"/>
          </a:p>
        </p:txBody>
      </p:sp>
      <p:sp>
        <p:nvSpPr>
          <p:cNvPr id="3" name="Espace réservé du contenu 2"/>
          <p:cNvSpPr>
            <a:spLocks noGrp="1"/>
          </p:cNvSpPr>
          <p:nvPr>
            <p:ph idx="1"/>
          </p:nvPr>
        </p:nvSpPr>
        <p:spPr>
          <a:xfrm>
            <a:off x="414973" y="985520"/>
            <a:ext cx="8586787" cy="5378767"/>
          </a:xfrm>
        </p:spPr>
        <p:txBody>
          <a:bodyPr/>
          <a:lstStyle/>
          <a:p>
            <a:pPr marL="0" indent="0">
              <a:buNone/>
            </a:pPr>
            <a:r>
              <a:rPr lang="fr-FR" sz="1600" dirty="0"/>
              <a:t>Les instructions de l’AMF applicables sont affichées dans 2 rubriques du site </a:t>
            </a:r>
            <a:r>
              <a:rPr lang="fr-FR" sz="1600" dirty="0" smtClean="0"/>
              <a:t>: </a:t>
            </a:r>
          </a:p>
          <a:p>
            <a:pPr>
              <a:buFontTx/>
              <a:buChar char="-"/>
            </a:pPr>
            <a:r>
              <a:rPr lang="fr-FR" sz="1600" dirty="0" smtClean="0"/>
              <a:t>Soit par </a:t>
            </a:r>
            <a:r>
              <a:rPr lang="fr-FR" sz="1600" dirty="0"/>
              <a:t>livre du règlement général, dans la rubrique « Liste des instructions AMF par livre » </a:t>
            </a:r>
            <a:endParaRPr lang="fr-FR" sz="1600" dirty="0" smtClean="0"/>
          </a:p>
          <a:p>
            <a:pPr>
              <a:buFontTx/>
              <a:buChar char="-"/>
            </a:pPr>
            <a:r>
              <a:rPr lang="fr-FR" sz="1600" dirty="0" smtClean="0"/>
              <a:t>Soit par </a:t>
            </a:r>
            <a:r>
              <a:rPr lang="fr-FR" sz="1600" dirty="0"/>
              <a:t>thème, dans la rubrique « Doctrine ».</a:t>
            </a:r>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10</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59" y="2530473"/>
            <a:ext cx="8752027" cy="353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26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Doctrine de l’AMF </a:t>
            </a:r>
            <a:r>
              <a:rPr lang="fr-FR" dirty="0" smtClean="0"/>
              <a:t>- </a:t>
            </a:r>
            <a:r>
              <a:rPr lang="fr-FR" dirty="0"/>
              <a:t>Recherche </a:t>
            </a:r>
          </a:p>
        </p:txBody>
      </p:sp>
      <p:sp>
        <p:nvSpPr>
          <p:cNvPr id="3" name="Espace réservé du contenu 2"/>
          <p:cNvSpPr>
            <a:spLocks noGrp="1"/>
          </p:cNvSpPr>
          <p:nvPr>
            <p:ph idx="1"/>
          </p:nvPr>
        </p:nvSpPr>
        <p:spPr>
          <a:xfrm>
            <a:off x="414973" y="1137920"/>
            <a:ext cx="8495347" cy="5394960"/>
          </a:xfrm>
        </p:spPr>
        <p:txBody>
          <a:bodyPr/>
          <a:lstStyle/>
          <a:p>
            <a:pPr marL="0" indent="0">
              <a:buNone/>
            </a:pPr>
            <a:r>
              <a:rPr lang="fr-FR" dirty="0"/>
              <a:t>Le moteur de recherche avancée, situé en haut à droite de la page, vous permet d’effectuer une recherche précise d’articles </a:t>
            </a:r>
            <a:r>
              <a:rPr lang="fr-FR" dirty="0" smtClean="0"/>
              <a:t>de doctrine par mots-clés, références, type de documents et d’accéder aux documents obsolètes.</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11</a:t>
            </a:fld>
            <a:endParaRPr lang="fr-FR" altLang="fr-FR"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 y="2139633"/>
            <a:ext cx="75438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583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6208" y="129858"/>
            <a:ext cx="7500937" cy="838200"/>
          </a:xfrm>
        </p:spPr>
        <p:txBody>
          <a:bodyPr/>
          <a:lstStyle/>
          <a:p>
            <a:r>
              <a:rPr lang="fr-FR" dirty="0"/>
              <a:t>Sanctions &amp; </a:t>
            </a:r>
            <a:r>
              <a:rPr lang="fr-FR" dirty="0" smtClean="0"/>
              <a:t>transactions - Recherche</a:t>
            </a:r>
            <a:endParaRPr lang="fr-FR" dirty="0"/>
          </a:p>
        </p:txBody>
      </p:sp>
      <p:sp>
        <p:nvSpPr>
          <p:cNvPr id="3" name="Espace réservé du contenu 2"/>
          <p:cNvSpPr>
            <a:spLocks noGrp="1"/>
          </p:cNvSpPr>
          <p:nvPr>
            <p:ph idx="1"/>
          </p:nvPr>
        </p:nvSpPr>
        <p:spPr>
          <a:xfrm>
            <a:off x="203201" y="985520"/>
            <a:ext cx="8769668" cy="5426393"/>
          </a:xfrm>
        </p:spPr>
        <p:txBody>
          <a:bodyPr/>
          <a:lstStyle/>
          <a:p>
            <a:pPr marL="0" indent="0">
              <a:buNone/>
            </a:pPr>
            <a:r>
              <a:rPr lang="fr-FR" dirty="0" smtClean="0">
                <a:hlinkClick r:id="rId2"/>
              </a:rPr>
              <a:t>Les </a:t>
            </a:r>
            <a:r>
              <a:rPr lang="fr-FR" dirty="0" smtClean="0">
                <a:hlinkClick r:id="rId3"/>
              </a:rPr>
              <a:t>décisions </a:t>
            </a:r>
            <a:r>
              <a:rPr lang="fr-FR" dirty="0">
                <a:hlinkClick r:id="rId3"/>
              </a:rPr>
              <a:t>de sanction</a:t>
            </a:r>
            <a:r>
              <a:rPr lang="fr-FR" dirty="0"/>
              <a:t> sont publiées par </a:t>
            </a:r>
            <a:r>
              <a:rPr lang="fr-FR" dirty="0" smtClean="0"/>
              <a:t>ordres : chronologique </a:t>
            </a:r>
            <a:r>
              <a:rPr lang="fr-FR" dirty="0"/>
              <a:t>et thématique. Elles comportent une référence pour faciliter leur recherche lorsqu’elles sont </a:t>
            </a:r>
            <a:r>
              <a:rPr lang="fr-FR" dirty="0" err="1"/>
              <a:t>anonymisées</a:t>
            </a:r>
            <a:r>
              <a:rPr lang="fr-FR" dirty="0"/>
              <a:t>. Chaque décision faisant l’objet d’un recours est complétée par un onglet qui permet de suivre l’état d’avancement des recours.</a:t>
            </a:r>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12</a:t>
            </a:fld>
            <a:endParaRPr lang="fr-FR" altLang="fr-F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50" y="2651760"/>
            <a:ext cx="8917850" cy="336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77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6208" y="129858"/>
            <a:ext cx="7500937" cy="838200"/>
          </a:xfrm>
        </p:spPr>
        <p:txBody>
          <a:bodyPr/>
          <a:lstStyle/>
          <a:p>
            <a:r>
              <a:rPr lang="fr-FR" dirty="0"/>
              <a:t>Sanctions &amp; transactions - Recherche</a:t>
            </a:r>
          </a:p>
        </p:txBody>
      </p:sp>
      <p:sp>
        <p:nvSpPr>
          <p:cNvPr id="3" name="Espace réservé du contenu 2"/>
          <p:cNvSpPr>
            <a:spLocks noGrp="1"/>
          </p:cNvSpPr>
          <p:nvPr>
            <p:ph idx="1"/>
          </p:nvPr>
        </p:nvSpPr>
        <p:spPr>
          <a:xfrm>
            <a:off x="203201" y="985520"/>
            <a:ext cx="8769668" cy="5426393"/>
          </a:xfrm>
        </p:spPr>
        <p:txBody>
          <a:bodyPr/>
          <a:lstStyle/>
          <a:p>
            <a:r>
              <a:rPr lang="fr-FR" dirty="0">
                <a:hlinkClick r:id="rId2"/>
              </a:rPr>
              <a:t>Décisions des juridictions de recours</a:t>
            </a:r>
            <a:r>
              <a:rPr lang="fr-FR" dirty="0"/>
              <a:t> </a:t>
            </a:r>
            <a:r>
              <a:rPr lang="fr-FR" b="0" dirty="0" smtClean="0"/>
              <a:t>(Conseil d’État, Cour d’appel, Cour </a:t>
            </a:r>
            <a:r>
              <a:rPr lang="fr-FR" b="0" dirty="0"/>
              <a:t>de </a:t>
            </a:r>
            <a:r>
              <a:rPr lang="fr-FR" b="0" dirty="0" smtClean="0"/>
              <a:t>cassation, Questions </a:t>
            </a:r>
            <a:r>
              <a:rPr lang="fr-FR" b="0" dirty="0"/>
              <a:t>prioritaires de </a:t>
            </a:r>
            <a:r>
              <a:rPr lang="fr-FR" b="0" dirty="0" smtClean="0"/>
              <a:t>constitutionnalité)</a:t>
            </a:r>
            <a:endParaRPr lang="fr-FR" b="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13</a:t>
            </a:fld>
            <a:endParaRPr lang="fr-FR" altLang="fr-F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79" y="1803400"/>
            <a:ext cx="9381083" cy="36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05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6048" y="0"/>
            <a:ext cx="7500937" cy="591502"/>
          </a:xfrm>
        </p:spPr>
        <p:txBody>
          <a:bodyPr/>
          <a:lstStyle/>
          <a:p>
            <a:r>
              <a:rPr lang="fr-FR" dirty="0"/>
              <a:t>Sanctions &amp; transactions - Recherche</a:t>
            </a:r>
          </a:p>
        </p:txBody>
      </p:sp>
      <p:sp>
        <p:nvSpPr>
          <p:cNvPr id="3" name="Espace réservé du contenu 2"/>
          <p:cNvSpPr>
            <a:spLocks noGrp="1"/>
          </p:cNvSpPr>
          <p:nvPr>
            <p:ph idx="1"/>
          </p:nvPr>
        </p:nvSpPr>
        <p:spPr>
          <a:xfrm>
            <a:off x="193041" y="660400"/>
            <a:ext cx="8769668" cy="5609273"/>
          </a:xfrm>
        </p:spPr>
        <p:txBody>
          <a:bodyPr/>
          <a:lstStyle/>
          <a:p>
            <a:pPr marL="0" indent="0">
              <a:buNone/>
            </a:pPr>
            <a:r>
              <a:rPr lang="fr-FR" sz="1600" dirty="0" smtClean="0">
                <a:hlinkClick r:id="rId3"/>
              </a:rPr>
              <a:t>La table  de jurisprudence</a:t>
            </a:r>
            <a:r>
              <a:rPr lang="fr-FR" sz="1600" dirty="0"/>
              <a:t> (contentieux des sanctions par </a:t>
            </a:r>
            <a:r>
              <a:rPr lang="fr-FR" sz="1600" dirty="0" smtClean="0"/>
              <a:t>thématique) est navigable </a:t>
            </a:r>
            <a:r>
              <a:rPr lang="fr-FR" sz="1600" dirty="0"/>
              <a:t>à l’aide d’une table des </a:t>
            </a:r>
            <a:r>
              <a:rPr lang="fr-FR" sz="1600" dirty="0" smtClean="0"/>
              <a:t>matières ou via la référence d’une jurisprudence en bas à gauche. Il </a:t>
            </a:r>
            <a:r>
              <a:rPr lang="fr-FR" sz="1600" dirty="0"/>
              <a:t>est par ailleurs possible de retrouver les éléments de jurisprudence relatifs à un mot clé ou à une décision via le moteur de recherche avancée.</a:t>
            </a:r>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14</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 y="1706881"/>
            <a:ext cx="6926297" cy="501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6573" y="1247140"/>
            <a:ext cx="8029575" cy="5154613"/>
          </a:xfrm>
        </p:spPr>
        <p:txBody>
          <a:bodyPr/>
          <a:lstStyle/>
          <a:p>
            <a:pPr marL="0" indent="0" algn="ctr">
              <a:buNone/>
            </a:pPr>
            <a:endParaRPr lang="fr-FR" sz="3200" dirty="0" smtClean="0"/>
          </a:p>
          <a:p>
            <a:pPr marL="0" indent="0" algn="ctr">
              <a:buNone/>
            </a:pPr>
            <a:endParaRPr lang="fr-FR" sz="3200" dirty="0"/>
          </a:p>
          <a:p>
            <a:pPr marL="0" indent="0" algn="ctr">
              <a:buNone/>
            </a:pPr>
            <a:r>
              <a:rPr lang="fr-FR" sz="3200" dirty="0" smtClean="0"/>
              <a:t>Les </a:t>
            </a:r>
            <a:r>
              <a:rPr lang="fr-FR" sz="3200" dirty="0"/>
              <a:t>produits financiers entrant dans le champ </a:t>
            </a:r>
            <a:r>
              <a:rPr lang="fr-FR" sz="3200" dirty="0" smtClean="0"/>
              <a:t>de </a:t>
            </a:r>
            <a:r>
              <a:rPr lang="fr-FR" sz="3200" dirty="0"/>
              <a:t>compétence de </a:t>
            </a:r>
            <a:r>
              <a:rPr lang="fr-FR" sz="3200" dirty="0" smtClean="0"/>
              <a:t>l’AMF</a:t>
            </a:r>
          </a:p>
          <a:p>
            <a:pPr marL="0" indent="0" algn="ctr">
              <a:buNone/>
            </a:pPr>
            <a:endParaRPr lang="fr-FR" sz="3200" dirty="0" smtClean="0"/>
          </a:p>
          <a:p>
            <a:pPr marL="0" indent="0" algn="ctr">
              <a:buNone/>
            </a:pPr>
            <a:r>
              <a:rPr lang="fr-FR" sz="2400" dirty="0" smtClean="0"/>
              <a:t>Focus sur les outils BDIF et GECO</a:t>
            </a:r>
            <a:endParaRPr lang="fr-FR" sz="24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15</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869182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Base des décisions et informations financières (BDIF)</a:t>
            </a:r>
            <a:endParaRPr lang="fr-FR" dirty="0"/>
          </a:p>
        </p:txBody>
      </p:sp>
      <p:sp>
        <p:nvSpPr>
          <p:cNvPr id="3" name="Espace réservé du contenu 2"/>
          <p:cNvSpPr>
            <a:spLocks noGrp="1"/>
          </p:cNvSpPr>
          <p:nvPr>
            <p:ph idx="1"/>
          </p:nvPr>
        </p:nvSpPr>
        <p:spPr>
          <a:xfrm>
            <a:off x="294641" y="1247140"/>
            <a:ext cx="8678228" cy="5154613"/>
          </a:xfrm>
        </p:spPr>
        <p:txBody>
          <a:bodyPr/>
          <a:lstStyle/>
          <a:p>
            <a:pPr marL="0" indent="0">
              <a:buNone/>
            </a:pPr>
            <a:r>
              <a:rPr lang="fr-FR" b="0" dirty="0" smtClean="0">
                <a:hlinkClick r:id="rId2"/>
              </a:rPr>
              <a:t>La base BDIF</a:t>
            </a:r>
            <a:r>
              <a:rPr lang="fr-FR" b="0" dirty="0" smtClean="0"/>
              <a:t> permet de retrouver les documents transmis par les sociétés cotées à l’AMF au titre de </a:t>
            </a:r>
            <a:r>
              <a:rPr lang="fr-FR" dirty="0" smtClean="0"/>
              <a:t>l’information permanente </a:t>
            </a:r>
            <a:r>
              <a:rPr lang="fr-FR" b="0" dirty="0" smtClean="0"/>
              <a:t>(prospectus visés et déclarations des sociétés) ainsi que le décisions publiées par l’AMF.</a:t>
            </a:r>
          </a:p>
          <a:p>
            <a:pPr marL="0" indent="0">
              <a:buNone/>
            </a:pPr>
            <a:endParaRPr lang="fr-FR" b="0" dirty="0" smtClean="0"/>
          </a:p>
          <a:p>
            <a:pPr marL="0" indent="0">
              <a:buNone/>
            </a:pPr>
            <a:r>
              <a:rPr lang="fr-FR" dirty="0" smtClean="0"/>
              <a:t>On y retrouve :</a:t>
            </a:r>
          </a:p>
          <a:p>
            <a:pPr lvl="1">
              <a:buFontTx/>
              <a:buChar char="-"/>
            </a:pPr>
            <a:r>
              <a:rPr lang="fr-FR" b="0" dirty="0" smtClean="0"/>
              <a:t>Décisions et informations financières par date</a:t>
            </a:r>
          </a:p>
          <a:p>
            <a:pPr lvl="1">
              <a:buFontTx/>
              <a:buChar char="-"/>
            </a:pPr>
            <a:r>
              <a:rPr lang="fr-FR" b="0" dirty="0" smtClean="0"/>
              <a:t>Accès par société (tous les documents) </a:t>
            </a:r>
          </a:p>
          <a:p>
            <a:pPr lvl="1">
              <a:buFontTx/>
              <a:buChar char="-"/>
            </a:pPr>
            <a:r>
              <a:rPr lang="fr-FR" b="0" dirty="0" smtClean="0"/>
              <a:t>Prospectus </a:t>
            </a:r>
            <a:r>
              <a:rPr lang="fr-FR" b="0" dirty="0"/>
              <a:t>&amp; autres documents d'informations </a:t>
            </a:r>
            <a:endParaRPr lang="fr-FR" b="0" dirty="0" smtClean="0"/>
          </a:p>
          <a:p>
            <a:pPr lvl="1">
              <a:buFontTx/>
              <a:buChar char="-"/>
            </a:pPr>
            <a:r>
              <a:rPr lang="fr-FR" b="0" dirty="0" smtClean="0"/>
              <a:t>Offres </a:t>
            </a:r>
            <a:r>
              <a:rPr lang="fr-FR" b="0" dirty="0"/>
              <a:t>publiques d'acquisition </a:t>
            </a:r>
            <a:endParaRPr lang="fr-FR" b="0" dirty="0" smtClean="0"/>
          </a:p>
          <a:p>
            <a:pPr lvl="1">
              <a:buFontTx/>
              <a:buChar char="-"/>
            </a:pPr>
            <a:r>
              <a:rPr lang="fr-FR" b="0" dirty="0" smtClean="0"/>
              <a:t>Seuils</a:t>
            </a:r>
            <a:r>
              <a:rPr lang="fr-FR" b="0" dirty="0"/>
              <a:t>, pactes, dérogations &amp; </a:t>
            </a:r>
            <a:r>
              <a:rPr lang="fr-FR" b="0" dirty="0" smtClean="0"/>
              <a:t>examens</a:t>
            </a:r>
          </a:p>
          <a:p>
            <a:pPr lvl="1">
              <a:buFontTx/>
              <a:buChar char="-"/>
            </a:pPr>
            <a:r>
              <a:rPr lang="fr-FR" b="0" dirty="0" smtClean="0"/>
              <a:t>Déclaration </a:t>
            </a:r>
            <a:r>
              <a:rPr lang="fr-FR" b="0" dirty="0"/>
              <a:t>des dirigeants </a:t>
            </a:r>
          </a:p>
          <a:p>
            <a:pPr marL="0" indent="0">
              <a:buNone/>
            </a:pPr>
            <a:endParaRPr lang="fr-FR" dirty="0" smtClean="0"/>
          </a:p>
          <a:p>
            <a:pPr marL="0" lvl="1" indent="0">
              <a:buNone/>
            </a:pPr>
            <a:r>
              <a:rPr lang="fr-FR" sz="1800" dirty="0" smtClean="0">
                <a:solidFill>
                  <a:srgbClr val="123466"/>
                </a:solidFill>
                <a:ea typeface="+mn-ea"/>
                <a:cs typeface="+mn-cs"/>
              </a:rPr>
              <a:t>En revanche, </a:t>
            </a:r>
            <a:r>
              <a:rPr lang="fr-FR" sz="1800" b="1" dirty="0" smtClean="0">
                <a:solidFill>
                  <a:srgbClr val="123466"/>
                </a:solidFill>
                <a:ea typeface="+mn-ea"/>
                <a:cs typeface="+mn-cs"/>
              </a:rPr>
              <a:t>l’information </a:t>
            </a:r>
            <a:r>
              <a:rPr lang="fr-FR" sz="1800" b="1" dirty="0">
                <a:solidFill>
                  <a:srgbClr val="123466"/>
                </a:solidFill>
                <a:ea typeface="+mn-ea"/>
                <a:cs typeface="+mn-cs"/>
              </a:rPr>
              <a:t>réglementée </a:t>
            </a:r>
            <a:r>
              <a:rPr lang="fr-FR" sz="1800" dirty="0" smtClean="0">
                <a:solidFill>
                  <a:srgbClr val="123466"/>
                </a:solidFill>
                <a:ea typeface="+mn-ea"/>
                <a:cs typeface="+mn-cs"/>
              </a:rPr>
              <a:t>(les rapports </a:t>
            </a:r>
            <a:r>
              <a:rPr lang="fr-FR" sz="1800" dirty="0">
                <a:solidFill>
                  <a:srgbClr val="123466"/>
                </a:solidFill>
                <a:ea typeface="+mn-ea"/>
                <a:cs typeface="+mn-cs"/>
              </a:rPr>
              <a:t>financiers </a:t>
            </a:r>
            <a:r>
              <a:rPr lang="fr-FR" sz="1800" dirty="0" smtClean="0">
                <a:solidFill>
                  <a:srgbClr val="123466"/>
                </a:solidFill>
                <a:ea typeface="+mn-ea"/>
                <a:cs typeface="+mn-cs"/>
              </a:rPr>
              <a:t>annuels </a:t>
            </a:r>
            <a:r>
              <a:rPr lang="fr-FR" sz="1800" dirty="0">
                <a:solidFill>
                  <a:srgbClr val="123466"/>
                </a:solidFill>
                <a:ea typeface="+mn-ea"/>
                <a:cs typeface="+mn-cs"/>
              </a:rPr>
              <a:t>et </a:t>
            </a:r>
            <a:r>
              <a:rPr lang="fr-FR" sz="1800" dirty="0" smtClean="0">
                <a:solidFill>
                  <a:srgbClr val="123466"/>
                </a:solidFill>
                <a:ea typeface="+mn-ea"/>
                <a:cs typeface="+mn-cs"/>
              </a:rPr>
              <a:t>semestriels, </a:t>
            </a:r>
            <a:r>
              <a:rPr lang="fr-FR" sz="1800" dirty="0">
                <a:solidFill>
                  <a:srgbClr val="123466"/>
                </a:solidFill>
                <a:ea typeface="+mn-ea"/>
                <a:cs typeface="+mn-cs"/>
              </a:rPr>
              <a:t>l’information trimestrielle l'information relative au nombre total de droits de vote et au nombre d'actions composant le capital social, le  descriptif des programmes de rachat…) est mise à disposition sur le </a:t>
            </a:r>
            <a:r>
              <a:rPr lang="fr-FR" sz="1800" b="1" u="sng" dirty="0">
                <a:solidFill>
                  <a:srgbClr val="123466"/>
                </a:solidFill>
                <a:ea typeface="+mn-ea"/>
                <a:cs typeface="+mn-cs"/>
              </a:rPr>
              <a:t>site de l’émetteur et/ou via un diffuseur </a:t>
            </a:r>
            <a:r>
              <a:rPr lang="fr-FR" sz="1800" dirty="0">
                <a:solidFill>
                  <a:srgbClr val="123466"/>
                </a:solidFill>
                <a:ea typeface="+mn-ea"/>
                <a:cs typeface="+mn-cs"/>
                <a:hlinkClick r:id="rId3"/>
              </a:rPr>
              <a:t>http://www.info-financiere.fr</a:t>
            </a:r>
            <a:r>
              <a:rPr lang="fr-FR" sz="1800" dirty="0" smtClean="0">
                <a:solidFill>
                  <a:srgbClr val="123466"/>
                </a:solidFill>
                <a:ea typeface="+mn-ea"/>
                <a:cs typeface="+mn-cs"/>
                <a:hlinkClick r:id="rId3"/>
              </a:rPr>
              <a:t>/</a:t>
            </a:r>
            <a:r>
              <a:rPr lang="fr-FR" sz="1800" dirty="0">
                <a:solidFill>
                  <a:srgbClr val="123466"/>
                </a:solidFill>
                <a:ea typeface="+mn-ea"/>
                <a:cs typeface="+mn-cs"/>
              </a:rPr>
              <a:t> </a:t>
            </a:r>
            <a:r>
              <a:rPr lang="fr-FR" sz="1800" dirty="0" smtClean="0">
                <a:solidFill>
                  <a:srgbClr val="123466"/>
                </a:solidFill>
                <a:ea typeface="+mn-ea"/>
                <a:cs typeface="+mn-cs"/>
              </a:rPr>
              <a:t>;</a:t>
            </a:r>
            <a:endParaRPr lang="fr-FR" sz="1800" dirty="0">
              <a:solidFill>
                <a:srgbClr val="123466"/>
              </a:solidFill>
              <a:ea typeface="+mn-ea"/>
              <a:cs typeface="+mn-cs"/>
            </a:endParaRPr>
          </a:p>
          <a:p>
            <a:pPr marL="0" indent="0">
              <a:buNone/>
            </a:pPr>
            <a:endParaRPr lang="fr-FR"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16</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319256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3968" y="200978"/>
            <a:ext cx="7500937" cy="713422"/>
          </a:xfrm>
        </p:spPr>
        <p:txBody>
          <a:bodyPr/>
          <a:lstStyle/>
          <a:p>
            <a:r>
              <a:rPr lang="fr-FR" dirty="0" smtClean="0"/>
              <a:t>Base des décisions et informations financières (BDIF)</a:t>
            </a:r>
            <a:endParaRPr lang="fr-FR" dirty="0"/>
          </a:p>
        </p:txBody>
      </p:sp>
      <p:sp>
        <p:nvSpPr>
          <p:cNvPr id="3" name="Espace réservé du contenu 2"/>
          <p:cNvSpPr>
            <a:spLocks noGrp="1"/>
          </p:cNvSpPr>
          <p:nvPr>
            <p:ph idx="1"/>
          </p:nvPr>
        </p:nvSpPr>
        <p:spPr/>
        <p:txBody>
          <a:bodyPr/>
          <a:lstStyle/>
          <a:p>
            <a:r>
              <a:rPr lang="fr-FR" dirty="0" smtClean="0"/>
              <a:t>Pour </a:t>
            </a:r>
            <a:r>
              <a:rPr lang="fr-FR" dirty="0"/>
              <a:t>les offres publiques</a:t>
            </a:r>
            <a:r>
              <a:rPr lang="fr-FR" dirty="0" smtClean="0">
                <a:effectLst/>
              </a:rPr>
              <a:t> : </a:t>
            </a:r>
            <a:r>
              <a:rPr lang="fr-FR" sz="1600" b="0" dirty="0">
                <a:solidFill>
                  <a:srgbClr val="000000"/>
                </a:solidFill>
              </a:rPr>
              <a:t>Le </a:t>
            </a:r>
            <a:r>
              <a:rPr lang="fr-FR" sz="1600" b="0" dirty="0">
                <a:solidFill>
                  <a:srgbClr val="000000"/>
                </a:solidFill>
                <a:hlinkClick r:id="rId2"/>
              </a:rPr>
              <a:t>site Internet de l’AMF </a:t>
            </a:r>
            <a:r>
              <a:rPr lang="fr-FR" sz="1600" b="0" dirty="0">
                <a:solidFill>
                  <a:srgbClr val="000000"/>
                </a:solidFill>
              </a:rPr>
              <a:t>est </a:t>
            </a:r>
            <a:r>
              <a:rPr lang="fr-FR" sz="1600" b="0" dirty="0">
                <a:solidFill>
                  <a:srgbClr val="C00000"/>
                </a:solidFill>
              </a:rPr>
              <a:t>la seule source d’information </a:t>
            </a:r>
            <a:r>
              <a:rPr lang="fr-FR" sz="1600" b="0" dirty="0">
                <a:solidFill>
                  <a:srgbClr val="000000"/>
                </a:solidFill>
              </a:rPr>
              <a:t>pour le marché </a:t>
            </a:r>
            <a:r>
              <a:rPr lang="fr-FR" sz="1600" b="0" dirty="0" smtClean="0">
                <a:solidFill>
                  <a:srgbClr val="000000"/>
                </a:solidFill>
              </a:rPr>
              <a:t>;</a:t>
            </a:r>
          </a:p>
          <a:p>
            <a:pPr marL="0" indent="0">
              <a:buNone/>
            </a:pPr>
            <a:endParaRPr lang="fr-FR" sz="1600" b="0" dirty="0">
              <a:solidFill>
                <a:srgbClr val="000000"/>
              </a:solidFill>
            </a:endParaRPr>
          </a:p>
          <a:p>
            <a:r>
              <a:rPr lang="fr-FR" dirty="0" smtClean="0"/>
              <a:t>Pour </a:t>
            </a:r>
            <a:r>
              <a:rPr lang="fr-FR" dirty="0"/>
              <a:t>les prospectus </a:t>
            </a:r>
            <a:r>
              <a:rPr lang="fr-FR" dirty="0" smtClean="0">
                <a:effectLst/>
              </a:rPr>
              <a:t>: </a:t>
            </a:r>
          </a:p>
          <a:p>
            <a:pPr lvl="1"/>
            <a:r>
              <a:rPr lang="fr-FR" dirty="0" smtClean="0">
                <a:effectLst/>
              </a:rPr>
              <a:t>La publication sur le </a:t>
            </a:r>
            <a:r>
              <a:rPr lang="fr-FR" dirty="0" smtClean="0">
                <a:effectLst/>
                <a:hlinkClick r:id="rId2"/>
              </a:rPr>
              <a:t>site de l’AMF </a:t>
            </a:r>
            <a:r>
              <a:rPr lang="fr-FR" dirty="0" smtClean="0">
                <a:effectLst/>
              </a:rPr>
              <a:t>est faite en complément de la mise à disposition du document par l’émetteur et/ou via un diffuseur </a:t>
            </a:r>
            <a:r>
              <a:rPr lang="fr-FR" dirty="0" smtClean="0">
                <a:effectLst/>
                <a:hlinkClick r:id="rId3"/>
              </a:rPr>
              <a:t>http://www.info-financiere.fr/</a:t>
            </a:r>
            <a:r>
              <a:rPr lang="fr-FR" dirty="0" smtClean="0">
                <a:effectLst/>
              </a:rPr>
              <a:t> ;</a:t>
            </a:r>
          </a:p>
          <a:p>
            <a:pPr lvl="1"/>
            <a:r>
              <a:rPr lang="fr-FR" dirty="0" smtClean="0">
                <a:effectLst/>
              </a:rPr>
              <a:t>L’AMF a également une obligation de transmission des prospectus visés à l’ESMA à J+1 afin d’alimenter le </a:t>
            </a:r>
            <a:r>
              <a:rPr lang="fr-FR" dirty="0" smtClean="0">
                <a:effectLst/>
                <a:hlinkClick r:id="rId4"/>
              </a:rPr>
              <a:t>registre </a:t>
            </a:r>
            <a:r>
              <a:rPr lang="fr-FR" dirty="0" smtClean="0">
                <a:effectLst/>
              </a:rPr>
              <a:t>disponible sur son site Internet. Ce registre ne peut pas être alimenté tant que les prospectus ne sont pas publiés sur notre propre site. </a:t>
            </a:r>
          </a:p>
          <a:p>
            <a:pPr marL="457200" lvl="1" indent="0">
              <a:buNone/>
            </a:pPr>
            <a:endParaRPr lang="fr-FR" dirty="0" smtClean="0">
              <a:effectLst/>
            </a:endParaRPr>
          </a:p>
          <a:p>
            <a:r>
              <a:rPr lang="fr-FR" dirty="0" smtClean="0"/>
              <a:t>Pour les franchissements de seuils, les déclarations de dirigeants, les ventes à découvert</a:t>
            </a:r>
            <a:r>
              <a:rPr lang="fr-FR" dirty="0" smtClean="0">
                <a:effectLst/>
              </a:rPr>
              <a:t> :</a:t>
            </a:r>
          </a:p>
          <a:p>
            <a:pPr lvl="1"/>
            <a:r>
              <a:rPr lang="fr-FR" dirty="0" smtClean="0">
                <a:effectLst/>
              </a:rPr>
              <a:t>Le </a:t>
            </a:r>
            <a:r>
              <a:rPr lang="fr-FR" dirty="0" smtClean="0">
                <a:effectLst/>
                <a:hlinkClick r:id="rId2"/>
              </a:rPr>
              <a:t>site Internet de l’AMF</a:t>
            </a:r>
            <a:r>
              <a:rPr lang="fr-FR" dirty="0" smtClean="0">
                <a:effectLst/>
              </a:rPr>
              <a:t> est </a:t>
            </a:r>
            <a:r>
              <a:rPr lang="fr-FR" dirty="0" smtClean="0">
                <a:solidFill>
                  <a:srgbClr val="C00000"/>
                </a:solidFill>
                <a:effectLst/>
              </a:rPr>
              <a:t>la seule source d’information pour le marché </a:t>
            </a:r>
            <a:r>
              <a:rPr lang="fr-FR" dirty="0" smtClean="0">
                <a:effectLst/>
              </a:rPr>
              <a:t>;</a:t>
            </a:r>
          </a:p>
          <a:p>
            <a:pPr marL="457200" lvl="1" indent="0">
              <a:buNone/>
            </a:pPr>
            <a:endParaRPr lang="fr-FR" dirty="0" smtClean="0"/>
          </a:p>
          <a:p>
            <a:pPr marL="457200" lvl="1" indent="0">
              <a:buNone/>
            </a:pPr>
            <a:r>
              <a:rPr lang="fr-FR" b="1" dirty="0" smtClean="0">
                <a:solidFill>
                  <a:srgbClr val="C00000"/>
                </a:solidFill>
              </a:rPr>
              <a:t>=&gt; La recherche des Décisions et informations financières reprend l'historique des documents publiés depuis le 1er janvier 2009. </a:t>
            </a:r>
            <a:endParaRPr lang="fr-FR" b="1" dirty="0" smtClean="0">
              <a:solidFill>
                <a:srgbClr val="C00000"/>
              </a:solidFill>
              <a:effectLst/>
            </a:endParaRPr>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17</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329636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3968" y="200978"/>
            <a:ext cx="7500937" cy="713422"/>
          </a:xfrm>
        </p:spPr>
        <p:txBody>
          <a:bodyPr/>
          <a:lstStyle/>
          <a:p>
            <a:r>
              <a:rPr lang="fr-FR" dirty="0" smtClean="0"/>
              <a:t>Ex : Je recherche un prospectus relatif à l’augmentation de capital de la société </a:t>
            </a:r>
            <a:r>
              <a:rPr lang="fr-FR" dirty="0" err="1" smtClean="0"/>
              <a:t>Stentys</a:t>
            </a:r>
            <a:endParaRPr lang="fr-FR" dirty="0"/>
          </a:p>
        </p:txBody>
      </p:sp>
      <p:sp>
        <p:nvSpPr>
          <p:cNvPr id="3" name="Espace réservé du contenu 2"/>
          <p:cNvSpPr>
            <a:spLocks noGrp="1"/>
          </p:cNvSpPr>
          <p:nvPr>
            <p:ph idx="1"/>
          </p:nvPr>
        </p:nvSpPr>
        <p:spPr>
          <a:xfrm>
            <a:off x="142241" y="975360"/>
            <a:ext cx="8800148" cy="5436553"/>
          </a:xfrm>
        </p:spPr>
        <p:txBody>
          <a:bodyPr/>
          <a:lstStyle/>
          <a:p>
            <a:pPr>
              <a:buFontTx/>
              <a:buChar char="-"/>
            </a:pPr>
            <a:r>
              <a:rPr lang="fr-FR" dirty="0" smtClean="0"/>
              <a:t>Recherche par nom de société  </a:t>
            </a:r>
            <a:br>
              <a:rPr lang="fr-FR" dirty="0" smtClean="0"/>
            </a:br>
            <a:endParaRPr lang="fr-FR" dirty="0" smtClean="0"/>
          </a:p>
          <a:p>
            <a:pPr>
              <a:buFontTx/>
              <a:buChar char="-"/>
            </a:pPr>
            <a:endParaRPr lang="fr-FR" dirty="0"/>
          </a:p>
          <a:p>
            <a:pPr>
              <a:buFontTx/>
              <a:buChar char="-"/>
            </a:pPr>
            <a:endParaRPr lang="fr-FR" dirty="0" smtClean="0"/>
          </a:p>
          <a:p>
            <a:pPr>
              <a:buFontTx/>
              <a:buChar char="-"/>
            </a:pPr>
            <a:endParaRPr lang="fr-FR" dirty="0"/>
          </a:p>
          <a:p>
            <a:pPr>
              <a:buFontTx/>
              <a:buChar char="-"/>
            </a:pPr>
            <a:endParaRPr lang="fr-FR" dirty="0" smtClean="0"/>
          </a:p>
          <a:p>
            <a:pPr>
              <a:buFontTx/>
              <a:buChar char="-"/>
            </a:pPr>
            <a:endParaRPr lang="fr-FR" dirty="0" smtClean="0"/>
          </a:p>
          <a:p>
            <a:pPr>
              <a:buFontTx/>
              <a:buChar char="-"/>
            </a:pPr>
            <a:r>
              <a:rPr lang="fr-FR" dirty="0" smtClean="0"/>
              <a:t>Recherche par type d’opérations</a:t>
            </a:r>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18</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4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 y="3796665"/>
            <a:ext cx="8613776"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644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7" y="1313815"/>
            <a:ext cx="7613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35231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5248" y="241618"/>
            <a:ext cx="7500937" cy="838200"/>
          </a:xfrm>
        </p:spPr>
        <p:txBody>
          <a:bodyPr/>
          <a:lstStyle/>
          <a:p>
            <a:r>
              <a:rPr lang="fr-FR" dirty="0" smtClean="0"/>
              <a:t>Ex : Je recherche un prospectus relatif à l’augmentation de capital de la société </a:t>
            </a:r>
            <a:r>
              <a:rPr lang="fr-FR" dirty="0" err="1" smtClean="0"/>
              <a:t>Stentys</a:t>
            </a:r>
            <a:endParaRPr lang="fr-FR" dirty="0"/>
          </a:p>
        </p:txBody>
      </p:sp>
      <p:sp>
        <p:nvSpPr>
          <p:cNvPr id="3" name="Espace réservé du contenu 2"/>
          <p:cNvSpPr>
            <a:spLocks noGrp="1"/>
          </p:cNvSpPr>
          <p:nvPr>
            <p:ph idx="1"/>
          </p:nvPr>
        </p:nvSpPr>
        <p:spPr>
          <a:xfrm>
            <a:off x="335281" y="1257300"/>
            <a:ext cx="8607108" cy="5154613"/>
          </a:xfrm>
        </p:spPr>
        <p:txBody>
          <a:bodyPr/>
          <a:lstStyle/>
          <a:p>
            <a:pPr marL="0" indent="0">
              <a:buNone/>
            </a:pPr>
            <a:r>
              <a:rPr lang="fr-FR" sz="1400" b="0" dirty="0" smtClean="0">
                <a:effectLst/>
              </a:rPr>
              <a:t>Dans la page qui s’affiche, vous pouvez affiner le résultat en utilisant les différentes facettes situées dans le menu de gauche. </a:t>
            </a:r>
            <a:endParaRPr lang="fr-FR" sz="1400" b="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19</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6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2114550"/>
            <a:ext cx="47339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66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82" y="1722755"/>
            <a:ext cx="746823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671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272733" y="1196340"/>
            <a:ext cx="8566467" cy="5154613"/>
          </a:xfrm>
        </p:spPr>
        <p:txBody>
          <a:bodyPr/>
          <a:lstStyle/>
          <a:p>
            <a:r>
              <a:rPr lang="fr-FR" sz="2000" dirty="0" smtClean="0"/>
              <a:t>Règlementation : </a:t>
            </a:r>
            <a:r>
              <a:rPr lang="fr-FR" sz="2000" b="0" dirty="0" smtClean="0"/>
              <a:t>Règlement général, Doctrine, Décisions de sanction et table de jurisprudence</a:t>
            </a:r>
          </a:p>
          <a:p>
            <a:pPr marL="0" indent="0">
              <a:buNone/>
            </a:pPr>
            <a:endParaRPr lang="fr-FR" sz="2000" dirty="0" smtClean="0"/>
          </a:p>
          <a:p>
            <a:pPr marL="0" indent="0">
              <a:buNone/>
            </a:pPr>
            <a:endParaRPr lang="fr-FR" sz="2000" dirty="0"/>
          </a:p>
          <a:p>
            <a:r>
              <a:rPr lang="fr-FR" sz="2000" dirty="0"/>
              <a:t>Les produits financiers entrant dans le champ de compétence de l’AMF </a:t>
            </a:r>
            <a:r>
              <a:rPr lang="fr-FR" sz="2000" dirty="0" smtClean="0"/>
              <a:t>: </a:t>
            </a:r>
            <a:r>
              <a:rPr lang="fr-FR" sz="2000" b="0" dirty="0"/>
              <a:t>Focus sur les outils BDIF et </a:t>
            </a:r>
            <a:r>
              <a:rPr lang="fr-FR" sz="2000" b="0" dirty="0" smtClean="0"/>
              <a:t>GECO</a:t>
            </a:r>
          </a:p>
          <a:p>
            <a:endParaRPr lang="fr-FR" sz="2000" dirty="0" smtClean="0"/>
          </a:p>
          <a:p>
            <a:endParaRPr lang="fr-FR" sz="2000" dirty="0"/>
          </a:p>
          <a:p>
            <a:r>
              <a:rPr lang="fr-FR" sz="2000" dirty="0"/>
              <a:t>Les acteurs financiers entrant dans le champ de compétence de l’AMF </a:t>
            </a:r>
            <a:r>
              <a:rPr lang="fr-FR" sz="2000" dirty="0" smtClean="0"/>
              <a:t>: </a:t>
            </a:r>
            <a:r>
              <a:rPr lang="fr-FR" sz="2000" b="0" dirty="0"/>
              <a:t>Vérification des </a:t>
            </a:r>
            <a:r>
              <a:rPr lang="fr-FR" sz="2000" b="0" dirty="0" smtClean="0"/>
              <a:t>agréments</a:t>
            </a:r>
          </a:p>
          <a:p>
            <a:endParaRPr lang="fr-FR" sz="2000" dirty="0" smtClean="0"/>
          </a:p>
          <a:p>
            <a:endParaRPr lang="fr-FR" sz="2000" dirty="0"/>
          </a:p>
          <a:p>
            <a:r>
              <a:rPr lang="fr-FR" sz="2000" dirty="0"/>
              <a:t>Informations </a:t>
            </a:r>
            <a:r>
              <a:rPr lang="fr-FR" sz="2000" dirty="0" smtClean="0"/>
              <a:t>complémentaires : </a:t>
            </a:r>
            <a:r>
              <a:rPr lang="fr-FR" sz="2000" b="0" dirty="0" smtClean="0"/>
              <a:t>cotations, EIS, Flux RSS, encyclopédies </a:t>
            </a:r>
            <a:r>
              <a:rPr lang="fr-FR" sz="2000" b="0" smtClean="0"/>
              <a:t>et revues, liens utiles</a:t>
            </a:r>
            <a:endParaRPr lang="fr-FR" sz="2000" b="0" dirty="0"/>
          </a:p>
          <a:p>
            <a:endParaRPr lang="fr-FR" sz="1050" dirty="0" smtClean="0"/>
          </a:p>
          <a:p>
            <a:endParaRPr lang="fr-FR" sz="1400" dirty="0" smtClean="0"/>
          </a:p>
          <a:p>
            <a:endParaRPr lang="fr-FR" sz="1400" dirty="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357290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Ex : Je recherche un prospectus relatif à l’augmentation de capital de la société </a:t>
            </a:r>
            <a:r>
              <a:rPr lang="fr-FR" sz="2000" dirty="0" err="1" smtClean="0"/>
              <a:t>Stentys</a:t>
            </a:r>
            <a:r>
              <a:rPr lang="fr-FR" sz="2000" dirty="0" smtClean="0"/>
              <a:t> en 2016</a:t>
            </a:r>
            <a:endParaRPr lang="fr-FR" sz="2000" dirty="0"/>
          </a:p>
        </p:txBody>
      </p:sp>
      <p:sp>
        <p:nvSpPr>
          <p:cNvPr id="3" name="Espace réservé du contenu 2"/>
          <p:cNvSpPr>
            <a:spLocks noGrp="1"/>
          </p:cNvSpPr>
          <p:nvPr>
            <p:ph idx="1"/>
          </p:nvPr>
        </p:nvSpPr>
        <p:spPr>
          <a:xfrm>
            <a:off x="274638" y="1186180"/>
            <a:ext cx="8666162" cy="5204460"/>
          </a:xfrm>
        </p:spPr>
        <p:txBody>
          <a:bodyPr/>
          <a:lstStyle/>
          <a:p>
            <a:pPr marL="0" indent="0">
              <a:buNone/>
            </a:pPr>
            <a:r>
              <a:rPr lang="fr-FR" sz="1400" b="0" dirty="0" smtClean="0">
                <a:effectLst/>
              </a:rPr>
              <a:t>Pour accéder au document, cliquez sur « Consulter le document » :</a:t>
            </a:r>
          </a:p>
          <a:p>
            <a:pPr>
              <a:buFontTx/>
              <a:buChar char="-"/>
            </a:pPr>
            <a:r>
              <a:rPr lang="fr-FR" sz="1400" b="0" dirty="0" smtClean="0">
                <a:effectLst/>
              </a:rPr>
              <a:t>Dans « Document du régulateur » vous trouvez la </a:t>
            </a:r>
            <a:r>
              <a:rPr lang="fr-FR" sz="1400" dirty="0" smtClean="0">
                <a:effectLst/>
              </a:rPr>
              <a:t>décision de l’AMF. </a:t>
            </a:r>
          </a:p>
          <a:p>
            <a:pPr>
              <a:buFontTx/>
              <a:buChar char="-"/>
            </a:pPr>
            <a:r>
              <a:rPr lang="fr-FR" sz="1400" b="0" dirty="0" smtClean="0">
                <a:effectLst/>
              </a:rPr>
              <a:t>Dans « Document(s) société(s) » vous trouvez </a:t>
            </a:r>
            <a:r>
              <a:rPr lang="fr-FR" sz="1400" dirty="0" smtClean="0">
                <a:effectLst/>
              </a:rPr>
              <a:t>le(s) fichier(s) de l’opération</a:t>
            </a:r>
          </a:p>
          <a:p>
            <a:pPr>
              <a:buFontTx/>
              <a:buChar char="-"/>
            </a:pPr>
            <a:endParaRPr lang="fr-FR" sz="1400" dirty="0" smtClean="0">
              <a:effectLst/>
            </a:endParaRPr>
          </a:p>
          <a:p>
            <a:pPr>
              <a:buFontTx/>
              <a:buChar char="-"/>
            </a:pPr>
            <a:endParaRPr lang="fr-FR" sz="1400" dirty="0"/>
          </a:p>
          <a:p>
            <a:pPr>
              <a:buFontTx/>
              <a:buChar char="-"/>
            </a:pPr>
            <a:endParaRPr lang="fr-FR" sz="1400" dirty="0" smtClean="0">
              <a:effectLst/>
            </a:endParaRPr>
          </a:p>
          <a:p>
            <a:pPr>
              <a:buFontTx/>
              <a:buChar char="-"/>
            </a:pPr>
            <a:endParaRPr lang="fr-FR" sz="1400" dirty="0"/>
          </a:p>
          <a:p>
            <a:pPr>
              <a:buFontTx/>
              <a:buChar char="-"/>
            </a:pPr>
            <a:endParaRPr lang="fr-FR" sz="1400" dirty="0" smtClean="0">
              <a:effectLst/>
            </a:endParaRPr>
          </a:p>
          <a:p>
            <a:pPr>
              <a:buFontTx/>
              <a:buChar char="-"/>
            </a:pPr>
            <a:endParaRPr lang="fr-FR" sz="1400" dirty="0"/>
          </a:p>
          <a:p>
            <a:pPr>
              <a:buFontTx/>
              <a:buChar char="-"/>
            </a:pPr>
            <a:endParaRPr lang="fr-FR" sz="1400" dirty="0" smtClean="0">
              <a:effectLst/>
            </a:endParaRPr>
          </a:p>
          <a:p>
            <a:pPr>
              <a:buFontTx/>
              <a:buChar char="-"/>
            </a:pPr>
            <a:endParaRPr lang="fr-FR" sz="1400" dirty="0"/>
          </a:p>
          <a:p>
            <a:pPr>
              <a:buFontTx/>
              <a:buChar char="-"/>
            </a:pPr>
            <a:r>
              <a:rPr lang="fr-FR" sz="1400" b="0" dirty="0"/>
              <a:t>Dans l’onglet « Documents associés </a:t>
            </a:r>
            <a:r>
              <a:rPr lang="fr-FR" sz="1400" b="0" dirty="0" smtClean="0"/>
              <a:t>», dans l’exemple le </a:t>
            </a:r>
            <a:r>
              <a:rPr lang="fr-FR" sz="1400" b="0" dirty="0"/>
              <a:t>document associé </a:t>
            </a:r>
            <a:r>
              <a:rPr lang="fr-FR" sz="1400" b="0" dirty="0" smtClean="0"/>
              <a:t>est le document de référence 2015 de la société</a:t>
            </a:r>
          </a:p>
          <a:p>
            <a:pPr>
              <a:buFontTx/>
              <a:buChar char="-"/>
            </a:pPr>
            <a:endParaRPr lang="fr-FR" sz="1400" b="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20</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6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358" y="2033270"/>
            <a:ext cx="5191442" cy="180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67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758" y="4438332"/>
            <a:ext cx="6009322" cy="200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91909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272" y="211138"/>
            <a:ext cx="7500937" cy="838200"/>
          </a:xfrm>
        </p:spPr>
        <p:txBody>
          <a:bodyPr/>
          <a:lstStyle/>
          <a:p>
            <a:r>
              <a:rPr lang="fr-FR" dirty="0" smtClean="0"/>
              <a:t>Site internet : Recherche avancée</a:t>
            </a:r>
            <a:endParaRPr lang="fr-FR" dirty="0"/>
          </a:p>
        </p:txBody>
      </p:sp>
      <p:sp>
        <p:nvSpPr>
          <p:cNvPr id="3" name="Espace réservé du contenu 2"/>
          <p:cNvSpPr>
            <a:spLocks noGrp="1"/>
          </p:cNvSpPr>
          <p:nvPr>
            <p:ph idx="1"/>
          </p:nvPr>
        </p:nvSpPr>
        <p:spPr>
          <a:xfrm>
            <a:off x="254001" y="1005840"/>
            <a:ext cx="8688388" cy="5406073"/>
          </a:xfrm>
        </p:spPr>
        <p:txBody>
          <a:bodyPr/>
          <a:lstStyle/>
          <a:p>
            <a:pPr marL="0" indent="0">
              <a:buNone/>
            </a:pPr>
            <a:r>
              <a:rPr lang="fr-FR" dirty="0" smtClean="0"/>
              <a:t>L’ensemble du fonds du site est accessible via la recherche avancée en haut à droite de la page d’accueil</a:t>
            </a:r>
          </a:p>
          <a:p>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21</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330" y="1734185"/>
            <a:ext cx="51435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272" y="2574925"/>
            <a:ext cx="6638607" cy="380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92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360" y="261938"/>
            <a:ext cx="7843520" cy="838200"/>
          </a:xfrm>
        </p:spPr>
        <p:txBody>
          <a:bodyPr/>
          <a:lstStyle/>
          <a:p>
            <a:r>
              <a:rPr lang="fr-FR" sz="2000" dirty="0"/>
              <a:t>Archives de la base des décisions et informations financières de l'AMF</a:t>
            </a:r>
          </a:p>
        </p:txBody>
      </p:sp>
      <p:sp>
        <p:nvSpPr>
          <p:cNvPr id="3" name="Espace réservé du contenu 2"/>
          <p:cNvSpPr>
            <a:spLocks noGrp="1"/>
          </p:cNvSpPr>
          <p:nvPr>
            <p:ph idx="1"/>
          </p:nvPr>
        </p:nvSpPr>
        <p:spPr>
          <a:xfrm>
            <a:off x="435293" y="985520"/>
            <a:ext cx="8464867" cy="5304473"/>
          </a:xfrm>
        </p:spPr>
        <p:txBody>
          <a:bodyPr/>
          <a:lstStyle/>
          <a:p>
            <a:pPr>
              <a:buFont typeface="Arial" panose="020B0604020202020204" pitchFamily="34" charset="0"/>
              <a:buChar char="•"/>
            </a:pPr>
            <a:r>
              <a:rPr lang="fr-FR" dirty="0" smtClean="0">
                <a:hlinkClick r:id="rId2"/>
              </a:rPr>
              <a:t>Archives de la base BDIF de 1997 à 2008</a:t>
            </a:r>
            <a:endParaRPr lang="fr-FR" dirty="0" smtClean="0"/>
          </a:p>
          <a:p>
            <a:pPr>
              <a:buFont typeface="Symbol"/>
              <a:buChar char="Þ"/>
            </a:pPr>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r>
              <a:rPr lang="fr-FR" sz="1600" dirty="0" smtClean="0"/>
              <a:t>On y trouve : </a:t>
            </a:r>
          </a:p>
          <a:p>
            <a:pPr>
              <a:buFontTx/>
              <a:buChar char="-"/>
            </a:pPr>
            <a:r>
              <a:rPr lang="fr-FR" sz="1600" dirty="0" smtClean="0"/>
              <a:t>Un répertoire "METADONNEES" contenant les métadonnées descriptives des documents sous la forme d'une feuille Excel par année.</a:t>
            </a:r>
          </a:p>
          <a:p>
            <a:pPr>
              <a:buFontTx/>
              <a:buChar char="-"/>
            </a:pPr>
            <a:endParaRPr lang="fr-FR" sz="1600" dirty="0" smtClean="0"/>
          </a:p>
          <a:p>
            <a:pPr>
              <a:buFontTx/>
              <a:buChar char="-"/>
            </a:pPr>
            <a:r>
              <a:rPr lang="fr-FR" sz="1600" dirty="0" smtClean="0"/>
              <a:t>Et un répertoire « FICHIERS» contenant les décisions et informations financières dans 3 répertoires :</a:t>
            </a:r>
          </a:p>
          <a:p>
            <a:pPr lvl="1"/>
            <a:r>
              <a:rPr lang="fr-FR" b="1" dirty="0" smtClean="0"/>
              <a:t>Une base "DOP" qui contient les avis d'offres publiques et documents liés, déclarations des dirigeants, franchissements de seuils, conformité, pactes, etc.</a:t>
            </a:r>
          </a:p>
          <a:p>
            <a:pPr lvl="1"/>
            <a:r>
              <a:rPr lang="fr-FR" b="1" dirty="0" smtClean="0"/>
              <a:t>Une base "RDD" qui contient les décisions AMF.</a:t>
            </a:r>
          </a:p>
          <a:p>
            <a:pPr lvl="1"/>
            <a:r>
              <a:rPr lang="fr-FR" b="1" dirty="0" smtClean="0"/>
              <a:t>Une base "TXTINT" qui contient les prospectus et autres documents des sociétés.</a:t>
            </a:r>
          </a:p>
          <a:p>
            <a:pPr marL="0" indent="0">
              <a:buNone/>
            </a:pPr>
            <a:endParaRPr lang="fr-FR"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22</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5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515" y="1439545"/>
            <a:ext cx="26098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77889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360" y="261938"/>
            <a:ext cx="7843520" cy="838200"/>
          </a:xfrm>
        </p:spPr>
        <p:txBody>
          <a:bodyPr/>
          <a:lstStyle/>
          <a:p>
            <a:r>
              <a:rPr lang="fr-FR" sz="2000" dirty="0" smtClean="0"/>
              <a:t>Ex : je recherche un projet d’offre publique de retrait suivie d’un retrait obligatoire en 2007 pour Buffalo</a:t>
            </a:r>
            <a:endParaRPr lang="fr-FR" sz="2000" dirty="0"/>
          </a:p>
        </p:txBody>
      </p:sp>
      <p:sp>
        <p:nvSpPr>
          <p:cNvPr id="3" name="Espace réservé du contenu 2"/>
          <p:cNvSpPr>
            <a:spLocks noGrp="1"/>
          </p:cNvSpPr>
          <p:nvPr>
            <p:ph idx="1"/>
          </p:nvPr>
        </p:nvSpPr>
        <p:spPr>
          <a:xfrm>
            <a:off x="384493" y="1260493"/>
            <a:ext cx="8464867" cy="4724400"/>
          </a:xfrm>
        </p:spPr>
        <p:txBody>
          <a:bodyPr/>
          <a:lstStyle/>
          <a:p>
            <a:pPr marL="0" indent="0">
              <a:buNone/>
            </a:pPr>
            <a:r>
              <a:rPr lang="fr-FR" dirty="0"/>
              <a:t>Vous pouvez ouvrir les tableaux de métadonnées de l’année </a:t>
            </a:r>
            <a:r>
              <a:rPr lang="fr-FR" dirty="0" smtClean="0"/>
              <a:t>2007 </a:t>
            </a:r>
            <a:r>
              <a:rPr lang="fr-FR" dirty="0"/>
              <a:t>mais aussi de l’année précédente et de la suivante pour ouvrir les horizons de la recherche </a:t>
            </a:r>
            <a:r>
              <a:rPr lang="fr-FR" dirty="0" smtClean="0"/>
              <a:t>(opérations associées) :</a:t>
            </a:r>
            <a:endParaRPr lang="fr-FR" dirty="0"/>
          </a:p>
          <a:p>
            <a:pPr marL="0" indent="0">
              <a:buNone/>
            </a:pPr>
            <a:endParaRPr lang="fr-FR"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23</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8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2363470"/>
            <a:ext cx="5903073"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17939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360" y="261938"/>
            <a:ext cx="7843520" cy="838200"/>
          </a:xfrm>
        </p:spPr>
        <p:txBody>
          <a:bodyPr/>
          <a:lstStyle/>
          <a:p>
            <a:r>
              <a:rPr lang="fr-FR" sz="2000" dirty="0" smtClean="0"/>
              <a:t>Ex : je recherche un projet d’offre publique de retrait suivie d’un retrait obligatoire en 2007 pour Buffalo</a:t>
            </a:r>
            <a:endParaRPr lang="fr-FR" sz="2000" dirty="0"/>
          </a:p>
        </p:txBody>
      </p:sp>
      <p:sp>
        <p:nvSpPr>
          <p:cNvPr id="3" name="Espace réservé du contenu 2"/>
          <p:cNvSpPr>
            <a:spLocks noGrp="1"/>
          </p:cNvSpPr>
          <p:nvPr>
            <p:ph idx="1"/>
          </p:nvPr>
        </p:nvSpPr>
        <p:spPr>
          <a:xfrm>
            <a:off x="318453" y="1198881"/>
            <a:ext cx="8464867" cy="4815840"/>
          </a:xfrm>
        </p:spPr>
        <p:txBody>
          <a:bodyPr/>
          <a:lstStyle/>
          <a:p>
            <a:pPr marL="0" indent="0">
              <a:buNone/>
            </a:pPr>
            <a:r>
              <a:rPr lang="fr-FR" sz="1700" dirty="0" smtClean="0"/>
              <a:t>Dans le fichier de métadonnées, l’idéal </a:t>
            </a:r>
            <a:r>
              <a:rPr lang="fr-FR" sz="1700" dirty="0"/>
              <a:t>est de filtrer par émetteur (Buffalo) et/ou par type ou sous-type d’opération (OPR-RO) dans les tableaux de métadonnées.</a:t>
            </a:r>
          </a:p>
          <a:p>
            <a:pPr marL="0" indent="0">
              <a:buNone/>
            </a:pPr>
            <a:endParaRPr lang="fr-FR" sz="1600" dirty="0" smtClean="0"/>
          </a:p>
          <a:p>
            <a:endParaRPr lang="fr-FR" sz="1600" dirty="0"/>
          </a:p>
          <a:p>
            <a:endParaRPr lang="fr-FR" sz="1600" dirty="0" smtClean="0"/>
          </a:p>
          <a:p>
            <a:endParaRPr lang="fr-FR" sz="1600" dirty="0"/>
          </a:p>
          <a:p>
            <a:endParaRPr lang="fr-FR" sz="1600" dirty="0" smtClean="0"/>
          </a:p>
          <a:p>
            <a:endParaRPr lang="fr-FR" sz="1600" dirty="0"/>
          </a:p>
          <a:p>
            <a:pPr marL="0" indent="0">
              <a:buNone/>
            </a:pPr>
            <a:endParaRPr lang="fr-FR" sz="1600" dirty="0"/>
          </a:p>
          <a:p>
            <a:pPr marL="0" indent="0">
              <a:buNone/>
            </a:pPr>
            <a:endParaRPr lang="fr-FR" sz="1600" dirty="0" smtClean="0"/>
          </a:p>
          <a:p>
            <a:pPr marL="0" indent="0">
              <a:buNone/>
            </a:pPr>
            <a:r>
              <a:rPr lang="fr-FR" sz="1600" dirty="0" smtClean="0"/>
              <a:t>La </a:t>
            </a:r>
            <a:r>
              <a:rPr lang="fr-FR" sz="1600" dirty="0"/>
              <a:t>recherche d'un document se fait de la manière suivante :</a:t>
            </a:r>
          </a:p>
          <a:p>
            <a:pPr marL="0" indent="0">
              <a:buNone/>
            </a:pPr>
            <a:r>
              <a:rPr lang="fr-FR" sz="1600" dirty="0"/>
              <a:t>Chaque feuille Excel correspond à une année et comprend 2 onglets : </a:t>
            </a:r>
          </a:p>
          <a:p>
            <a:r>
              <a:rPr lang="fr-FR" sz="1600" dirty="0" smtClean="0"/>
              <a:t>Un </a:t>
            </a:r>
            <a:r>
              <a:rPr lang="fr-FR" sz="1600" dirty="0"/>
              <a:t>onglet "DOP" pour la base des fichiers DOP </a:t>
            </a:r>
          </a:p>
          <a:p>
            <a:r>
              <a:rPr lang="fr-FR" sz="1600" dirty="0" smtClean="0"/>
              <a:t>Un </a:t>
            </a:r>
            <a:r>
              <a:rPr lang="fr-FR" sz="1600" dirty="0"/>
              <a:t>onglet "RDD+TXTINT" pour les bases de fichiers RDD et TXTINT. </a:t>
            </a:r>
          </a:p>
          <a:p>
            <a:endParaRPr lang="fr-FR" sz="1600" dirty="0" smtClean="0"/>
          </a:p>
          <a:p>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24</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9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 y="1915476"/>
            <a:ext cx="8500427" cy="211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9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475" y="5507355"/>
            <a:ext cx="3067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66196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0480" y="180658"/>
            <a:ext cx="7843520" cy="838200"/>
          </a:xfrm>
        </p:spPr>
        <p:txBody>
          <a:bodyPr/>
          <a:lstStyle/>
          <a:p>
            <a:r>
              <a:rPr lang="fr-FR" sz="2000" dirty="0" smtClean="0"/>
              <a:t>Ex : Je recherche un projet d’offre publique de retrait suivie d’un retrait obligatoire en 2007 pour Buffalo</a:t>
            </a:r>
            <a:endParaRPr lang="fr-FR" sz="2000" dirty="0"/>
          </a:p>
        </p:txBody>
      </p:sp>
      <p:sp>
        <p:nvSpPr>
          <p:cNvPr id="3" name="Espace réservé du contenu 2"/>
          <p:cNvSpPr>
            <a:spLocks noGrp="1"/>
          </p:cNvSpPr>
          <p:nvPr>
            <p:ph idx="1"/>
          </p:nvPr>
        </p:nvSpPr>
        <p:spPr>
          <a:xfrm>
            <a:off x="194786" y="975360"/>
            <a:ext cx="8697865" cy="5648960"/>
          </a:xfrm>
        </p:spPr>
        <p:txBody>
          <a:bodyPr/>
          <a:lstStyle/>
          <a:p>
            <a:r>
              <a:rPr lang="fr-FR" sz="1600" dirty="0" smtClean="0"/>
              <a:t>Une </a:t>
            </a:r>
            <a:r>
              <a:rPr lang="fr-FR" sz="1600" dirty="0"/>
              <a:t>fois la sélection effectuée, le nom du fichier correspondant est fourni, avec son arborescence de rangement, dans la ou les colonnes </a:t>
            </a:r>
            <a:r>
              <a:rPr lang="fr-FR" sz="1600" dirty="0" smtClean="0"/>
              <a:t>URL </a:t>
            </a:r>
          </a:p>
          <a:p>
            <a:pPr marL="0" indent="0">
              <a:buNone/>
            </a:pPr>
            <a:r>
              <a:rPr lang="fr-FR" sz="1400" b="0" dirty="0" smtClean="0"/>
              <a:t>=&gt; dans </a:t>
            </a:r>
            <a:r>
              <a:rPr lang="fr-FR" sz="1400" b="0" dirty="0"/>
              <a:t>l'onglet RDD+TXTINT, il y a en général une décision AMF et un ou plusieurs documents </a:t>
            </a:r>
            <a:r>
              <a:rPr lang="fr-FR" sz="1400" b="0" dirty="0" smtClean="0"/>
              <a:t>société</a:t>
            </a:r>
            <a:r>
              <a:rPr lang="fr-FR" sz="1400" b="0" dirty="0"/>
              <a:t>, respectivement dans les colonnes URL de la décision et URL du document). </a:t>
            </a:r>
            <a:endParaRPr lang="fr-FR" sz="1400" b="0" dirty="0" smtClean="0"/>
          </a:p>
          <a:p>
            <a:endParaRPr lang="fr-FR" sz="1600" dirty="0" smtClean="0"/>
          </a:p>
          <a:p>
            <a:endParaRPr lang="fr-FR" sz="1600" dirty="0"/>
          </a:p>
          <a:p>
            <a:endParaRPr lang="fr-FR" sz="1600" dirty="0" smtClean="0"/>
          </a:p>
          <a:p>
            <a:endParaRPr lang="fr-FR" sz="1600" dirty="0"/>
          </a:p>
          <a:p>
            <a:endParaRPr lang="fr-FR" sz="1600" dirty="0" smtClean="0"/>
          </a:p>
          <a:p>
            <a:endParaRPr lang="fr-FR" sz="1600" dirty="0"/>
          </a:p>
          <a:p>
            <a:endParaRPr lang="fr-FR" sz="1600" dirty="0"/>
          </a:p>
          <a:p>
            <a:pPr marL="0" indent="0">
              <a:buNone/>
            </a:pPr>
            <a:endParaRPr lang="fr-FR" sz="1600" dirty="0" smtClean="0"/>
          </a:p>
          <a:p>
            <a:pPr>
              <a:buFont typeface="Arial" panose="020B0604020202020204" pitchFamily="34" charset="0"/>
              <a:buChar char="•"/>
            </a:pPr>
            <a:r>
              <a:rPr lang="fr-FR" sz="1600" dirty="0"/>
              <a:t>Muni de son nom et de son arborescence de rangement, la recherche du fichier doit être effectuée dans l'arborescence du répertoire "FICHIERS".</a:t>
            </a:r>
          </a:p>
          <a:p>
            <a:pPr marL="0" indent="0">
              <a:buNone/>
            </a:pPr>
            <a:endParaRPr lang="fr-FR" sz="1600" dirty="0" smtClean="0"/>
          </a:p>
          <a:p>
            <a:pPr marL="0" indent="0">
              <a:buNone/>
            </a:pPr>
            <a:r>
              <a:rPr lang="fr-FR" sz="1600" dirty="0" smtClean="0"/>
              <a:t>Pour </a:t>
            </a:r>
            <a:r>
              <a:rPr lang="fr-FR" sz="1600" dirty="0" smtClean="0">
                <a:hlinkClick r:id="rId3"/>
              </a:rPr>
              <a:t>http://archivesbdif.amf-france.org/fichiers/dop/2007/207C0567.pdf</a:t>
            </a:r>
            <a:r>
              <a:rPr lang="fr-FR" sz="1600" dirty="0" smtClean="0"/>
              <a:t>, il suffit </a:t>
            </a:r>
            <a:r>
              <a:rPr lang="fr-FR" sz="1600" dirty="0"/>
              <a:t>ensuite </a:t>
            </a:r>
            <a:r>
              <a:rPr lang="fr-FR" sz="1600" dirty="0" smtClean="0"/>
              <a:t>d’aller dans le répertoire FICHIERS =&gt; DOP </a:t>
            </a:r>
            <a:r>
              <a:rPr lang="fr-FR" sz="1600" dirty="0"/>
              <a:t>=&gt; 2007</a:t>
            </a:r>
            <a:r>
              <a:rPr lang="fr-FR" sz="1600" dirty="0" smtClean="0"/>
              <a:t> pour trouver le document 207C0567 en </a:t>
            </a:r>
            <a:r>
              <a:rPr lang="fr-FR" sz="1600" dirty="0" err="1" smtClean="0"/>
              <a:t>pdf</a:t>
            </a:r>
            <a:endParaRPr lang="fr-FR" sz="1600" dirty="0" smtClean="0"/>
          </a:p>
          <a:p>
            <a:pPr marL="0" indent="0">
              <a:buNone/>
            </a:pPr>
            <a:endParaRPr lang="fr-FR" sz="1600" dirty="0" smtClean="0"/>
          </a:p>
          <a:p>
            <a:pPr marL="0" indent="0">
              <a:buNone/>
            </a:pPr>
            <a:endParaRPr lang="fr-FR" sz="1600" dirty="0" smtClean="0"/>
          </a:p>
          <a:p>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25</a:t>
            </a:fld>
            <a:endParaRPr lang="fr-FR" altLang="fr-FR"/>
          </a:p>
        </p:txBody>
      </p:sp>
      <p:sp>
        <p:nvSpPr>
          <p:cNvPr id="5" name="Espace réservé du pied de page 4"/>
          <p:cNvSpPr>
            <a:spLocks noGrp="1"/>
          </p:cNvSpPr>
          <p:nvPr>
            <p:ph type="ftr" sz="quarter" idx="11"/>
          </p:nvPr>
        </p:nvSpPr>
        <p:spPr/>
        <p:txBody>
          <a:bodyPr/>
          <a:lstStyle/>
          <a:p>
            <a:r>
              <a:rPr lang="fr-FR" altLang="fr-FR" dirty="0" smtClean="0"/>
              <a:t>Sources </a:t>
            </a:r>
            <a:r>
              <a:rPr lang="fr-FR" altLang="fr-FR" dirty="0"/>
              <a:t>en droit boursier - 18/02/2016 – Atelier Juriconnexion</a:t>
            </a:r>
          </a:p>
          <a:p>
            <a:endParaRPr lang="fr-FR" altLang="fr-FR" dirty="0"/>
          </a:p>
        </p:txBody>
      </p:sp>
      <p:pic>
        <p:nvPicPr>
          <p:cNvPr id="2370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2359"/>
            <a:ext cx="9087438" cy="195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17658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261938"/>
            <a:ext cx="7779385" cy="838200"/>
          </a:xfrm>
        </p:spPr>
        <p:txBody>
          <a:bodyPr/>
          <a:lstStyle/>
          <a:p>
            <a:r>
              <a:rPr lang="fr-FR" sz="2000" dirty="0" smtClean="0"/>
              <a:t>Questions spécifiques sur les prospectus antérieures à 1997 </a:t>
            </a:r>
            <a:endParaRPr lang="fr-FR" sz="2000" dirty="0"/>
          </a:p>
        </p:txBody>
      </p:sp>
      <p:sp>
        <p:nvSpPr>
          <p:cNvPr id="3" name="Espace réservé du contenu 2"/>
          <p:cNvSpPr>
            <a:spLocks noGrp="1"/>
          </p:cNvSpPr>
          <p:nvPr>
            <p:ph idx="1"/>
          </p:nvPr>
        </p:nvSpPr>
        <p:spPr>
          <a:xfrm>
            <a:off x="223520" y="1290321"/>
            <a:ext cx="8708709" cy="4480559"/>
          </a:xfrm>
        </p:spPr>
        <p:txBody>
          <a:bodyPr/>
          <a:lstStyle/>
          <a:p>
            <a:r>
              <a:rPr lang="fr-FR" sz="2000" dirty="0" smtClean="0"/>
              <a:t>Tous les prospectus sont sur microfiche et la qualité du support ne permet souvent pas à l’AMF de transmettre le document par voie électronique.</a:t>
            </a:r>
          </a:p>
          <a:p>
            <a:pPr marL="685800" lvl="2">
              <a:buFont typeface="Symbol"/>
              <a:buChar char="Þ"/>
            </a:pPr>
            <a:r>
              <a:rPr lang="fr-FR" sz="1800" dirty="0" smtClean="0"/>
              <a:t> L’AMF peut envoyer </a:t>
            </a:r>
            <a:r>
              <a:rPr lang="fr-FR" sz="1800" dirty="0"/>
              <a:t>un sommaire du prospectus pour mieux cibler la page souhaitée</a:t>
            </a:r>
          </a:p>
          <a:p>
            <a:pPr marL="0" indent="0">
              <a:buNone/>
            </a:pPr>
            <a:endParaRPr lang="fr-FR" sz="2000" dirty="0" smtClean="0"/>
          </a:p>
          <a:p>
            <a:r>
              <a:rPr lang="fr-FR" sz="2000" dirty="0" smtClean="0"/>
              <a:t>Beaucoup d’éléments se trouvent dans les avis SBF/Euronext</a:t>
            </a:r>
          </a:p>
          <a:p>
            <a:pPr marL="685800" lvl="1">
              <a:buFont typeface="Symbol"/>
              <a:buChar char="Þ"/>
            </a:pPr>
            <a:r>
              <a:rPr lang="fr-FR" sz="1800" dirty="0" smtClean="0"/>
              <a:t>Numéro de visa AMF </a:t>
            </a:r>
          </a:p>
          <a:p>
            <a:pPr marL="685800" lvl="1">
              <a:buFont typeface="Symbol"/>
              <a:buChar char="Þ"/>
            </a:pPr>
            <a:r>
              <a:rPr lang="fr-FR" sz="1800" dirty="0" smtClean="0"/>
              <a:t>Date du </a:t>
            </a:r>
            <a:r>
              <a:rPr lang="fr-FR" sz="1800" dirty="0" err="1" smtClean="0"/>
              <a:t>balo</a:t>
            </a:r>
            <a:r>
              <a:rPr lang="fr-FR" sz="1800" dirty="0" smtClean="0"/>
              <a:t> (archives disponibles au Centre de documentation de la DILA – Quai Voltaire Paris 07)</a:t>
            </a:r>
          </a:p>
          <a:p>
            <a:pPr marL="0" indent="0">
              <a:buNone/>
            </a:pPr>
            <a:endParaRPr lang="fr-FR" sz="2000" dirty="0"/>
          </a:p>
          <a:p>
            <a:pPr marL="0" indent="0">
              <a:buNone/>
            </a:pPr>
            <a:r>
              <a:rPr lang="fr-FR" dirty="0" smtClean="0"/>
              <a:t>=&gt; Il est possible de trouver la fiche descriptive de l’opération sur le </a:t>
            </a:r>
            <a:r>
              <a:rPr lang="fr-FR" dirty="0" err="1" smtClean="0"/>
              <a:t>Balo</a:t>
            </a:r>
            <a:endParaRPr lang="fr-FR" sz="1600" dirty="0" smtClean="0"/>
          </a:p>
          <a:p>
            <a:pPr marL="400050" lvl="1" indent="0">
              <a:buNone/>
            </a:pPr>
            <a:endParaRPr lang="fr-FR" dirty="0" smtClean="0"/>
          </a:p>
          <a:p>
            <a:pPr marL="400050" lvl="1" inden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26</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1772149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Base des produits d'épargne et des sociétés de gestion (GECO) : produits d’épargne agréés</a:t>
            </a:r>
            <a:br>
              <a:rPr lang="fr-FR" dirty="0" smtClean="0"/>
            </a:br>
            <a:endParaRPr lang="fr-FR" dirty="0" smtClean="0"/>
          </a:p>
        </p:txBody>
      </p:sp>
      <p:sp>
        <p:nvSpPr>
          <p:cNvPr id="3" name="Espace réservé du contenu 2"/>
          <p:cNvSpPr>
            <a:spLocks noGrp="1"/>
          </p:cNvSpPr>
          <p:nvPr>
            <p:ph idx="1"/>
          </p:nvPr>
        </p:nvSpPr>
        <p:spPr>
          <a:xfrm>
            <a:off x="172721" y="1045711"/>
            <a:ext cx="8849360" cy="5436369"/>
          </a:xfrm>
        </p:spPr>
        <p:txBody>
          <a:bodyPr/>
          <a:lstStyle/>
          <a:p>
            <a:pPr marL="0" indent="0">
              <a:buNone/>
            </a:pPr>
            <a:r>
              <a:rPr lang="fr-FR" sz="1600" dirty="0" smtClean="0"/>
              <a:t>La base de données GECO permet d’effectuer des recherches sur les OPC, les sociétés de gestion et les CIF/CIP (conseillers en investissement financier/participatif).</a:t>
            </a:r>
          </a:p>
          <a:p>
            <a:pPr marL="0" indent="0">
              <a:buNone/>
            </a:pPr>
            <a:endParaRPr lang="fr-FR" sz="1600" dirty="0" smtClean="0"/>
          </a:p>
          <a:p>
            <a:pPr marL="0" indent="0">
              <a:buNone/>
            </a:pPr>
            <a:r>
              <a:rPr lang="fr-FR" sz="1600" dirty="0" smtClean="0"/>
              <a:t>L’AMF y publie, notamment, des statistiques mensuelles, la liste des sociétés de gestion en activité, celle des CIF/CIP ainsi que la liste des produits autorisés à la commercialisation en France, etc. </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r>
              <a:rPr lang="fr-FR" sz="1600" dirty="0" smtClean="0"/>
              <a:t>En bas de la page de recherche, il est également possible de consulter la liste des OPCVM ÉTRANGERS, de droit non français (bénéficiant d’un passeport)</a:t>
            </a:r>
          </a:p>
          <a:p>
            <a:pPr marL="0" indent="0">
              <a:buNone/>
            </a:pPr>
            <a:endParaRPr lang="fr-FR" sz="1600" dirty="0" smtClean="0"/>
          </a:p>
          <a:p>
            <a:pPr marL="0" indent="0">
              <a:buNone/>
            </a:pPr>
            <a:r>
              <a:rPr lang="fr-FR" sz="1600" dirty="0" smtClean="0"/>
              <a:t/>
            </a:r>
            <a:br>
              <a:rPr lang="fr-FR" sz="1600" dirty="0" smtClean="0"/>
            </a:br>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27</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63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 y="2629091"/>
            <a:ext cx="8605520" cy="254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 name="Ellipse 5"/>
          <p:cNvSpPr/>
          <p:nvPr/>
        </p:nvSpPr>
        <p:spPr bwMode="auto">
          <a:xfrm>
            <a:off x="3078480" y="5354320"/>
            <a:ext cx="619760" cy="30949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endParaRPr>
          </a:p>
        </p:txBody>
      </p:sp>
      <p:sp>
        <p:nvSpPr>
          <p:cNvPr id="7" name="Ellipse 6"/>
          <p:cNvSpPr/>
          <p:nvPr/>
        </p:nvSpPr>
        <p:spPr bwMode="auto">
          <a:xfrm>
            <a:off x="2926080" y="5354320"/>
            <a:ext cx="670560" cy="30949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endParaRPr>
          </a:p>
        </p:txBody>
      </p:sp>
      <p:pic>
        <p:nvPicPr>
          <p:cNvPr id="2363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5986780"/>
            <a:ext cx="81915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830318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700" dirty="0" smtClean="0"/>
              <a:t>Ex : je souhaite savoir si le fonds BLUE GAMMA est agréé, avoir accès à son prospectus (DICI) et sa valeur liquidative (prix), comment procéder ?</a:t>
            </a:r>
            <a:endParaRPr lang="fr-FR" dirty="0" smtClean="0"/>
          </a:p>
        </p:txBody>
      </p:sp>
      <p:sp>
        <p:nvSpPr>
          <p:cNvPr id="3" name="Espace réservé du contenu 2"/>
          <p:cNvSpPr>
            <a:spLocks noGrp="1"/>
          </p:cNvSpPr>
          <p:nvPr>
            <p:ph idx="1"/>
          </p:nvPr>
        </p:nvSpPr>
        <p:spPr>
          <a:xfrm>
            <a:off x="374333" y="1165860"/>
            <a:ext cx="8769667" cy="5154613"/>
          </a:xfrm>
        </p:spPr>
        <p:txBody>
          <a:bodyPr/>
          <a:lstStyle/>
          <a:p>
            <a:pPr>
              <a:buFont typeface="Arial" panose="020B0604020202020204" pitchFamily="34" charset="0"/>
              <a:buChar char="•"/>
            </a:pPr>
            <a:r>
              <a:rPr lang="fr-FR" dirty="0" smtClean="0"/>
              <a:t>Comment savoir si ce fonds est agréé ?</a:t>
            </a:r>
          </a:p>
          <a:p>
            <a:pPr>
              <a:buFont typeface="Arial" panose="020B0604020202020204" pitchFamily="34" charset="0"/>
              <a:buChar char="•"/>
            </a:pPr>
            <a:endParaRPr lang="fr-FR" dirty="0" smtClean="0"/>
          </a:p>
          <a:p>
            <a:pPr marL="0" indent="0">
              <a:buNone/>
            </a:pPr>
            <a:r>
              <a:rPr lang="fr-FR" sz="1600" dirty="0" smtClean="0"/>
              <a:t>Dans </a:t>
            </a:r>
            <a:r>
              <a:rPr lang="fr-FR" sz="1600" dirty="0" err="1" smtClean="0"/>
              <a:t>Geco</a:t>
            </a:r>
            <a:r>
              <a:rPr lang="fr-FR" sz="1600" dirty="0" smtClean="0"/>
              <a:t>, onglet Produit financier, </a:t>
            </a:r>
            <a:r>
              <a:rPr lang="fr-FR" sz="1600" dirty="0"/>
              <a:t>vous pourrez effectuer une recherche à partir du nom du fonds ou de son code Isin </a:t>
            </a:r>
            <a:r>
              <a:rPr lang="fr-FR" sz="1600" dirty="0" smtClean="0"/>
              <a:t>:</a:t>
            </a:r>
          </a:p>
          <a:p>
            <a:pPr marL="0" indent="0">
              <a:buNone/>
            </a:pPr>
            <a:endParaRPr lang="fr-FR" sz="1600" dirty="0" smtClean="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smtClean="0"/>
          </a:p>
          <a:p>
            <a:pPr marL="0" indent="0">
              <a:buNone/>
            </a:pPr>
            <a:r>
              <a:rPr lang="fr-FR" sz="1600" dirty="0" smtClean="0"/>
              <a:t>La liste des résultats donne le n° d’agrément AMF, le nom et le code Isin des fonds. </a:t>
            </a:r>
          </a:p>
          <a:p>
            <a:pPr marL="0" indent="0">
              <a:buNone/>
            </a:pP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28</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7158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58" y="2346960"/>
            <a:ext cx="65779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715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222" y="4915534"/>
            <a:ext cx="6962777" cy="114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879214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700" dirty="0" smtClean="0"/>
              <a:t>Ex : je souhaite savoir si le fonds BLUE GAMMA est agréé, avoir accès à son prospectus (DICI) et sa valeur liquidative, comment procéder ?</a:t>
            </a:r>
            <a:endParaRPr lang="fr-FR" dirty="0" smtClean="0"/>
          </a:p>
        </p:txBody>
      </p:sp>
      <p:sp>
        <p:nvSpPr>
          <p:cNvPr id="3" name="Espace réservé du contenu 2"/>
          <p:cNvSpPr>
            <a:spLocks noGrp="1"/>
          </p:cNvSpPr>
          <p:nvPr>
            <p:ph idx="1"/>
          </p:nvPr>
        </p:nvSpPr>
        <p:spPr>
          <a:xfrm>
            <a:off x="277017" y="1023620"/>
            <a:ext cx="8769667" cy="5427980"/>
          </a:xfrm>
        </p:spPr>
        <p:txBody>
          <a:bodyPr/>
          <a:lstStyle/>
          <a:p>
            <a:pPr>
              <a:buFont typeface="Arial" panose="020B0604020202020204" pitchFamily="34" charset="0"/>
              <a:buChar char="•"/>
            </a:pPr>
            <a:r>
              <a:rPr lang="fr-FR" sz="1600" dirty="0" smtClean="0"/>
              <a:t>En cliquant sur le nom du fonds, on obtient sa fiche détaillée, ainsi que sa note d’information (DICI)</a:t>
            </a:r>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endParaRPr lang="fr-FR" sz="1600" dirty="0"/>
          </a:p>
          <a:p>
            <a:pPr>
              <a:buFont typeface="Arial" panose="020B0604020202020204" pitchFamily="34" charset="0"/>
              <a:buChar char="•"/>
            </a:pPr>
            <a:endParaRPr lang="fr-FR" sz="1600" dirty="0" smtClean="0"/>
          </a:p>
          <a:p>
            <a:pPr>
              <a:buFont typeface="Arial" panose="020B0604020202020204" pitchFamily="34" charset="0"/>
              <a:buChar char="•"/>
            </a:pPr>
            <a:r>
              <a:rPr lang="fr-FR" sz="1600" dirty="0" smtClean="0"/>
              <a:t>Pour obtenir sa valeur liquidative</a:t>
            </a:r>
            <a:endParaRPr lang="fr-FR" sz="1600" dirty="0"/>
          </a:p>
          <a:p>
            <a:pPr marL="0" indent="0">
              <a:buNone/>
            </a:pPr>
            <a:r>
              <a:rPr lang="fr-FR" sz="1600" dirty="0"/>
              <a:t>Les valeurs liquidatives sont consultables à partir de la fiche détaillée du fonds : onglet Informations Parts Produit puis en cliquant dans la colonne Code ISIN Part  sur le code Isin  </a:t>
            </a:r>
            <a:r>
              <a:rPr lang="fr-FR" sz="1600" dirty="0" smtClean="0"/>
              <a:t>FR0010537464</a:t>
            </a:r>
            <a:endParaRPr lang="fr-FR" sz="1600" dirty="0"/>
          </a:p>
          <a:p>
            <a:pPr>
              <a:buFont typeface="Arial" panose="020B0604020202020204" pitchFamily="34" charset="0"/>
              <a:buChar char="•"/>
            </a:pPr>
            <a:endParaRPr lang="fr-FR" sz="1600" dirty="0" smtClean="0"/>
          </a:p>
          <a:p>
            <a:pPr marL="0" indent="0">
              <a:buNone/>
            </a:pP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29</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7261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19" y="1757678"/>
            <a:ext cx="8673465" cy="222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726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420" y="4926013"/>
            <a:ext cx="4648200" cy="15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32570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3200" dirty="0" smtClean="0"/>
          </a:p>
          <a:p>
            <a:pPr marL="0" indent="0" algn="ctr">
              <a:buNone/>
            </a:pPr>
            <a:endParaRPr lang="fr-FR" sz="3200" dirty="0"/>
          </a:p>
          <a:p>
            <a:pPr marL="0" indent="0" algn="ctr">
              <a:buNone/>
            </a:pPr>
            <a:endParaRPr lang="fr-FR" sz="3200" dirty="0" smtClean="0"/>
          </a:p>
          <a:p>
            <a:pPr marL="0" indent="0" algn="ctr">
              <a:buNone/>
            </a:pPr>
            <a:r>
              <a:rPr lang="fr-FR" sz="3200" dirty="0" smtClean="0"/>
              <a:t>Réglementation de l’AMF</a:t>
            </a:r>
            <a:endParaRPr lang="fr-FR" sz="32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254959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700" dirty="0" smtClean="0"/>
              <a:t>Ex : je souhaite savoir si le fonds BLUE GAMMA est agréé, avoir accès à son prospectus (DICI) et sa valeur liquidative, comment procéder ?</a:t>
            </a:r>
            <a:endParaRPr lang="fr-FR" dirty="0" smtClean="0"/>
          </a:p>
        </p:txBody>
      </p:sp>
      <p:sp>
        <p:nvSpPr>
          <p:cNvPr id="3" name="Espace réservé du contenu 2"/>
          <p:cNvSpPr>
            <a:spLocks noGrp="1"/>
          </p:cNvSpPr>
          <p:nvPr>
            <p:ph idx="1"/>
          </p:nvPr>
        </p:nvSpPr>
        <p:spPr>
          <a:xfrm>
            <a:off x="277017" y="1023620"/>
            <a:ext cx="8769667" cy="5427980"/>
          </a:xfrm>
        </p:spPr>
        <p:txBody>
          <a:bodyPr/>
          <a:lstStyle/>
          <a:p>
            <a:pPr marL="0" indent="0">
              <a:buNone/>
            </a:pPr>
            <a:r>
              <a:rPr lang="fr-FR" sz="1600" dirty="0" smtClean="0"/>
              <a:t>Les </a:t>
            </a:r>
            <a:r>
              <a:rPr lang="fr-FR" sz="1600" u="sng" dirty="0" smtClean="0"/>
              <a:t>15 dernières valeurs liquidatives </a:t>
            </a:r>
            <a:r>
              <a:rPr lang="fr-FR" sz="1600" dirty="0" smtClean="0"/>
              <a:t>sont disponibles dans l’onglet Valeur liquidative</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r>
              <a:rPr lang="fr-FR" sz="1600" dirty="0" smtClean="0"/>
              <a:t>Note : On peut aussi effectuer la recherche /valeurs liquidatives directement via l’onglet</a:t>
            </a:r>
          </a:p>
          <a:p>
            <a:pPr marL="0" indent="0">
              <a:buNone/>
            </a:pP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30</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373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35" y="1369060"/>
            <a:ext cx="7207250" cy="241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73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55" y="4349115"/>
            <a:ext cx="7258050" cy="206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79305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spécifiques</a:t>
            </a:r>
            <a:endParaRPr lang="fr-FR" dirty="0"/>
          </a:p>
        </p:txBody>
      </p:sp>
      <p:sp>
        <p:nvSpPr>
          <p:cNvPr id="3" name="Espace réservé du contenu 2"/>
          <p:cNvSpPr>
            <a:spLocks noGrp="1"/>
          </p:cNvSpPr>
          <p:nvPr>
            <p:ph idx="1"/>
          </p:nvPr>
        </p:nvSpPr>
        <p:spPr>
          <a:xfrm>
            <a:off x="506413" y="1267460"/>
            <a:ext cx="8464867" cy="5154613"/>
          </a:xfrm>
        </p:spPr>
        <p:txBody>
          <a:bodyPr/>
          <a:lstStyle/>
          <a:p>
            <a:r>
              <a:rPr lang="fr-FR" dirty="0" smtClean="0"/>
              <a:t>On ne retrouve sur GECO que les informations sur les  fonds ouverts à tous.</a:t>
            </a:r>
          </a:p>
          <a:p>
            <a:pPr>
              <a:buFont typeface="Symbol"/>
              <a:buChar char="Þ"/>
            </a:pPr>
            <a:r>
              <a:rPr lang="fr-FR" dirty="0"/>
              <a:t>Dès qu’un fonds est réservé (FCPE, épargne salariale, fonds à risque</a:t>
            </a:r>
            <a:r>
              <a:rPr lang="fr-FR" dirty="0" smtClean="0"/>
              <a:t>…) il faut s’adresser directement à la société de gestion</a:t>
            </a:r>
          </a:p>
          <a:p>
            <a:pPr marL="0" indent="0">
              <a:buNone/>
            </a:pPr>
            <a:endParaRPr lang="fr-FR" dirty="0" smtClean="0"/>
          </a:p>
          <a:p>
            <a:r>
              <a:rPr lang="fr-FR" dirty="0"/>
              <a:t>On ne retrouve </a:t>
            </a:r>
            <a:r>
              <a:rPr lang="fr-FR" dirty="0" smtClean="0"/>
              <a:t>pas sur </a:t>
            </a:r>
            <a:r>
              <a:rPr lang="fr-FR" dirty="0"/>
              <a:t>GECO </a:t>
            </a:r>
            <a:r>
              <a:rPr lang="fr-FR" dirty="0" smtClean="0"/>
              <a:t>les statistiques </a:t>
            </a:r>
            <a:r>
              <a:rPr lang="fr-FR" dirty="0"/>
              <a:t>relatives aux encours </a:t>
            </a:r>
            <a:r>
              <a:rPr lang="fr-FR" dirty="0" smtClean="0"/>
              <a:t>spécifiques à une société de gestion</a:t>
            </a:r>
          </a:p>
          <a:p>
            <a:endParaRPr lang="fr-FR" dirty="0" smtClean="0"/>
          </a:p>
          <a:p>
            <a:r>
              <a:rPr lang="fr-FR" dirty="0" smtClean="0"/>
              <a:t>Statistiques relatives </a:t>
            </a:r>
            <a:r>
              <a:rPr lang="fr-FR" dirty="0"/>
              <a:t>aux encours </a:t>
            </a:r>
            <a:r>
              <a:rPr lang="fr-FR" u="sng" dirty="0" smtClean="0"/>
              <a:t>d’ordre général</a:t>
            </a:r>
          </a:p>
          <a:p>
            <a:pPr>
              <a:buFont typeface="Symbol"/>
              <a:buChar char="Þ"/>
            </a:pPr>
            <a:r>
              <a:rPr lang="fr-FR" dirty="0" smtClean="0">
                <a:hlinkClick r:id="rId2"/>
              </a:rPr>
              <a:t>Annuaire </a:t>
            </a:r>
            <a:r>
              <a:rPr lang="fr-FR" dirty="0">
                <a:hlinkClick r:id="rId2"/>
              </a:rPr>
              <a:t>de la gestion financière </a:t>
            </a:r>
            <a:r>
              <a:rPr lang="fr-FR" dirty="0" smtClean="0">
                <a:hlinkClick r:id="rId2"/>
              </a:rPr>
              <a:t>2015 </a:t>
            </a:r>
            <a:r>
              <a:rPr lang="fr-FR" dirty="0" smtClean="0"/>
              <a:t> de l’AFG (payant)</a:t>
            </a:r>
          </a:p>
          <a:p>
            <a:pPr>
              <a:buFont typeface="Symbol"/>
              <a:buChar char="Þ"/>
            </a:pPr>
            <a:r>
              <a:rPr lang="fr-FR" dirty="0" smtClean="0">
                <a:hlinkClick r:id="rId3"/>
              </a:rPr>
              <a:t>Statistiques </a:t>
            </a:r>
            <a:r>
              <a:rPr lang="fr-FR" dirty="0">
                <a:hlinkClick r:id="rId3"/>
              </a:rPr>
              <a:t>de l’AFG </a:t>
            </a:r>
            <a:endParaRPr lang="fr-FR" dirty="0" smtClean="0"/>
          </a:p>
          <a:p>
            <a:pPr>
              <a:buFont typeface="Symbol"/>
              <a:buChar char="Þ"/>
            </a:pPr>
            <a:r>
              <a:rPr lang="fr-FR" dirty="0" smtClean="0">
                <a:hlinkClick r:id="rId4"/>
              </a:rPr>
              <a:t>Compilation </a:t>
            </a:r>
            <a:r>
              <a:rPr lang="fr-FR" dirty="0">
                <a:hlinkClick r:id="rId4"/>
              </a:rPr>
              <a:t>des chiffres clés 2014 de la gestion d’actifs pour le compte de tiers</a:t>
            </a:r>
            <a:endParaRPr lang="fr-FR" dirty="0"/>
          </a:p>
          <a:p>
            <a:pPr marL="0" indent="0">
              <a:buNone/>
            </a:pPr>
            <a:r>
              <a:rPr lang="fr-FR" sz="1600" b="0" dirty="0" smtClean="0"/>
              <a:t>Il </a:t>
            </a:r>
            <a:r>
              <a:rPr lang="fr-FR" sz="1600" b="0" dirty="0"/>
              <a:t>rassemble des informations sur les acteurs de l’industrie de la gestion, leurs profils, leurs encours gérés, leur activité, leur rentabilité ou encore leur dispositif de contrôle.</a:t>
            </a:r>
          </a:p>
          <a:p>
            <a:pPr>
              <a:buFont typeface="Symbol"/>
              <a:buChar char="Þ"/>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31</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3321133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3200" dirty="0" smtClean="0"/>
          </a:p>
          <a:p>
            <a:pPr marL="0" indent="0" algn="ctr">
              <a:buNone/>
            </a:pPr>
            <a:r>
              <a:rPr lang="fr-FR" sz="3200" dirty="0" smtClean="0"/>
              <a:t>Les acteurs financiers entrant </a:t>
            </a:r>
            <a:r>
              <a:rPr lang="fr-FR" sz="3200" dirty="0"/>
              <a:t>dans le champ de compétence de </a:t>
            </a:r>
            <a:r>
              <a:rPr lang="fr-FR" sz="3200" dirty="0" smtClean="0"/>
              <a:t>l’AMF</a:t>
            </a:r>
          </a:p>
          <a:p>
            <a:pPr marL="0" indent="0" algn="ctr">
              <a:buNone/>
            </a:pPr>
            <a:endParaRPr lang="fr-FR" sz="2000" dirty="0" smtClean="0"/>
          </a:p>
          <a:p>
            <a:pPr marL="0" indent="0" algn="ctr">
              <a:buNone/>
            </a:pPr>
            <a:r>
              <a:rPr lang="fr-FR" sz="2000" dirty="0" smtClean="0"/>
              <a:t>Vérification des agréments</a:t>
            </a:r>
            <a:endParaRPr lang="fr-FR" sz="20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32</a:t>
            </a:fld>
            <a:endParaRPr lang="fr-FR" altLang="fr-FR"/>
          </a:p>
        </p:txBody>
      </p:sp>
      <p:sp>
        <p:nvSpPr>
          <p:cNvPr id="5" name="Espace réservé du pied de page 4"/>
          <p:cNvSpPr>
            <a:spLocks noGrp="1"/>
          </p:cNvSpPr>
          <p:nvPr>
            <p:ph type="ftr" sz="quarter" idx="11"/>
          </p:nvPr>
        </p:nvSpPr>
        <p:spPr/>
        <p:txBody>
          <a:bodyPr/>
          <a:lstStyle/>
          <a:p>
            <a:r>
              <a:rPr lang="fr-FR" altLang="fr-FR" smtClean="0"/>
              <a:t>Titre de la présentation / Date / Niveau de confidentialité</a:t>
            </a:r>
            <a:endParaRPr lang="fr-FR" altLang="fr-FR"/>
          </a:p>
        </p:txBody>
      </p:sp>
    </p:spTree>
    <p:extLst>
      <p:ext uri="{BB962C8B-B14F-4D97-AF65-F5344CB8AC3E}">
        <p14:creationId xmlns:p14="http://schemas.microsoft.com/office/powerpoint/2010/main" val="3848612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vérifiez </a:t>
            </a:r>
            <a:r>
              <a:rPr lang="fr-FR" dirty="0"/>
              <a:t>les </a:t>
            </a:r>
            <a:r>
              <a:rPr lang="fr-FR" dirty="0" smtClean="0"/>
              <a:t>autorisations ? 1/3</a:t>
            </a:r>
            <a:endParaRPr lang="fr-FR" dirty="0"/>
          </a:p>
        </p:txBody>
      </p:sp>
      <p:sp>
        <p:nvSpPr>
          <p:cNvPr id="3" name="Espace réservé du contenu 2"/>
          <p:cNvSpPr>
            <a:spLocks noGrp="1"/>
          </p:cNvSpPr>
          <p:nvPr>
            <p:ph idx="1"/>
          </p:nvPr>
        </p:nvSpPr>
        <p:spPr/>
        <p:txBody>
          <a:bodyPr/>
          <a:lstStyle/>
          <a:p>
            <a:pPr marL="0" indent="0">
              <a:buNone/>
            </a:pPr>
            <a:r>
              <a:rPr lang="fr-FR" dirty="0" smtClean="0"/>
              <a:t>Lorsque l’on vous propose un produit financier, il peut s’agir : </a:t>
            </a:r>
          </a:p>
          <a:p>
            <a:pPr>
              <a:buFontTx/>
              <a:buChar char="-"/>
            </a:pPr>
            <a:r>
              <a:rPr lang="fr-FR" dirty="0"/>
              <a:t>d’une société de gestion</a:t>
            </a:r>
          </a:p>
          <a:p>
            <a:pPr>
              <a:buFontTx/>
              <a:buChar char="-"/>
            </a:pPr>
            <a:r>
              <a:rPr lang="fr-FR" dirty="0" smtClean="0"/>
              <a:t>d’une société d’investissement, </a:t>
            </a:r>
          </a:p>
          <a:p>
            <a:pPr>
              <a:buFontTx/>
              <a:buChar char="-"/>
            </a:pPr>
            <a:r>
              <a:rPr lang="fr-FR" dirty="0" smtClean="0"/>
              <a:t>d’un CIP/CIF</a:t>
            </a:r>
            <a:endParaRPr lang="fr-FR" dirty="0"/>
          </a:p>
          <a:p>
            <a:pPr marL="0" indent="0">
              <a:buNone/>
            </a:pPr>
            <a:r>
              <a:rPr lang="fr-FR" b="0" dirty="0" smtClean="0">
                <a:solidFill>
                  <a:srgbClr val="C00000"/>
                </a:solidFill>
              </a:rPr>
              <a:t>=&gt; Ces personnes ou sociétés doivent toutes justifier d’un </a:t>
            </a:r>
            <a:r>
              <a:rPr lang="fr-FR" dirty="0" smtClean="0">
                <a:solidFill>
                  <a:srgbClr val="C00000"/>
                </a:solidFill>
              </a:rPr>
              <a:t>agrément en France</a:t>
            </a:r>
            <a:r>
              <a:rPr lang="fr-FR" b="0" dirty="0" smtClean="0">
                <a:solidFill>
                  <a:srgbClr val="C00000"/>
                </a:solidFill>
              </a:rPr>
              <a:t>.</a:t>
            </a:r>
          </a:p>
          <a:p>
            <a:pPr marL="0" indent="0">
              <a:buNone/>
            </a:pPr>
            <a:endParaRPr lang="fr-FR" dirty="0"/>
          </a:p>
          <a:p>
            <a:pPr marL="0" indent="0">
              <a:buNone/>
            </a:pPr>
            <a:r>
              <a:rPr lang="fr-FR" dirty="0" smtClean="0"/>
              <a:t>Une </a:t>
            </a:r>
            <a:r>
              <a:rPr lang="fr-FR" dirty="0"/>
              <a:t>société de gestion</a:t>
            </a:r>
          </a:p>
          <a:p>
            <a:r>
              <a:rPr lang="fr-FR" dirty="0" smtClean="0"/>
              <a:t>Les sociétés de gestion gèrent l’épargne des ménages dans des placements collectifs (FCP, Sicav…). Toute société de gestion doit être enregistrée dans la </a:t>
            </a:r>
            <a:r>
              <a:rPr lang="fr-FR" dirty="0" smtClean="0">
                <a:solidFill>
                  <a:srgbClr val="C00000"/>
                </a:solidFill>
              </a:rPr>
              <a:t>base GECO </a:t>
            </a:r>
            <a:r>
              <a:rPr lang="fr-FR" dirty="0" smtClean="0"/>
              <a:t>accessible sur le site de l’AMF qui liste les sociétés de gestion agréées. </a:t>
            </a:r>
          </a:p>
          <a:p>
            <a:r>
              <a:rPr lang="fr-FR" dirty="0" smtClean="0"/>
              <a:t>Vous pourrez effectuer la recherche avec le nom de la société dans l’onglet « Gestionnaire ». Vous pouvez également y trouver l’agrément des produits d’investissement proposés sous forme de placements collectifs.</a:t>
            </a:r>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33</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3818011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t>
            </a:r>
            <a:r>
              <a:rPr lang="fr-FR" dirty="0"/>
              <a:t>vérifiez les autorisations ? </a:t>
            </a:r>
            <a:r>
              <a:rPr lang="fr-FR" dirty="0" smtClean="0"/>
              <a:t>2/3</a:t>
            </a:r>
            <a:endParaRPr lang="fr-FR" dirty="0"/>
          </a:p>
        </p:txBody>
      </p:sp>
      <p:sp>
        <p:nvSpPr>
          <p:cNvPr id="3" name="Espace réservé du contenu 2"/>
          <p:cNvSpPr>
            <a:spLocks noGrp="1"/>
          </p:cNvSpPr>
          <p:nvPr>
            <p:ph idx="1"/>
          </p:nvPr>
        </p:nvSpPr>
        <p:spPr>
          <a:xfrm>
            <a:off x="416561" y="1127760"/>
            <a:ext cx="8505508" cy="5181601"/>
          </a:xfrm>
        </p:spPr>
        <p:txBody>
          <a:bodyPr/>
          <a:lstStyle/>
          <a:p>
            <a:r>
              <a:rPr lang="fr-FR" sz="1600" dirty="0" smtClean="0"/>
              <a:t>Vérifier l’agrément d’une </a:t>
            </a:r>
            <a:r>
              <a:rPr lang="fr-FR" sz="1600" dirty="0"/>
              <a:t>société </a:t>
            </a:r>
            <a:r>
              <a:rPr lang="fr-FR" sz="1600" dirty="0" smtClean="0"/>
              <a:t>proposant </a:t>
            </a:r>
            <a:r>
              <a:rPr lang="fr-FR" sz="1600" dirty="0"/>
              <a:t>des </a:t>
            </a:r>
            <a:r>
              <a:rPr lang="fr-FR" sz="1600" dirty="0" smtClean="0"/>
              <a:t>placements </a:t>
            </a:r>
          </a:p>
          <a:p>
            <a:pPr>
              <a:buFontTx/>
              <a:buChar char="-"/>
            </a:pPr>
            <a:r>
              <a:rPr lang="fr-FR" sz="1400" b="0" dirty="0" smtClean="0"/>
              <a:t>Pour vous démarcher en France et vous proposer des services d’investissement, toute société, française ou étrangère doit posséder un agrément.</a:t>
            </a:r>
          </a:p>
          <a:p>
            <a:pPr>
              <a:buFontTx/>
              <a:buChar char="-"/>
            </a:pPr>
            <a:r>
              <a:rPr lang="fr-FR" sz="1400" b="0" dirty="0" smtClean="0"/>
              <a:t>Vérifiez si elle est enregistrée comme « </a:t>
            </a:r>
            <a:r>
              <a:rPr lang="fr-FR" sz="1400" dirty="0" smtClean="0"/>
              <a:t>prestataire en service d’investissement </a:t>
            </a:r>
            <a:r>
              <a:rPr lang="fr-FR" sz="1400" b="0" dirty="0" smtClean="0"/>
              <a:t>» (PSI). Si tel est le cas, la société doit être répertoriée dans le fichier REGAFI sur le site https:\\www.regafi.fr.</a:t>
            </a:r>
          </a:p>
          <a:p>
            <a:pPr marL="0" indent="0">
              <a:buNone/>
            </a:pPr>
            <a:endParaRPr lang="fr-FR" sz="1600" dirty="0" smtClean="0"/>
          </a:p>
          <a:p>
            <a:pPr>
              <a:buFont typeface="Symbol"/>
              <a:buChar char="Þ"/>
            </a:pPr>
            <a:r>
              <a:rPr lang="fr-FR" sz="1600" dirty="0" smtClean="0"/>
              <a:t>Sur le </a:t>
            </a:r>
            <a:r>
              <a:rPr lang="fr-FR" sz="1600" dirty="0" smtClean="0">
                <a:solidFill>
                  <a:srgbClr val="C00000"/>
                </a:solidFill>
                <a:hlinkClick r:id="rId3"/>
              </a:rPr>
              <a:t>site </a:t>
            </a:r>
            <a:r>
              <a:rPr lang="fr-FR" sz="1600" dirty="0" err="1" smtClean="0">
                <a:solidFill>
                  <a:srgbClr val="C00000"/>
                </a:solidFill>
                <a:hlinkClick r:id="rId3"/>
              </a:rPr>
              <a:t>Regafi</a:t>
            </a:r>
            <a:r>
              <a:rPr lang="fr-FR" sz="1600" dirty="0" smtClean="0">
                <a:solidFill>
                  <a:srgbClr val="C00000"/>
                </a:solidFill>
                <a:hlinkClick r:id="rId3"/>
              </a:rPr>
              <a:t> </a:t>
            </a:r>
            <a:r>
              <a:rPr lang="fr-FR" sz="1600" dirty="0" smtClean="0"/>
              <a:t/>
            </a:r>
            <a:br>
              <a:rPr lang="fr-FR" sz="1600" dirty="0" smtClean="0"/>
            </a:br>
            <a:r>
              <a:rPr lang="fr-FR" sz="1400" b="0" dirty="0"/>
              <a:t>Dans la barre de recherche du site, faites une recherche avec la « raison sociale » de la société, c’est-à-dire sa véritable dénomination (qui n’est pas nécessairement le nom du site internet). </a:t>
            </a:r>
            <a:r>
              <a:rPr lang="fr-FR" sz="1400" b="0" dirty="0" smtClean="0"/>
              <a:t>Vous </a:t>
            </a:r>
            <a:r>
              <a:rPr lang="fr-FR" sz="1400" b="0" dirty="0"/>
              <a:t>la trouverez dans les </a:t>
            </a:r>
            <a:r>
              <a:rPr lang="fr-FR" sz="1400" dirty="0"/>
              <a:t>mentions légales </a:t>
            </a:r>
            <a:r>
              <a:rPr lang="fr-FR" sz="1400" b="0" dirty="0"/>
              <a:t>du site internet ou à la rubrique contact.</a:t>
            </a:r>
          </a:p>
          <a:p>
            <a:pPr marL="0" indent="0">
              <a:buNone/>
            </a:pPr>
            <a:endParaRPr lang="fr-FR" sz="1400" dirty="0" smtClean="0"/>
          </a:p>
          <a:p>
            <a:pPr marL="0" indent="0">
              <a:buNone/>
            </a:pPr>
            <a:r>
              <a:rPr lang="fr-FR" sz="1600" dirty="0" smtClean="0"/>
              <a:t>Exemple</a:t>
            </a:r>
            <a:r>
              <a:rPr lang="fr-FR" sz="1600" dirty="0"/>
              <a:t> : XTB : </a:t>
            </a:r>
            <a:r>
              <a:rPr lang="fr-FR" sz="1600" u="sng" dirty="0">
                <a:hlinkClick r:id="rId4"/>
              </a:rPr>
              <a:t>http://www.xtb.fr/</a:t>
            </a:r>
            <a:r>
              <a:rPr lang="fr-FR" sz="1600" dirty="0"/>
              <a:t> </a:t>
            </a:r>
            <a:r>
              <a:rPr lang="fr-FR" sz="1600" dirty="0" smtClean="0"/>
              <a:t> </a:t>
            </a:r>
          </a:p>
          <a:p>
            <a:pPr marL="0" indent="0">
              <a:buNone/>
            </a:pPr>
            <a:r>
              <a:rPr lang="fr-FR" sz="1400" dirty="0" smtClean="0"/>
              <a:t>Il </a:t>
            </a:r>
            <a:r>
              <a:rPr lang="fr-FR" sz="1400" dirty="0"/>
              <a:t>faut vérifier si le nom donné par l’épargnant est correct  et si la société ne possède pas une raison sociale différente de sa dénomination commerciale</a:t>
            </a:r>
            <a:r>
              <a:rPr lang="fr-FR" sz="1400" dirty="0" smtClean="0"/>
              <a:t>.</a:t>
            </a:r>
            <a:endParaRPr lang="fr-FR" sz="1400" dirty="0"/>
          </a:p>
          <a:p>
            <a:pPr marL="0" indent="0">
              <a:buNone/>
            </a:pPr>
            <a:r>
              <a:rPr lang="fr-FR" sz="1400" b="0" dirty="0" smtClean="0"/>
              <a:t>«</a:t>
            </a:r>
            <a:r>
              <a:rPr lang="fr-FR" sz="1400" b="0" dirty="0"/>
              <a:t> </a:t>
            </a:r>
            <a:r>
              <a:rPr lang="fr-FR" sz="1400" dirty="0"/>
              <a:t>X-Trade Brokers </a:t>
            </a:r>
            <a:r>
              <a:rPr lang="fr-FR" sz="1400" b="0" dirty="0"/>
              <a:t>DM S.A. France est la succursale établie en France de la société X-Trade Brokers DM S.A. (XTB), entreprise d’investissement polonaise autorisée par la </a:t>
            </a:r>
            <a:r>
              <a:rPr lang="fr-FR" sz="1400" b="0" dirty="0" err="1"/>
              <a:t>Polish</a:t>
            </a:r>
            <a:r>
              <a:rPr lang="fr-FR" sz="1400" b="0" dirty="0"/>
              <a:t> Financial Supervision </a:t>
            </a:r>
            <a:r>
              <a:rPr lang="fr-FR" sz="1400" b="0" dirty="0" err="1"/>
              <a:t>Authority</a:t>
            </a:r>
            <a:r>
              <a:rPr lang="fr-FR" sz="1400" b="0" dirty="0"/>
              <a:t> (KNF), </a:t>
            </a:r>
            <a:r>
              <a:rPr lang="fr-FR" sz="1400" b="0" dirty="0" smtClean="0"/>
              <a:t>l’ACPR </a:t>
            </a:r>
            <a:r>
              <a:rPr lang="fr-FR" sz="1400" b="0" dirty="0"/>
              <a:t>et la Banque de France à exercer son activité sur le territoire français, par l’intermédiaire de sa succursale française - 146 boulevard Haussmann, 75008 Paris </a:t>
            </a:r>
            <a:r>
              <a:rPr lang="fr-FR" sz="1400" b="0" dirty="0" smtClean="0"/>
              <a:t>- sous </a:t>
            </a:r>
            <a:r>
              <a:rPr lang="fr-FR" sz="1400" b="0" dirty="0"/>
              <a:t>le N° 11533 LS. </a:t>
            </a:r>
            <a:r>
              <a:rPr lang="fr-FR" sz="1400" b="0" dirty="0" smtClean="0"/>
              <a:t>»</a:t>
            </a:r>
          </a:p>
          <a:p>
            <a:pPr marL="0" indent="0">
              <a:buNone/>
            </a:pPr>
            <a:endParaRPr lang="fr-FR" sz="1400" b="0" dirty="0" smtClean="0"/>
          </a:p>
          <a:p>
            <a:pPr>
              <a:buFont typeface="Symbol"/>
              <a:buChar char="Þ"/>
            </a:pPr>
            <a:r>
              <a:rPr lang="fr-FR" sz="1600" dirty="0" smtClean="0"/>
              <a:t>La </a:t>
            </a:r>
            <a:r>
              <a:rPr lang="fr-FR" sz="1600" dirty="0"/>
              <a:t>recherche s’effectuera sur X-Trade </a:t>
            </a:r>
            <a:r>
              <a:rPr lang="fr-FR" sz="1600" dirty="0" smtClean="0"/>
              <a:t>Brokers</a:t>
            </a:r>
          </a:p>
          <a:p>
            <a:pPr marL="0" indent="0">
              <a:buNone/>
            </a:pPr>
            <a:endParaRPr lang="fr-FR" sz="1600" b="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34</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733760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t>
            </a:r>
            <a:r>
              <a:rPr lang="fr-FR" dirty="0"/>
              <a:t>vérifiez les autorisations ? </a:t>
            </a:r>
            <a:r>
              <a:rPr lang="fr-FR" dirty="0" smtClean="0"/>
              <a:t>3/3</a:t>
            </a:r>
            <a:endParaRPr lang="fr-FR" dirty="0"/>
          </a:p>
        </p:txBody>
      </p:sp>
      <p:sp>
        <p:nvSpPr>
          <p:cNvPr id="3" name="Espace réservé du contenu 2"/>
          <p:cNvSpPr>
            <a:spLocks noGrp="1"/>
          </p:cNvSpPr>
          <p:nvPr>
            <p:ph idx="1"/>
          </p:nvPr>
        </p:nvSpPr>
        <p:spPr>
          <a:xfrm>
            <a:off x="384493" y="962632"/>
            <a:ext cx="8546147" cy="5478808"/>
          </a:xfrm>
        </p:spPr>
        <p:txBody>
          <a:bodyPr/>
          <a:lstStyle/>
          <a:p>
            <a:r>
              <a:rPr lang="fr-FR" dirty="0"/>
              <a:t>Un </a:t>
            </a:r>
            <a:r>
              <a:rPr lang="fr-FR" dirty="0" smtClean="0"/>
              <a:t>CIF/CIP/IFP/Agent lié à un PSI</a:t>
            </a:r>
            <a:endParaRPr lang="fr-FR" dirty="0"/>
          </a:p>
          <a:p>
            <a:pPr marL="0" indent="0">
              <a:buNone/>
            </a:pPr>
            <a:r>
              <a:rPr lang="fr-FR" b="0" dirty="0" smtClean="0"/>
              <a:t>S’il s’agit d’une personne se présentant comme un CIF/CIP/IFP, il devra justifier d’un agrément</a:t>
            </a:r>
          </a:p>
          <a:p>
            <a:pPr marL="0" indent="0">
              <a:buNone/>
            </a:pPr>
            <a:endParaRPr lang="fr-FR" b="0" dirty="0" smtClean="0"/>
          </a:p>
          <a:p>
            <a:pPr>
              <a:buFont typeface="Symbol"/>
              <a:buChar char="Þ"/>
            </a:pPr>
            <a:r>
              <a:rPr lang="fr-FR" sz="1600" dirty="0" smtClean="0"/>
              <a:t>Le </a:t>
            </a:r>
            <a:r>
              <a:rPr lang="fr-FR" sz="1600" dirty="0"/>
              <a:t>site internet de </a:t>
            </a:r>
            <a:r>
              <a:rPr lang="fr-FR" sz="1600" dirty="0" smtClean="0"/>
              <a:t>l’</a:t>
            </a:r>
            <a:r>
              <a:rPr lang="fr-FR" sz="1600" dirty="0" smtClean="0">
                <a:hlinkClick r:id="rId2"/>
              </a:rPr>
              <a:t>ORIAS</a:t>
            </a:r>
            <a:r>
              <a:rPr lang="fr-FR" sz="1600" dirty="0" smtClean="0"/>
              <a:t> </a:t>
            </a:r>
          </a:p>
          <a:p>
            <a:pPr marL="0" indent="0">
              <a:buNone/>
            </a:pPr>
            <a:r>
              <a:rPr lang="fr-FR" sz="1600" b="0" dirty="0" smtClean="0"/>
              <a:t>Recense l'ensemble des intermédiaires en assurance, banque et finance autorisés à commercialiser des contrats d'assurance, des opérations de banques (crédits, des services de paiements et des instruments financiers et/ou à donner un conseil sur ce type de produits)</a:t>
            </a:r>
          </a:p>
          <a:p>
            <a:pPr marL="0" indent="0">
              <a:buNone/>
            </a:pPr>
            <a:endParaRPr lang="fr-FR" sz="1600" dirty="0" smtClean="0"/>
          </a:p>
          <a:p>
            <a:pPr>
              <a:buFont typeface="Symbol"/>
              <a:buChar char="Þ"/>
            </a:pPr>
            <a:r>
              <a:rPr lang="fr-FR" sz="1600" dirty="0" smtClean="0"/>
              <a:t>Sur le site de l’ORIAS </a:t>
            </a:r>
          </a:p>
          <a:p>
            <a:pPr marL="0" indent="0">
              <a:buNone/>
            </a:pPr>
            <a:r>
              <a:rPr lang="fr-FR" sz="1600" b="0" dirty="0" smtClean="0"/>
              <a:t>Entrez le nom de l’intermédiaire puis lancez la recherche. Vous avez la possibilité de faire une recherche avancée avec un nom de ville ou une adresse postale. Vérifiez que la mention « INSCRIT » soit indiquée en face de l’agrément de CIF.</a:t>
            </a:r>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35</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4922372"/>
            <a:ext cx="8778240" cy="96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99" y="5883565"/>
            <a:ext cx="4490402" cy="63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356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9613" y="1165860"/>
            <a:ext cx="8029575" cy="5154613"/>
          </a:xfrm>
        </p:spPr>
        <p:txBody>
          <a:bodyPr/>
          <a:lstStyle/>
          <a:p>
            <a:pPr marL="0" indent="0" algn="ctr">
              <a:buNone/>
            </a:pPr>
            <a:endParaRPr lang="fr-FR" sz="3200" dirty="0" smtClean="0"/>
          </a:p>
          <a:p>
            <a:pPr marL="0" indent="0" algn="ctr">
              <a:buNone/>
            </a:pPr>
            <a:endParaRPr lang="fr-FR" sz="3200" dirty="0"/>
          </a:p>
          <a:p>
            <a:pPr marL="0" indent="0" algn="ctr">
              <a:buNone/>
            </a:pPr>
            <a:endParaRPr lang="fr-FR" sz="3200" dirty="0" smtClean="0"/>
          </a:p>
          <a:p>
            <a:pPr marL="0" indent="0" algn="ctr">
              <a:buNone/>
            </a:pPr>
            <a:r>
              <a:rPr lang="fr-FR" sz="3200" dirty="0" smtClean="0"/>
              <a:t>Informations complémentaires</a:t>
            </a:r>
            <a:endParaRPr lang="fr-FR" sz="32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36</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2524677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diverses sur les cotations</a:t>
            </a:r>
            <a:endParaRPr lang="fr-FR" dirty="0"/>
          </a:p>
        </p:txBody>
      </p:sp>
      <p:sp>
        <p:nvSpPr>
          <p:cNvPr id="3" name="Espace réservé du contenu 2"/>
          <p:cNvSpPr>
            <a:spLocks noGrp="1"/>
          </p:cNvSpPr>
          <p:nvPr>
            <p:ph idx="1"/>
          </p:nvPr>
        </p:nvSpPr>
        <p:spPr>
          <a:xfrm>
            <a:off x="264161" y="1158240"/>
            <a:ext cx="8678228" cy="5253673"/>
          </a:xfrm>
        </p:spPr>
        <p:txBody>
          <a:bodyPr/>
          <a:lstStyle/>
          <a:p>
            <a:r>
              <a:rPr lang="fr-FR" dirty="0"/>
              <a:t>Où trouver les avis et décisions SBF/Euronext </a:t>
            </a:r>
            <a:r>
              <a:rPr lang="fr-FR" dirty="0" smtClean="0"/>
              <a:t>?</a:t>
            </a:r>
          </a:p>
          <a:p>
            <a:pPr marL="0" indent="0">
              <a:buNone/>
            </a:pPr>
            <a:r>
              <a:rPr lang="fr-FR" sz="1400" b="0" dirty="0"/>
              <a:t>Les Avis et décisions SBF/Euronext ne sont pas </a:t>
            </a:r>
            <a:r>
              <a:rPr lang="fr-FR" sz="1400" b="0" dirty="0" smtClean="0"/>
              <a:t>fournis </a:t>
            </a:r>
            <a:r>
              <a:rPr lang="fr-FR" sz="1400" b="0" dirty="0"/>
              <a:t>par l’AMF car </a:t>
            </a:r>
            <a:r>
              <a:rPr lang="fr-FR" sz="1400" b="0" dirty="0" smtClean="0"/>
              <a:t>elles </a:t>
            </a:r>
            <a:r>
              <a:rPr lang="fr-FR" sz="1400" b="0" dirty="0"/>
              <a:t>sont la propriété d’Euronext. </a:t>
            </a:r>
            <a:r>
              <a:rPr lang="fr-FR" sz="1400" b="0" dirty="0" smtClean="0"/>
              <a:t>Les notices sont disponibles </a:t>
            </a:r>
            <a:r>
              <a:rPr lang="fr-FR" sz="1400" b="0" dirty="0"/>
              <a:t>sur </a:t>
            </a:r>
            <a:r>
              <a:rPr lang="fr-FR" sz="1400" b="0" dirty="0">
                <a:hlinkClick r:id="rId3"/>
              </a:rPr>
              <a:t>http://www.boursedeparis.fr/listview/notice</a:t>
            </a:r>
            <a:r>
              <a:rPr lang="fr-FR" sz="1400" b="0" dirty="0"/>
              <a:t>  </a:t>
            </a:r>
          </a:p>
          <a:p>
            <a:endParaRPr lang="fr-FR" dirty="0" smtClean="0"/>
          </a:p>
          <a:p>
            <a:r>
              <a:rPr lang="fr-FR" dirty="0" smtClean="0"/>
              <a:t>Où </a:t>
            </a:r>
            <a:r>
              <a:rPr lang="fr-FR" dirty="0"/>
              <a:t>trouver les cours de bourse des titres admis sur le marché français et les informations sur les sociétés cotées ? </a:t>
            </a:r>
          </a:p>
          <a:p>
            <a:pPr marL="0" indent="0">
              <a:buNone/>
            </a:pPr>
            <a:r>
              <a:rPr lang="fr-FR" sz="1400" b="0" dirty="0" smtClean="0"/>
              <a:t>Sur </a:t>
            </a:r>
            <a:r>
              <a:rPr lang="fr-FR" sz="1400" b="0" dirty="0"/>
              <a:t>le site internet de NYSE Euronext vous trouverez :</a:t>
            </a:r>
          </a:p>
          <a:p>
            <a:pPr>
              <a:buFontTx/>
              <a:buChar char="-"/>
            </a:pPr>
            <a:r>
              <a:rPr lang="fr-FR" sz="1400" b="0" dirty="0"/>
              <a:t>les cours de bourse des titres admis sur le marché français et sur certains marchés étrangers. A noter un décalage d’au moins 15 minutes sur le cours en temps réel,</a:t>
            </a:r>
          </a:p>
          <a:p>
            <a:pPr>
              <a:buFontTx/>
              <a:buChar char="-"/>
            </a:pPr>
            <a:r>
              <a:rPr lang="fr-FR" sz="1400" b="0" dirty="0"/>
              <a:t>la liste des sociétés cotées sur le marché français et sur certains marchés étrangers</a:t>
            </a:r>
          </a:p>
          <a:p>
            <a:endParaRPr lang="fr-FR" dirty="0" smtClean="0"/>
          </a:p>
          <a:p>
            <a:r>
              <a:rPr lang="fr-FR" dirty="0"/>
              <a:t>Quelles informations </a:t>
            </a:r>
            <a:r>
              <a:rPr lang="fr-FR" dirty="0" smtClean="0"/>
              <a:t>puis-je trouver sur </a:t>
            </a:r>
            <a:r>
              <a:rPr lang="fr-FR" dirty="0"/>
              <a:t>la suspension de cotation </a:t>
            </a:r>
            <a:r>
              <a:rPr lang="fr-FR" dirty="0" smtClean="0"/>
              <a:t>?</a:t>
            </a:r>
            <a:endParaRPr lang="fr-FR" sz="1600" b="0" dirty="0"/>
          </a:p>
          <a:p>
            <a:pPr marL="0" indent="0">
              <a:buNone/>
            </a:pPr>
            <a:r>
              <a:rPr lang="fr-FR" sz="1400" b="0" dirty="0"/>
              <a:t>La suspension fait l’objet d’un avis publié par NYSE Euronext Paris SA qui indique son origine, ses raisons, sa date d’effet et les conditions de reprise de la cotation. A défaut, l’avis indique que la cotation est suspendue jusqu’à nouvel avis. </a:t>
            </a:r>
            <a:r>
              <a:rPr lang="fr-FR" sz="1400" b="0" dirty="0" smtClean="0"/>
              <a:t>Les avis de suspension de cotation sont disponibles </a:t>
            </a:r>
            <a:r>
              <a:rPr lang="fr-FR" sz="1400" b="0" dirty="0"/>
              <a:t>sur le site internet de </a:t>
            </a:r>
            <a:r>
              <a:rPr lang="fr-FR" sz="1400" b="0" dirty="0" err="1"/>
              <a:t>Nyse</a:t>
            </a:r>
            <a:r>
              <a:rPr lang="fr-FR" sz="1400" b="0" dirty="0"/>
              <a:t> Euronext.</a:t>
            </a:r>
          </a:p>
          <a:p>
            <a:pPr marL="0" indent="0">
              <a:buNone/>
            </a:pPr>
            <a:endParaRPr lang="fr-FR" sz="1600" b="0" dirty="0" smtClean="0"/>
          </a:p>
          <a:p>
            <a:pPr marL="0" indent="0">
              <a:buNone/>
            </a:pPr>
            <a:r>
              <a:rPr lang="fr-FR" sz="1600" dirty="0"/>
              <a:t>=&gt;</a:t>
            </a:r>
            <a:r>
              <a:rPr lang="fr-FR" dirty="0" smtClean="0"/>
              <a:t> </a:t>
            </a:r>
            <a:r>
              <a:rPr lang="fr-FR" sz="1600" dirty="0"/>
              <a:t>Informations liées à la cotation : </a:t>
            </a:r>
            <a:r>
              <a:rPr lang="fr-FR" sz="1600" b="0" dirty="0" smtClean="0">
                <a:hlinkClick r:id="rId4"/>
              </a:rPr>
              <a:t>https</a:t>
            </a:r>
            <a:r>
              <a:rPr lang="fr-FR" sz="1600" b="0" dirty="0">
                <a:hlinkClick r:id="rId4"/>
              </a:rPr>
              <a:t>://</a:t>
            </a:r>
            <a:r>
              <a:rPr lang="fr-FR" sz="1600" b="0" dirty="0" smtClean="0">
                <a:hlinkClick r:id="rId4"/>
              </a:rPr>
              <a:t>www.euronext.com/en/reports-statistics</a:t>
            </a:r>
            <a:r>
              <a:rPr lang="fr-FR" sz="1600" b="0" dirty="0" smtClean="0"/>
              <a:t> </a:t>
            </a:r>
          </a:p>
          <a:p>
            <a:pPr marL="0" indent="0">
              <a:buNone/>
            </a:pPr>
            <a:r>
              <a:rPr lang="fr-FR" sz="1600" dirty="0" smtClean="0"/>
              <a:t>=&gt; Règles </a:t>
            </a:r>
            <a:r>
              <a:rPr lang="fr-FR" sz="1600" dirty="0"/>
              <a:t>de marché </a:t>
            </a:r>
            <a:r>
              <a:rPr lang="fr-FR" sz="1600" b="0" dirty="0"/>
              <a:t>: </a:t>
            </a:r>
            <a:r>
              <a:rPr lang="fr-FR" sz="1600" b="0" dirty="0">
                <a:hlinkClick r:id="rId5"/>
              </a:rPr>
              <a:t>https://</a:t>
            </a:r>
            <a:r>
              <a:rPr lang="fr-FR" sz="1600" b="0" dirty="0" smtClean="0">
                <a:hlinkClick r:id="rId5"/>
              </a:rPr>
              <a:t>www.euronext.com/en/regulation</a:t>
            </a:r>
            <a:r>
              <a:rPr lang="fr-FR" sz="1600" b="0" dirty="0" smtClean="0"/>
              <a:t> </a:t>
            </a:r>
            <a:endParaRPr lang="fr-FR" sz="1600" b="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37</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2628649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Epargne Info </a:t>
            </a:r>
            <a:r>
              <a:rPr lang="fr-FR" dirty="0" smtClean="0"/>
              <a:t>Service </a:t>
            </a:r>
            <a:r>
              <a:rPr lang="fr-FR" dirty="0"/>
              <a:t>(EIS) </a:t>
            </a:r>
          </a:p>
        </p:txBody>
      </p:sp>
      <p:sp>
        <p:nvSpPr>
          <p:cNvPr id="3" name="Espace réservé du contenu 2"/>
          <p:cNvSpPr>
            <a:spLocks noGrp="1"/>
          </p:cNvSpPr>
          <p:nvPr>
            <p:ph idx="1"/>
          </p:nvPr>
        </p:nvSpPr>
        <p:spPr/>
        <p:txBody>
          <a:bodyPr/>
          <a:lstStyle/>
          <a:p>
            <a:r>
              <a:rPr lang="fr-FR" dirty="0"/>
              <a:t>​Epargne Info service  (EIS) est une unité opérationnelle chargée de répondre aux demandes  de particuliers et de professionnels, qui parviennent  à l’AMF via une plate-forme téléphonique  au 01 53 45 62 00 de 9h à 17 h et </a:t>
            </a:r>
            <a:r>
              <a:rPr lang="fr-FR" dirty="0" smtClean="0"/>
              <a:t>via le </a:t>
            </a:r>
            <a:r>
              <a:rPr lang="fr-FR" dirty="0" smtClean="0">
                <a:hlinkClick r:id="rId2"/>
              </a:rPr>
              <a:t>formulaire</a:t>
            </a:r>
            <a:r>
              <a:rPr lang="fr-FR" dirty="0" smtClean="0"/>
              <a:t> sur le site. </a:t>
            </a:r>
          </a:p>
          <a:p>
            <a:pPr marL="0" indent="0">
              <a:buNone/>
            </a:pPr>
            <a:endParaRPr lang="fr-FR" dirty="0" smtClean="0"/>
          </a:p>
          <a:p>
            <a:r>
              <a:rPr lang="fr-FR" dirty="0" smtClean="0"/>
              <a:t>Composée </a:t>
            </a:r>
            <a:r>
              <a:rPr lang="fr-FR" dirty="0"/>
              <a:t>de </a:t>
            </a:r>
            <a:r>
              <a:rPr lang="fr-FR" dirty="0" smtClean="0"/>
              <a:t>5 </a:t>
            </a:r>
            <a:r>
              <a:rPr lang="fr-FR" dirty="0"/>
              <a:t>personnes, Epargne Info Service renseigne quotidiennement les particuliers et les professionnels de la Place sur toute question entrant dans le champ de compétence de </a:t>
            </a:r>
            <a:r>
              <a:rPr lang="fr-FR" dirty="0" smtClean="0"/>
              <a:t>l’AMF</a:t>
            </a:r>
          </a:p>
          <a:p>
            <a:endParaRPr lang="fr-FR" dirty="0"/>
          </a:p>
          <a:p>
            <a:r>
              <a:rPr lang="fr-FR" dirty="0" smtClean="0"/>
              <a:t>L’équipe </a:t>
            </a:r>
            <a:r>
              <a:rPr lang="fr-FR" dirty="0"/>
              <a:t>traite près de 1 </a:t>
            </a:r>
            <a:r>
              <a:rPr lang="fr-FR" dirty="0" smtClean="0"/>
              <a:t>200 </a:t>
            </a:r>
            <a:r>
              <a:rPr lang="fr-FR" dirty="0"/>
              <a:t>demandes par mois dont </a:t>
            </a:r>
            <a:r>
              <a:rPr lang="fr-FR" dirty="0" smtClean="0"/>
              <a:t>75 </a:t>
            </a:r>
            <a:r>
              <a:rPr lang="fr-FR" dirty="0"/>
              <a:t>% proviennent des particuliers</a:t>
            </a:r>
            <a:r>
              <a:rPr lang="fr-FR" dirty="0" smtClean="0"/>
              <a:t>.</a:t>
            </a:r>
          </a:p>
          <a:p>
            <a:endParaRPr lang="fr-FR" dirty="0"/>
          </a:p>
          <a:p>
            <a:r>
              <a:rPr lang="fr-FR" dirty="0"/>
              <a:t>Depuis sa création en juin 2010, EIS traite plus de </a:t>
            </a:r>
            <a:r>
              <a:rPr lang="fr-FR" dirty="0" smtClean="0"/>
              <a:t>14 </a:t>
            </a:r>
            <a:r>
              <a:rPr lang="fr-FR" dirty="0"/>
              <a:t>000 demandes par an.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38</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2138964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être </a:t>
            </a:r>
            <a:r>
              <a:rPr lang="fr-FR" dirty="0"/>
              <a:t>informé de la publication de nouveaux contenus sur le site internet de </a:t>
            </a:r>
            <a:r>
              <a:rPr lang="fr-FR" dirty="0" smtClean="0"/>
              <a:t>l’AMF</a:t>
            </a:r>
            <a:endParaRPr lang="fr-FR" dirty="0"/>
          </a:p>
        </p:txBody>
      </p:sp>
      <p:sp>
        <p:nvSpPr>
          <p:cNvPr id="3" name="Espace réservé du contenu 2"/>
          <p:cNvSpPr>
            <a:spLocks noGrp="1"/>
          </p:cNvSpPr>
          <p:nvPr>
            <p:ph idx="1"/>
          </p:nvPr>
        </p:nvSpPr>
        <p:spPr>
          <a:xfrm>
            <a:off x="132081" y="1087120"/>
            <a:ext cx="8810308" cy="5324793"/>
          </a:xfrm>
        </p:spPr>
        <p:txBody>
          <a:bodyPr/>
          <a:lstStyle/>
          <a:p>
            <a:pPr marL="0" indent="0" algn="ctr">
              <a:buNone/>
            </a:pPr>
            <a:r>
              <a:rPr lang="fr-FR" dirty="0" smtClean="0"/>
              <a:t>Flux </a:t>
            </a:r>
            <a:r>
              <a:rPr lang="fr-FR" dirty="0"/>
              <a:t>RSS pour recevoir les informations au moment de leur publication  </a:t>
            </a:r>
            <a:r>
              <a:rPr lang="fr-FR" dirty="0" smtClean="0"/>
              <a:t>: </a:t>
            </a:r>
            <a:r>
              <a:rPr lang="fr-FR" dirty="0" smtClean="0">
                <a:hlinkClick r:id="rId2"/>
              </a:rPr>
              <a:t>http://www.amf-france.org/En-plus/Abonnements-et-flux-RSS.html</a:t>
            </a: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endParaRPr lang="fr-FR" dirty="0" smtClean="0"/>
          </a:p>
          <a:p>
            <a:pPr marL="400050" lvl="1" indent="0" algn="ctr">
              <a:buNone/>
            </a:pPr>
            <a:endParaRPr lang="fr-FR" dirty="0" smtClean="0"/>
          </a:p>
          <a:p>
            <a:pPr marL="400050" lvl="1" indent="0" algn="ctr">
              <a:buNone/>
            </a:pPr>
            <a:endParaRPr lang="fr-FR" dirty="0"/>
          </a:p>
          <a:p>
            <a:pPr marL="400050" lvl="1" indent="0">
              <a:buNone/>
            </a:pPr>
            <a:endParaRPr lang="fr-FR" dirty="0"/>
          </a:p>
          <a:p>
            <a:pPr marL="400050" lvl="1" indent="0">
              <a:buNone/>
            </a:pPr>
            <a:endParaRPr lang="fr-FR" dirty="0" smtClean="0"/>
          </a:p>
          <a:p>
            <a:pPr marL="400050" lvl="1" indent="0">
              <a:buNone/>
            </a:pPr>
            <a:endParaRPr lang="fr-FR" dirty="0"/>
          </a:p>
          <a:p>
            <a:pPr marL="400050" lvl="1" indent="0">
              <a:buNone/>
            </a:pPr>
            <a:endParaRPr lang="fr-FR" dirty="0" smtClean="0"/>
          </a:p>
          <a:p>
            <a:pPr marL="400050" lvl="1" indent="0">
              <a:buNone/>
            </a:pPr>
            <a:endParaRPr lang="fr-FR" dirty="0" smtClean="0"/>
          </a:p>
          <a:p>
            <a:pPr marL="400050" lvl="1" indent="0">
              <a:buNone/>
            </a:pPr>
            <a:r>
              <a:rPr lang="fr-FR" b="1" dirty="0" smtClean="0"/>
              <a:t>Toutes les archives de la revue mensuelle AMF et </a:t>
            </a:r>
          </a:p>
          <a:p>
            <a:pPr marL="400050" lvl="1" indent="0">
              <a:buNone/>
            </a:pPr>
            <a:r>
              <a:rPr lang="fr-FR" b="1" dirty="0" smtClean="0"/>
              <a:t>Bulletin COB sont en ligne dans la rubrique publication</a:t>
            </a:r>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39</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10" y="2040876"/>
            <a:ext cx="2548890" cy="324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487" y="2040876"/>
            <a:ext cx="2563074" cy="154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523" y="4151443"/>
            <a:ext cx="28860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691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Règlement général de l’AMF : Rappel</a:t>
            </a:r>
            <a:endParaRPr lang="fr-FR" dirty="0"/>
          </a:p>
        </p:txBody>
      </p:sp>
      <p:sp>
        <p:nvSpPr>
          <p:cNvPr id="3" name="Espace réservé du contenu 2"/>
          <p:cNvSpPr>
            <a:spLocks noGrp="1"/>
          </p:cNvSpPr>
          <p:nvPr>
            <p:ph idx="1"/>
          </p:nvPr>
        </p:nvSpPr>
        <p:spPr>
          <a:xfrm>
            <a:off x="425133" y="1219200"/>
            <a:ext cx="8495347" cy="5283200"/>
          </a:xfrm>
        </p:spPr>
        <p:txBody>
          <a:bodyPr/>
          <a:lstStyle/>
          <a:p>
            <a:pPr marL="0" indent="0">
              <a:buNone/>
            </a:pPr>
            <a:r>
              <a:rPr lang="fr-FR" sz="1600" dirty="0"/>
              <a:t>L’AMF </a:t>
            </a:r>
            <a:r>
              <a:rPr lang="fr-FR" sz="1600" dirty="0" smtClean="0"/>
              <a:t>créée </a:t>
            </a:r>
            <a:r>
              <a:rPr lang="fr-FR" sz="1600" dirty="0"/>
              <a:t>par la loi n° 2003-706 de sécurité financière du 1</a:t>
            </a:r>
            <a:r>
              <a:rPr lang="fr-FR" sz="1600" baseline="30000" dirty="0"/>
              <a:t>er</a:t>
            </a:r>
            <a:r>
              <a:rPr lang="fr-FR" sz="1600" dirty="0"/>
              <a:t> août 2003, est issue de la fusion : </a:t>
            </a:r>
          </a:p>
          <a:p>
            <a:pPr lvl="1">
              <a:buFontTx/>
              <a:buChar char="-"/>
            </a:pPr>
            <a:r>
              <a:rPr lang="fr-FR" sz="1400" dirty="0"/>
              <a:t>du Conseil des marchés financiers (CMF), lui-même issu de la fusion du CBV et du CMT, </a:t>
            </a:r>
          </a:p>
          <a:p>
            <a:pPr lvl="1">
              <a:buFontTx/>
              <a:buChar char="-"/>
            </a:pPr>
            <a:r>
              <a:rPr lang="fr-FR" sz="1400" dirty="0"/>
              <a:t>de la Commission des opérations de bourse (COB), créée en 1968 </a:t>
            </a:r>
          </a:p>
          <a:p>
            <a:pPr lvl="1">
              <a:buFontTx/>
              <a:buChar char="-"/>
            </a:pPr>
            <a:r>
              <a:rPr lang="fr-FR" sz="1400" dirty="0"/>
              <a:t>et du Conseil de discipline de la gestion financière (CDGF</a:t>
            </a:r>
            <a:r>
              <a:rPr lang="fr-FR" sz="1400" dirty="0" smtClean="0"/>
              <a:t>).</a:t>
            </a:r>
          </a:p>
          <a:p>
            <a:pPr marL="457200" lvl="1" indent="0">
              <a:buNone/>
            </a:pPr>
            <a:endParaRPr lang="fr-FR" sz="1400" dirty="0"/>
          </a:p>
          <a:p>
            <a:pPr marL="0" indent="0">
              <a:buNone/>
            </a:pPr>
            <a:r>
              <a:rPr lang="fr-FR" sz="1600" dirty="0" smtClean="0"/>
              <a:t>Conformément </a:t>
            </a:r>
            <a:r>
              <a:rPr lang="fr-FR" sz="1600" dirty="0"/>
              <a:t>aux dispositions du CODE MONETAIRE ET </a:t>
            </a:r>
            <a:r>
              <a:rPr lang="fr-FR" sz="1600" dirty="0" smtClean="0"/>
              <a:t>FINANCIER, </a:t>
            </a:r>
            <a:r>
              <a:rPr lang="fr-FR" sz="1600" dirty="0"/>
              <a:t>le Règlement général de l'AMF vient préciser les règles législatives pour former le </a:t>
            </a:r>
            <a:r>
              <a:rPr lang="fr-FR" sz="1600" dirty="0" smtClean="0"/>
              <a:t>cœur </a:t>
            </a:r>
            <a:r>
              <a:rPr lang="fr-FR" sz="1600" dirty="0"/>
              <a:t>du droit boursier.</a:t>
            </a:r>
            <a:endParaRPr lang="fr-FR" altLang="fr-FR" sz="1600" dirty="0"/>
          </a:p>
          <a:p>
            <a:pPr marL="0" indent="0">
              <a:buNone/>
            </a:pPr>
            <a:endParaRPr lang="fr-FR" sz="1600" dirty="0" smtClean="0"/>
          </a:p>
          <a:p>
            <a:pPr marL="0" indent="0">
              <a:buNone/>
            </a:pPr>
            <a:r>
              <a:rPr lang="fr-FR" sz="1600" dirty="0" smtClean="0"/>
              <a:t>Pour l’exécution de ses missions, l</a:t>
            </a:r>
            <a:r>
              <a:rPr lang="fr-FR" sz="1600" dirty="0" smtClean="0">
                <a:effectLst/>
              </a:rPr>
              <a:t>’AMF est investie d’un pouvoir réglementaire et dispose d’un règlement général homologué par arrêtés du ministre de l’économie et des finances</a:t>
            </a:r>
          </a:p>
          <a:p>
            <a:pPr>
              <a:buFont typeface="Symbol"/>
              <a:buChar char="Þ"/>
            </a:pPr>
            <a:endParaRPr lang="fr-FR" sz="1600" dirty="0" smtClean="0">
              <a:effectLst/>
            </a:endParaRPr>
          </a:p>
          <a:p>
            <a:pPr>
              <a:buFont typeface="Symbol"/>
              <a:buChar char="Þ"/>
            </a:pPr>
            <a:r>
              <a:rPr lang="fr-FR" sz="1600" dirty="0" smtClean="0"/>
              <a:t>Il est composé de 7 livres</a:t>
            </a:r>
          </a:p>
          <a:p>
            <a:pPr marL="0" indent="0">
              <a:buNone/>
            </a:pPr>
            <a:endParaRPr lang="fr-FR" sz="1600" dirty="0" smtClean="0"/>
          </a:p>
          <a:p>
            <a:pPr>
              <a:buFont typeface="Symbol"/>
              <a:buChar char="Þ"/>
            </a:pPr>
            <a:r>
              <a:rPr lang="fr-FR" sz="1600" dirty="0" smtClean="0"/>
              <a:t>La version en vigueur et les versions anciennes sont </a:t>
            </a:r>
          </a:p>
          <a:p>
            <a:pPr marL="0" indent="0">
              <a:buNone/>
            </a:pPr>
            <a:r>
              <a:rPr lang="fr-FR" sz="1600" dirty="0" smtClean="0"/>
              <a:t>disponibles sur le </a:t>
            </a:r>
            <a:r>
              <a:rPr lang="fr-FR" sz="1600" dirty="0"/>
              <a:t>site </a:t>
            </a:r>
            <a:r>
              <a:rPr lang="fr-FR" sz="1600" dirty="0">
                <a:hlinkClick r:id="rId3"/>
              </a:rPr>
              <a:t>http://www.amf-france.org</a:t>
            </a:r>
            <a:r>
              <a:rPr lang="fr-FR" sz="1600" dirty="0" smtClean="0">
                <a:hlinkClick r:id="rId3"/>
              </a:rPr>
              <a:t>/</a:t>
            </a:r>
            <a:r>
              <a:rPr lang="fr-FR" sz="1600" dirty="0" smtClean="0"/>
              <a:t> </a:t>
            </a:r>
          </a:p>
          <a:p>
            <a:pPr marL="0" indent="0">
              <a:buNone/>
            </a:pP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4</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429" y="4447223"/>
            <a:ext cx="2943542" cy="216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505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essentiels en droit boursier : encyclopédies, bases et revues juridiques</a:t>
            </a:r>
            <a:endParaRPr lang="fr-FR" dirty="0"/>
          </a:p>
        </p:txBody>
      </p:sp>
      <p:sp>
        <p:nvSpPr>
          <p:cNvPr id="3" name="Espace réservé du contenu 2"/>
          <p:cNvSpPr>
            <a:spLocks noGrp="1"/>
          </p:cNvSpPr>
          <p:nvPr>
            <p:ph idx="1"/>
          </p:nvPr>
        </p:nvSpPr>
        <p:spPr>
          <a:xfrm>
            <a:off x="679133" y="1541781"/>
            <a:ext cx="8029575" cy="4625340"/>
          </a:xfrm>
        </p:spPr>
        <p:txBody>
          <a:bodyPr/>
          <a:lstStyle/>
          <a:p>
            <a:r>
              <a:rPr lang="fr-FR" dirty="0" smtClean="0"/>
              <a:t>BASE JOLY BOURSE / LEXTENSO</a:t>
            </a:r>
          </a:p>
          <a:p>
            <a:endParaRPr lang="fr-FR" dirty="0" smtClean="0"/>
          </a:p>
          <a:p>
            <a:r>
              <a:rPr lang="fr-FR" dirty="0" smtClean="0"/>
              <a:t>DICTIONNAIRE PERMANENT : EPARGNE ET PRODUITS FINANCIERS</a:t>
            </a:r>
          </a:p>
          <a:p>
            <a:endParaRPr lang="fr-FR" dirty="0" smtClean="0"/>
          </a:p>
          <a:p>
            <a:r>
              <a:rPr lang="fr-FR" dirty="0" smtClean="0"/>
              <a:t>BULLETIN JOLY BOURSE : ACTUALITE DU DROIT FINANCIER</a:t>
            </a:r>
          </a:p>
          <a:p>
            <a:endParaRPr lang="fr-FR" dirty="0" smtClean="0"/>
          </a:p>
          <a:p>
            <a:r>
              <a:rPr lang="fr-FR" dirty="0" smtClean="0"/>
              <a:t>REVUE DE DROIT BANCAIRE ET FINANCIER</a:t>
            </a:r>
          </a:p>
          <a:p>
            <a:endParaRPr lang="fr-FR" dirty="0" smtClean="0"/>
          </a:p>
          <a:p>
            <a:r>
              <a:rPr lang="fr-FR" dirty="0" smtClean="0"/>
              <a:t>REVUE TRIMESTRIELLE DE DROIT FINANCIER</a:t>
            </a:r>
          </a:p>
          <a:p>
            <a:endParaRPr lang="fr-FR" dirty="0" smtClean="0"/>
          </a:p>
          <a:p>
            <a:r>
              <a:rPr lang="fr-FR" dirty="0" smtClean="0"/>
              <a:t>REVUE INTERNATIONALE DES SERVICES FINANCIER</a:t>
            </a:r>
            <a:r>
              <a:rPr lang="fr-FR" b="0" dirty="0" smtClean="0"/>
              <a:t>S</a:t>
            </a:r>
            <a:endParaRPr lang="fr-FR"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40</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Juriconnexion</a:t>
            </a:r>
          </a:p>
        </p:txBody>
      </p:sp>
    </p:spTree>
    <p:extLst>
      <p:ext uri="{BB962C8B-B14F-4D97-AF65-F5344CB8AC3E}">
        <p14:creationId xmlns:p14="http://schemas.microsoft.com/office/powerpoint/2010/main" val="3908234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Liens utiles</a:t>
            </a:r>
            <a:endParaRPr lang="fr-FR" dirty="0"/>
          </a:p>
        </p:txBody>
      </p:sp>
      <p:sp>
        <p:nvSpPr>
          <p:cNvPr id="3" name="Espace réservé du contenu 2"/>
          <p:cNvSpPr>
            <a:spLocks noGrp="1"/>
          </p:cNvSpPr>
          <p:nvPr>
            <p:ph idx="1"/>
          </p:nvPr>
        </p:nvSpPr>
        <p:spPr>
          <a:xfrm>
            <a:off x="435293" y="1236980"/>
            <a:ext cx="8302307" cy="4686300"/>
          </a:xfrm>
        </p:spPr>
        <p:txBody>
          <a:bodyPr/>
          <a:lstStyle/>
          <a:p>
            <a:r>
              <a:rPr lang="fr-FR" b="0" dirty="0">
                <a:hlinkClick r:id="rId2"/>
              </a:rPr>
              <a:t>CEDEF - Centre de documentation Economie Finances </a:t>
            </a:r>
            <a:endParaRPr lang="fr-FR" b="0" dirty="0" smtClean="0"/>
          </a:p>
          <a:p>
            <a:pPr marL="0" indent="0">
              <a:buNone/>
            </a:pPr>
            <a:r>
              <a:rPr lang="fr-FR" sz="1600" b="0" dirty="0"/>
              <a:t>Le CEDEF est le centre de documentation du ministère dédié au public externe. Il propose des prestations documentaires sur mesure avec un service de réponse au public par téléphone, messagerie électronique et sur place à Paris. </a:t>
            </a:r>
            <a:r>
              <a:rPr lang="fr-FR" sz="1600" b="0" dirty="0" smtClean="0"/>
              <a:t>Il réalise des recherches documentaires.</a:t>
            </a:r>
          </a:p>
          <a:p>
            <a:pPr marL="0" indent="0">
              <a:buNone/>
            </a:pPr>
            <a:endParaRPr lang="fr-FR" sz="1600" b="0" dirty="0">
              <a:hlinkClick r:id="rId3"/>
            </a:endParaRPr>
          </a:p>
          <a:p>
            <a:r>
              <a:rPr lang="fr-FR" b="0" dirty="0" smtClean="0">
                <a:hlinkClick r:id="rId3"/>
              </a:rPr>
              <a:t>Bibliothèque </a:t>
            </a:r>
            <a:r>
              <a:rPr lang="fr-FR" b="0" dirty="0">
                <a:hlinkClick r:id="rId3"/>
              </a:rPr>
              <a:t>interuniversitaire </a:t>
            </a:r>
            <a:r>
              <a:rPr lang="fr-FR" b="0" dirty="0" smtClean="0">
                <a:hlinkClick r:id="rId3"/>
              </a:rPr>
              <a:t>Cujas</a:t>
            </a:r>
            <a:r>
              <a:rPr lang="fr-FR" b="0" dirty="0" smtClean="0"/>
              <a:t> </a:t>
            </a:r>
          </a:p>
          <a:p>
            <a:pPr marL="0" indent="0">
              <a:buNone/>
            </a:pPr>
            <a:r>
              <a:rPr lang="fr-FR" sz="1600" b="0" dirty="0"/>
              <a:t>Toutes les bases de données et revues électroniques, les </a:t>
            </a:r>
            <a:r>
              <a:rPr lang="fr-FR" sz="1600" b="0" dirty="0" err="1"/>
              <a:t>ebooks</a:t>
            </a:r>
            <a:r>
              <a:rPr lang="fr-FR" sz="1600" b="0" dirty="0"/>
              <a:t>, les thèses électroniques des universités de rattachement, les ouvrages numérisés par la bibliothèque et la sélection commentée de plus de 4000 sites juridiques et économiques ainsi que les guides et tutoriels conçus par la </a:t>
            </a:r>
            <a:r>
              <a:rPr lang="fr-FR" sz="1600" b="0" dirty="0" smtClean="0"/>
              <a:t>bibliothèque</a:t>
            </a:r>
          </a:p>
          <a:p>
            <a:pPr marL="0" indent="0">
              <a:buNone/>
            </a:pPr>
            <a:endParaRPr lang="fr-FR" sz="1600" b="0" dirty="0"/>
          </a:p>
          <a:p>
            <a:r>
              <a:rPr lang="fr-FR" b="0" dirty="0" err="1">
                <a:hlinkClick r:id="rId4"/>
              </a:rPr>
              <a:t>Gallica</a:t>
            </a:r>
            <a:r>
              <a:rPr lang="fr-FR" b="0" dirty="0">
                <a:hlinkClick r:id="rId4"/>
              </a:rPr>
              <a:t> - Bibliothèque nationale de </a:t>
            </a:r>
            <a:r>
              <a:rPr lang="fr-FR" b="0" dirty="0" smtClean="0">
                <a:hlinkClick r:id="rId4"/>
              </a:rPr>
              <a:t>France</a:t>
            </a:r>
            <a:r>
              <a:rPr lang="fr-FR" b="0" dirty="0" smtClean="0"/>
              <a:t> </a:t>
            </a:r>
          </a:p>
          <a:p>
            <a:pPr marL="0" indent="0">
              <a:buNone/>
            </a:pPr>
            <a:r>
              <a:rPr lang="fr-FR" sz="1600" b="0" dirty="0" smtClean="0"/>
              <a:t>Consultation </a:t>
            </a:r>
            <a:r>
              <a:rPr lang="fr-FR" sz="1600" b="0" dirty="0"/>
              <a:t>d'une partie des collections numérisées de la Bibliothèque nationale de </a:t>
            </a:r>
            <a:r>
              <a:rPr lang="fr-FR" sz="1600" b="0" dirty="0" smtClean="0"/>
              <a:t>France</a:t>
            </a: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41</a:t>
            </a:fld>
            <a:endParaRPr lang="fr-FR" altLang="fr-FR"/>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38130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Règlement général de l’AMF</a:t>
            </a:r>
            <a:endParaRPr lang="fr-FR" dirty="0"/>
          </a:p>
        </p:txBody>
      </p:sp>
      <p:sp>
        <p:nvSpPr>
          <p:cNvPr id="3" name="Espace réservé du contenu 2"/>
          <p:cNvSpPr>
            <a:spLocks noGrp="1"/>
          </p:cNvSpPr>
          <p:nvPr>
            <p:ph idx="1"/>
          </p:nvPr>
        </p:nvSpPr>
        <p:spPr>
          <a:xfrm>
            <a:off x="374333" y="1036320"/>
            <a:ext cx="8495347" cy="5394960"/>
          </a:xfrm>
        </p:spPr>
        <p:txBody>
          <a:bodyPr/>
          <a:lstStyle/>
          <a:p>
            <a:pPr marL="0" indent="0">
              <a:buNone/>
            </a:pPr>
            <a:r>
              <a:rPr lang="fr-FR" sz="1600" dirty="0" smtClean="0"/>
              <a:t>Le </a:t>
            </a:r>
            <a:r>
              <a:rPr lang="fr-FR" sz="1600" dirty="0">
                <a:hlinkClick r:id="rId3"/>
              </a:rPr>
              <a:t>règlement général </a:t>
            </a:r>
            <a:r>
              <a:rPr lang="fr-FR" sz="1600" dirty="0"/>
              <a:t>en vigueur dispose d'une table des matières cliquable permettant une navigation à l’intérieur des différents livres. Il est aussi possible d'effectuer une recherche précise sur un mot ou consulter les différentes versions d’un article précis via la recherche avancée.</a:t>
            </a:r>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5</a:t>
            </a:fld>
            <a:endParaRPr lang="fr-FR" altLang="fr-FR"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 y="2249170"/>
            <a:ext cx="7969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 y="5735320"/>
            <a:ext cx="1875603" cy="75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57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Règlement général de l’AMF - Recherche</a:t>
            </a:r>
            <a:endParaRPr lang="fr-FR" dirty="0"/>
          </a:p>
        </p:txBody>
      </p:sp>
      <p:sp>
        <p:nvSpPr>
          <p:cNvPr id="3" name="Espace réservé du contenu 2"/>
          <p:cNvSpPr>
            <a:spLocks noGrp="1"/>
          </p:cNvSpPr>
          <p:nvPr>
            <p:ph idx="1"/>
          </p:nvPr>
        </p:nvSpPr>
        <p:spPr>
          <a:xfrm>
            <a:off x="414973" y="1137920"/>
            <a:ext cx="8495347" cy="5394960"/>
          </a:xfrm>
        </p:spPr>
        <p:txBody>
          <a:bodyPr/>
          <a:lstStyle/>
          <a:p>
            <a:pPr marL="0" indent="0">
              <a:buNone/>
            </a:pPr>
            <a:r>
              <a:rPr lang="fr-FR" dirty="0"/>
              <a:t>Le moteur de recherche avancée, situé en haut à droite de la page, vous permet d’effectuer une recherche précise d’articles du RG en vigueur à une date </a:t>
            </a:r>
            <a:r>
              <a:rPr lang="fr-FR" dirty="0" smtClean="0"/>
              <a:t>donnée.</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6</a:t>
            </a:fld>
            <a:endParaRPr lang="fr-FR" alt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2297430"/>
            <a:ext cx="8771255" cy="342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62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Règlement général de l’AMF - Recherche</a:t>
            </a:r>
            <a:endParaRPr lang="fr-FR" dirty="0"/>
          </a:p>
        </p:txBody>
      </p:sp>
      <p:sp>
        <p:nvSpPr>
          <p:cNvPr id="3" name="Espace réservé du contenu 2"/>
          <p:cNvSpPr>
            <a:spLocks noGrp="1"/>
          </p:cNvSpPr>
          <p:nvPr>
            <p:ph idx="1"/>
          </p:nvPr>
        </p:nvSpPr>
        <p:spPr>
          <a:xfrm>
            <a:off x="414973" y="1137920"/>
            <a:ext cx="8495347" cy="5394960"/>
          </a:xfrm>
        </p:spPr>
        <p:txBody>
          <a:bodyPr/>
          <a:lstStyle/>
          <a:p>
            <a:pPr marL="0" indent="0">
              <a:buNone/>
            </a:pPr>
            <a:r>
              <a:rPr lang="fr-FR" sz="1600" dirty="0"/>
              <a:t>Il est possible de rechercher </a:t>
            </a:r>
            <a:r>
              <a:rPr lang="fr-FR" sz="1600" dirty="0" smtClean="0"/>
              <a:t>dans </a:t>
            </a:r>
            <a:r>
              <a:rPr lang="fr-FR" sz="1600" dirty="0"/>
              <a:t>les articles obsolètes en cochant la case</a:t>
            </a:r>
            <a:r>
              <a:rPr lang="fr-FR" sz="1600" dirty="0" smtClean="0"/>
              <a:t>. </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r>
              <a:rPr lang="fr-FR" sz="1600" dirty="0" smtClean="0"/>
              <a:t>Exemple de résultat :</a:t>
            </a:r>
          </a:p>
          <a:p>
            <a:pPr marL="0" indent="0">
              <a:buNone/>
            </a:pPr>
            <a:endParaRPr lang="fr-FR" sz="1600" dirty="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7</a:t>
            </a:fld>
            <a:endParaRPr lang="fr-FR" altLang="fr-FR" dirty="0"/>
          </a:p>
        </p:txBody>
      </p:sp>
      <p:pic>
        <p:nvPicPr>
          <p:cNvPr id="2051"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 y="3217244"/>
            <a:ext cx="7361237" cy="364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803" y="1493796"/>
            <a:ext cx="5146357" cy="130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5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Doctrine de l’AMF - Rappel</a:t>
            </a:r>
            <a:endParaRPr lang="fr-FR" dirty="0"/>
          </a:p>
        </p:txBody>
      </p:sp>
      <p:sp>
        <p:nvSpPr>
          <p:cNvPr id="3" name="Espace réservé du contenu 2"/>
          <p:cNvSpPr>
            <a:spLocks noGrp="1"/>
          </p:cNvSpPr>
          <p:nvPr>
            <p:ph idx="1"/>
          </p:nvPr>
        </p:nvSpPr>
        <p:spPr>
          <a:xfrm>
            <a:off x="233681" y="1148081"/>
            <a:ext cx="8708708" cy="4886960"/>
          </a:xfrm>
        </p:spPr>
        <p:txBody>
          <a:bodyPr/>
          <a:lstStyle/>
          <a:p>
            <a:r>
              <a:rPr lang="fr-FR" dirty="0" smtClean="0"/>
              <a:t>Approuvée par le Collège de l’AMF après consultation des professionnels </a:t>
            </a:r>
            <a:r>
              <a:rPr lang="fr-FR" dirty="0"/>
              <a:t>et représentants des </a:t>
            </a:r>
            <a:r>
              <a:rPr lang="fr-FR" dirty="0" smtClean="0"/>
              <a:t>épargnants (commissions </a:t>
            </a:r>
            <a:r>
              <a:rPr lang="fr-FR" dirty="0"/>
              <a:t>consultatives </a:t>
            </a:r>
            <a:r>
              <a:rPr lang="fr-FR" dirty="0" smtClean="0"/>
              <a:t>et/ou par le biais d’associations représentatives)</a:t>
            </a:r>
          </a:p>
          <a:p>
            <a:endParaRPr lang="fr-FR" dirty="0"/>
          </a:p>
          <a:p>
            <a:r>
              <a:rPr lang="fr-FR" dirty="0" smtClean="0"/>
              <a:t>La </a:t>
            </a:r>
            <a:r>
              <a:rPr lang="fr-FR" dirty="0"/>
              <a:t>doctrine permet aux professionnels de connaitre la façon dont l’AMF applique les lois et règlements concernant les sujets de sa compétence</a:t>
            </a:r>
            <a:r>
              <a:rPr lang="fr-FR" dirty="0" smtClean="0"/>
              <a:t>.</a:t>
            </a:r>
          </a:p>
          <a:p>
            <a:pPr>
              <a:buFont typeface="Symbol"/>
              <a:buChar char="Þ"/>
            </a:pPr>
            <a:endParaRPr lang="fr-FR" dirty="0"/>
          </a:p>
          <a:p>
            <a:r>
              <a:rPr lang="fr-FR" dirty="0"/>
              <a:t>Elle comprend les instructions, les positions, les recommandations, les pratiques de marché admises ainsi que les </a:t>
            </a:r>
            <a:r>
              <a:rPr lang="fr-FR" dirty="0" smtClean="0"/>
              <a:t>rescrits.</a:t>
            </a:r>
          </a:p>
          <a:p>
            <a:endParaRPr lang="fr-FR" dirty="0"/>
          </a:p>
          <a:p>
            <a:r>
              <a:rPr lang="fr-FR" dirty="0" smtClean="0"/>
              <a:t>Elle permet </a:t>
            </a:r>
            <a:r>
              <a:rPr lang="fr-FR" dirty="0"/>
              <a:t>aux acteurs de marché, en complément de la lecture de la jurisprudence de la Commission des sanctions et de la motivation de certaines décisions individuelles, </a:t>
            </a:r>
            <a:r>
              <a:rPr lang="fr-FR" dirty="0">
                <a:solidFill>
                  <a:srgbClr val="C00000"/>
                </a:solidFill>
              </a:rPr>
              <a:t>de connaître la façon dont le régulateur applique</a:t>
            </a:r>
            <a:r>
              <a:rPr lang="fr-FR" dirty="0"/>
              <a:t>, sous le contrôle des tribunaux, </a:t>
            </a:r>
            <a:r>
              <a:rPr lang="fr-FR" dirty="0">
                <a:solidFill>
                  <a:srgbClr val="C00000"/>
                </a:solidFill>
              </a:rPr>
              <a:t>les dispositions législatives et réglementaires concernant les sujets relevant de sa compétence.</a:t>
            </a:r>
          </a:p>
          <a:p>
            <a:endParaRPr lang="fr-FR" dirty="0"/>
          </a:p>
          <a:p>
            <a:pPr marL="0" indent="0">
              <a:buNone/>
            </a:pPr>
            <a:endParaRPr lang="fr-FR" dirty="0" smtClean="0"/>
          </a:p>
          <a:p>
            <a:endParaRPr lang="fr-FR" dirty="0"/>
          </a:p>
          <a:p>
            <a:endParaRPr lang="fr-FR" dirty="0"/>
          </a:p>
          <a:p>
            <a:pPr>
              <a:buFont typeface="Symbol"/>
              <a:buChar char="Þ"/>
            </a:pPr>
            <a:r>
              <a:rPr lang="fr-FR" dirty="0" smtClean="0"/>
              <a:t> </a:t>
            </a:r>
          </a:p>
          <a:p>
            <a:pPr>
              <a:buFont typeface="Symbol"/>
              <a:buChar char="Þ"/>
            </a:pPr>
            <a:endParaRPr lang="fr-FR"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8</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2590968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Doctrine de l’AMF - Rappel </a:t>
            </a:r>
            <a:endParaRPr lang="fr-FR" dirty="0"/>
          </a:p>
        </p:txBody>
      </p:sp>
      <p:sp>
        <p:nvSpPr>
          <p:cNvPr id="3" name="Espace réservé du contenu 2"/>
          <p:cNvSpPr>
            <a:spLocks noGrp="1"/>
          </p:cNvSpPr>
          <p:nvPr>
            <p:ph idx="1"/>
          </p:nvPr>
        </p:nvSpPr>
        <p:spPr>
          <a:xfrm>
            <a:off x="274321" y="985521"/>
            <a:ext cx="8708708" cy="5080000"/>
          </a:xfrm>
        </p:spPr>
        <p:txBody>
          <a:bodyPr/>
          <a:lstStyle/>
          <a:p>
            <a:endParaRPr lang="fr-FR" sz="1500" dirty="0" smtClean="0"/>
          </a:p>
          <a:p>
            <a:r>
              <a:rPr lang="fr-FR" sz="1500" dirty="0" smtClean="0"/>
              <a:t>L’INSTRUCTION est l’interprétation </a:t>
            </a:r>
            <a:r>
              <a:rPr lang="fr-FR" sz="1500" dirty="0"/>
              <a:t>des </a:t>
            </a:r>
            <a:r>
              <a:rPr lang="fr-FR" sz="1500" dirty="0" smtClean="0"/>
              <a:t>dispositions du RG AMF =&gt; Elle </a:t>
            </a:r>
            <a:r>
              <a:rPr lang="fr-FR" sz="1500" dirty="0"/>
              <a:t>informe les acteurs de marché des procédures à suivre et des règles à appliquer.</a:t>
            </a:r>
          </a:p>
          <a:p>
            <a:endParaRPr lang="fr-FR" sz="1500" dirty="0"/>
          </a:p>
          <a:p>
            <a:r>
              <a:rPr lang="fr-FR" sz="1500" dirty="0" smtClean="0"/>
              <a:t>LA POSITION est une </a:t>
            </a:r>
            <a:r>
              <a:rPr lang="fr-FR" sz="1500" dirty="0"/>
              <a:t>interprétation des dispositions législatives et réglementaires entrant dans le champ de compétence de </a:t>
            </a:r>
            <a:r>
              <a:rPr lang="fr-FR" sz="1500" dirty="0" smtClean="0"/>
              <a:t>l’AMF =&gt; Elle </a:t>
            </a:r>
            <a:r>
              <a:rPr lang="fr-FR" sz="1500" dirty="0"/>
              <a:t>indique la manière dont l’AMF les applique à des cas </a:t>
            </a:r>
            <a:r>
              <a:rPr lang="fr-FR" sz="1500" dirty="0" smtClean="0"/>
              <a:t>individuels (transparence et de prévisibilité)</a:t>
            </a:r>
          </a:p>
          <a:p>
            <a:endParaRPr lang="fr-FR" sz="1500" dirty="0" smtClean="0"/>
          </a:p>
          <a:p>
            <a:r>
              <a:rPr lang="fr-FR" sz="1500" dirty="0" smtClean="0"/>
              <a:t>LA RECOMMANDATION est </a:t>
            </a:r>
            <a:r>
              <a:rPr lang="fr-FR" sz="1500" dirty="0"/>
              <a:t>une invitation à adopter un comportement ou à se conformer à une </a:t>
            </a:r>
            <a:r>
              <a:rPr lang="fr-FR" sz="1500" dirty="0" smtClean="0"/>
              <a:t>disposition =&gt;  Elle n’exclut pas que d’autres comportements ou dispositions soient également compatibles avec ces normes ou ces principes généraux. </a:t>
            </a:r>
            <a:r>
              <a:rPr lang="fr-FR" sz="1500" u="sng" dirty="0" smtClean="0"/>
              <a:t>Elle </a:t>
            </a:r>
            <a:r>
              <a:rPr lang="fr-FR" sz="1500" u="sng" dirty="0"/>
              <a:t>ne revêt donc pas de caractère impératif.</a:t>
            </a:r>
          </a:p>
          <a:p>
            <a:endParaRPr lang="fr-FR" sz="1500" dirty="0"/>
          </a:p>
          <a:p>
            <a:r>
              <a:rPr lang="fr-FR" sz="1500" dirty="0" smtClean="0"/>
              <a:t>LA PRATIQUE DE MARCHÉ ADMISE PAR L’AMF permet </a:t>
            </a:r>
            <a:r>
              <a:rPr lang="fr-FR" sz="1500" dirty="0"/>
              <a:t>d’instaurer une présomption de légitimité à l’égard des acteurs de marché qui s’y </a:t>
            </a:r>
            <a:r>
              <a:rPr lang="fr-FR" sz="1500" dirty="0" smtClean="0"/>
              <a:t>conforment</a:t>
            </a:r>
            <a:r>
              <a:rPr lang="fr-FR" sz="1500" dirty="0"/>
              <a:t> </a:t>
            </a:r>
            <a:r>
              <a:rPr lang="fr-FR" sz="1500" dirty="0" smtClean="0"/>
              <a:t>(hors manipulation de marché)</a:t>
            </a:r>
            <a:endParaRPr lang="fr-FR" sz="1500" dirty="0"/>
          </a:p>
          <a:p>
            <a:endParaRPr lang="fr-FR" sz="1500" dirty="0"/>
          </a:p>
          <a:p>
            <a:r>
              <a:rPr lang="fr-FR" sz="1500" dirty="0" smtClean="0"/>
              <a:t>LE RESCRIT offre la possibilité </a:t>
            </a:r>
            <a:r>
              <a:rPr lang="fr-FR" sz="1500" dirty="0"/>
              <a:t>pour une personne partie à une opération de solliciter un avis sur la conformité de celle-ci aux dispositions du règlement général de l’AMF</a:t>
            </a:r>
            <a:r>
              <a:rPr lang="fr-FR" sz="1500" dirty="0" smtClean="0"/>
              <a:t>. </a:t>
            </a:r>
            <a:endParaRPr lang="fr-FR" sz="1200" dirty="0"/>
          </a:p>
          <a:p>
            <a:endParaRPr lang="fr-FR" sz="1200" dirty="0"/>
          </a:p>
          <a:p>
            <a:endParaRPr lang="fr-FR" sz="1200" dirty="0"/>
          </a:p>
          <a:p>
            <a:pPr marL="0" indent="0">
              <a:buNone/>
            </a:pPr>
            <a:endParaRPr lang="fr-FR" sz="1200" dirty="0" smtClean="0"/>
          </a:p>
          <a:p>
            <a:pPr>
              <a:buFont typeface="Symbol"/>
              <a:buChar char="Þ"/>
            </a:pPr>
            <a:endParaRPr lang="fr-FR" sz="1200" dirty="0" smtClean="0"/>
          </a:p>
        </p:txBody>
      </p:sp>
      <p:sp>
        <p:nvSpPr>
          <p:cNvPr id="4" name="Espace réservé du numéro de diapositive 3"/>
          <p:cNvSpPr>
            <a:spLocks noGrp="1"/>
          </p:cNvSpPr>
          <p:nvPr>
            <p:ph type="sldNum" sz="quarter" idx="10"/>
          </p:nvPr>
        </p:nvSpPr>
        <p:spPr/>
        <p:txBody>
          <a:bodyPr/>
          <a:lstStyle/>
          <a:p>
            <a:fld id="{736E1BDE-C472-4FE9-BFA4-D5E053D297AA}" type="slidenum">
              <a:rPr lang="fr-FR" altLang="fr-FR" smtClean="0"/>
              <a:pPr/>
              <a:t>9</a:t>
            </a:fld>
            <a:endParaRPr lang="fr-FR" altLang="fr-FR" dirty="0"/>
          </a:p>
        </p:txBody>
      </p:sp>
      <p:sp>
        <p:nvSpPr>
          <p:cNvPr id="5" name="Espace réservé du pied de page 4"/>
          <p:cNvSpPr>
            <a:spLocks noGrp="1"/>
          </p:cNvSpPr>
          <p:nvPr>
            <p:ph type="ftr" sz="quarter" idx="11"/>
          </p:nvPr>
        </p:nvSpPr>
        <p:spPr/>
        <p:txBody>
          <a:bodyPr/>
          <a:lstStyle/>
          <a:p>
            <a:r>
              <a:rPr lang="fr-FR" altLang="fr-FR" dirty="0"/>
              <a:t>Sources en droit boursier - 18/02/2016 – Atelier </a:t>
            </a:r>
            <a:r>
              <a:rPr lang="fr-FR" altLang="fr-FR" dirty="0" err="1"/>
              <a:t>Juriconnexion</a:t>
            </a:r>
            <a:endParaRPr lang="fr-FR" altLang="fr-FR" dirty="0"/>
          </a:p>
        </p:txBody>
      </p:sp>
    </p:spTree>
    <p:extLst>
      <p:ext uri="{BB962C8B-B14F-4D97-AF65-F5344CB8AC3E}">
        <p14:creationId xmlns:p14="http://schemas.microsoft.com/office/powerpoint/2010/main" val="413851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DePresentationAMF">
  <a:themeElements>
    <a:clrScheme name="Modèle par défaut 9">
      <a:dk1>
        <a:srgbClr val="336699"/>
      </a:dk1>
      <a:lt1>
        <a:srgbClr val="FFFFFF"/>
      </a:lt1>
      <a:dk2>
        <a:srgbClr val="FF0000"/>
      </a:dk2>
      <a:lt2>
        <a:srgbClr val="3366CC"/>
      </a:lt2>
      <a:accent1>
        <a:srgbClr val="336699"/>
      </a:accent1>
      <a:accent2>
        <a:srgbClr val="3333CC"/>
      </a:accent2>
      <a:accent3>
        <a:srgbClr val="FFFFFF"/>
      </a:accent3>
      <a:accent4>
        <a:srgbClr val="2A5682"/>
      </a:accent4>
      <a:accent5>
        <a:srgbClr val="ADB8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odèle par défaut 8">
        <a:dk1>
          <a:srgbClr val="336699"/>
        </a:dk1>
        <a:lt1>
          <a:srgbClr val="FFFFFF"/>
        </a:lt1>
        <a:dk2>
          <a:srgbClr val="FF0000"/>
        </a:dk2>
        <a:lt2>
          <a:srgbClr val="3366CC"/>
        </a:lt2>
        <a:accent1>
          <a:srgbClr val="00CC99"/>
        </a:accent1>
        <a:accent2>
          <a:srgbClr val="3333CC"/>
        </a:accent2>
        <a:accent3>
          <a:srgbClr val="FFFFFF"/>
        </a:accent3>
        <a:accent4>
          <a:srgbClr val="2A56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9">
        <a:dk1>
          <a:srgbClr val="336699"/>
        </a:dk1>
        <a:lt1>
          <a:srgbClr val="FFFFFF"/>
        </a:lt1>
        <a:dk2>
          <a:srgbClr val="FF0000"/>
        </a:dk2>
        <a:lt2>
          <a:srgbClr val="3366CC"/>
        </a:lt2>
        <a:accent1>
          <a:srgbClr val="336699"/>
        </a:accent1>
        <a:accent2>
          <a:srgbClr val="3333CC"/>
        </a:accent2>
        <a:accent3>
          <a:srgbClr val="FFFFFF"/>
        </a:accent3>
        <a:accent4>
          <a:srgbClr val="2A5682"/>
        </a:accent4>
        <a:accent5>
          <a:srgbClr val="ADB8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9">
    <a:dk1>
      <a:srgbClr val="336699"/>
    </a:dk1>
    <a:lt1>
      <a:srgbClr val="FFFFFF"/>
    </a:lt1>
    <a:dk2>
      <a:srgbClr val="FF0000"/>
    </a:dk2>
    <a:lt2>
      <a:srgbClr val="3366CC"/>
    </a:lt2>
    <a:accent1>
      <a:srgbClr val="336699"/>
    </a:accent1>
    <a:accent2>
      <a:srgbClr val="3333CC"/>
    </a:accent2>
    <a:accent3>
      <a:srgbClr val="FFFFFF"/>
    </a:accent3>
    <a:accent4>
      <a:srgbClr val="2A5682"/>
    </a:accent4>
    <a:accent5>
      <a:srgbClr val="ADB8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1324</TotalTime>
  <Words>5122</Words>
  <Application>Microsoft Office PowerPoint</Application>
  <PresentationFormat>Affichage à l'écran (4:3)</PresentationFormat>
  <Paragraphs>687</Paragraphs>
  <Slides>41</Slides>
  <Notes>16</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ModeleDePresentationAMF</vt:lpstr>
      <vt:lpstr>Méthodologie de recherche en droit boursier </vt:lpstr>
      <vt:lpstr>Sommaire</vt:lpstr>
      <vt:lpstr>Présentation PowerPoint</vt:lpstr>
      <vt:lpstr>Le Règlement général de l’AMF : Rappel</vt:lpstr>
      <vt:lpstr>Le Règlement général de l’AMF</vt:lpstr>
      <vt:lpstr>Le Règlement général de l’AMF - Recherche</vt:lpstr>
      <vt:lpstr>Le Règlement général de l’AMF - Recherche</vt:lpstr>
      <vt:lpstr>La Doctrine de l’AMF - Rappel</vt:lpstr>
      <vt:lpstr>La Doctrine de l’AMF - Rappel </vt:lpstr>
      <vt:lpstr>La Doctrine de l’AMF - Recherche </vt:lpstr>
      <vt:lpstr>La Doctrine de l’AMF - Recherche </vt:lpstr>
      <vt:lpstr>Sanctions &amp; transactions - Recherche</vt:lpstr>
      <vt:lpstr>Sanctions &amp; transactions - Recherche</vt:lpstr>
      <vt:lpstr>Sanctions &amp; transactions - Recherche</vt:lpstr>
      <vt:lpstr>Présentation PowerPoint</vt:lpstr>
      <vt:lpstr>Base des décisions et informations financières (BDIF)</vt:lpstr>
      <vt:lpstr>Base des décisions et informations financières (BDIF)</vt:lpstr>
      <vt:lpstr>Ex : Je recherche un prospectus relatif à l’augmentation de capital de la société Stentys</vt:lpstr>
      <vt:lpstr>Ex : Je recherche un prospectus relatif à l’augmentation de capital de la société Stentys</vt:lpstr>
      <vt:lpstr>Ex : Je recherche un prospectus relatif à l’augmentation de capital de la société Stentys en 2016</vt:lpstr>
      <vt:lpstr>Site internet : Recherche avancée</vt:lpstr>
      <vt:lpstr>Archives de la base des décisions et informations financières de l'AMF</vt:lpstr>
      <vt:lpstr>Ex : je recherche un projet d’offre publique de retrait suivie d’un retrait obligatoire en 2007 pour Buffalo</vt:lpstr>
      <vt:lpstr>Ex : je recherche un projet d’offre publique de retrait suivie d’un retrait obligatoire en 2007 pour Buffalo</vt:lpstr>
      <vt:lpstr>Ex : Je recherche un projet d’offre publique de retrait suivie d’un retrait obligatoire en 2007 pour Buffalo</vt:lpstr>
      <vt:lpstr>Questions spécifiques sur les prospectus antérieures à 1997 </vt:lpstr>
      <vt:lpstr>Base des produits d'épargne et des sociétés de gestion (GECO) : produits d’épargne agréés </vt:lpstr>
      <vt:lpstr>Ex : je souhaite savoir si le fonds BLUE GAMMA est agréé, avoir accès à son prospectus (DICI) et sa valeur liquidative (prix), comment procéder ?</vt:lpstr>
      <vt:lpstr>Ex : je souhaite savoir si le fonds BLUE GAMMA est agréé, avoir accès à son prospectus (DICI) et sa valeur liquidative, comment procéder ?</vt:lpstr>
      <vt:lpstr>Ex : je souhaite savoir si le fonds BLUE GAMMA est agréé, avoir accès à son prospectus (DICI) et sa valeur liquidative, comment procéder ?</vt:lpstr>
      <vt:lpstr>Questions spécifiques</vt:lpstr>
      <vt:lpstr>Présentation PowerPoint</vt:lpstr>
      <vt:lpstr>Comment vérifiez les autorisations ? 1/3</vt:lpstr>
      <vt:lpstr>Comment vérifiez les autorisations ? 2/3</vt:lpstr>
      <vt:lpstr>Comment vérifiez les autorisations ? 3/3</vt:lpstr>
      <vt:lpstr>Présentation PowerPoint</vt:lpstr>
      <vt:lpstr>Questions diverses sur les cotations</vt:lpstr>
      <vt:lpstr>Epargne Info Service (EIS) </vt:lpstr>
      <vt:lpstr>Pour être informé de la publication de nouveaux contenus sur le site internet de l’AMF</vt:lpstr>
      <vt:lpstr>Les essentiels en droit boursier : encyclopédies, bases et revues juridiques</vt:lpstr>
      <vt:lpstr>Liens utiles</vt:lpstr>
    </vt:vector>
  </TitlesOfParts>
  <Company>AMF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principales sources d'information en droit boursier</dc:title>
  <dc:subject>Présentation AMF</dc:subject>
  <dc:creator>DELTOUR Delphine</dc:creator>
  <cp:lastModifiedBy>DELTOUR Delphine</cp:lastModifiedBy>
  <cp:revision>444</cp:revision>
  <dcterms:created xsi:type="dcterms:W3CDTF">2016-02-17T09:11:05Z</dcterms:created>
  <dcterms:modified xsi:type="dcterms:W3CDTF">2016-02-23T16:04:39Z</dcterms:modified>
</cp:coreProperties>
</file>