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74" r:id="rId3"/>
    <p:sldMasterId id="2147483681" r:id="rId4"/>
    <p:sldMasterId id="2147483688" r:id="rId5"/>
  </p:sldMasterIdLst>
  <p:sldIdLst>
    <p:sldId id="257" r:id="rId6"/>
    <p:sldId id="258" r:id="rId7"/>
    <p:sldId id="259" r:id="rId8"/>
    <p:sldId id="260" r:id="rId9"/>
    <p:sldId id="262" r:id="rId10"/>
    <p:sldId id="263" r:id="rId11"/>
    <p:sldId id="265" r:id="rId12"/>
    <p:sldId id="266" r:id="rId13"/>
    <p:sldId id="274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09" d="100"/>
          <a:sy n="109" d="100"/>
        </p:scale>
        <p:origin x="1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9" name="Image 8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718001" y="1794765"/>
            <a:ext cx="6348362" cy="554116"/>
          </a:xfrm>
        </p:spPr>
        <p:txBody>
          <a:bodyPr anchor="t">
            <a:normAutofit/>
          </a:bodyPr>
          <a:lstStyle>
            <a:lvl1pPr algn="l">
              <a:defRPr sz="3000" cap="none" baseline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fr-FR" noProof="0" dirty="0" smtClean="0"/>
              <a:t>Titre de la présentation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718000" y="2372872"/>
            <a:ext cx="6348362" cy="768096"/>
          </a:xfrm>
        </p:spPr>
        <p:txBody>
          <a:bodyPr>
            <a:normAutofit/>
          </a:bodyPr>
          <a:lstStyle>
            <a:lvl1pPr marL="0" indent="0" algn="l">
              <a:buNone/>
              <a:defRPr sz="1800" cap="none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dirty="0" smtClean="0"/>
              <a:t>Sous-titre de la présentation</a:t>
            </a:r>
            <a:endParaRPr lang="fr-FR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>
                    <a:alpha val="0"/>
                  </a:prstClr>
                </a:solidFill>
              </a:rPr>
              <a:pPr/>
              <a:t>‹#›</a:t>
            </a:fld>
            <a:endParaRPr lang="fr-FR" dirty="0">
              <a:solidFill>
                <a:prstClr val="white">
                  <a:alpha val="0"/>
                </a:prst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718000" y="3873600"/>
            <a:ext cx="1080000" cy="21600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latin typeface="+mn-lt"/>
              </a:defRPr>
            </a:lvl1pPr>
          </a:lstStyle>
          <a:p>
            <a:pPr lvl="0"/>
            <a:r>
              <a:rPr lang="fr-FR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5194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448000" y="0"/>
            <a:ext cx="6696075" cy="434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" name="Image 9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9801" y="5401056"/>
            <a:ext cx="1110324" cy="924834"/>
          </a:xfrm>
          <a:prstGeom prst="rect">
            <a:avLst/>
          </a:prstGeom>
        </p:spPr>
      </p:pic>
      <p:pic>
        <p:nvPicPr>
          <p:cNvPr id="14" name="Image 13" descr="logo_TAJ_wor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3441952" y="326231"/>
            <a:ext cx="5257283" cy="1178719"/>
          </a:xfrm>
        </p:spPr>
        <p:txBody>
          <a:bodyPr anchor="t">
            <a:normAutofit/>
          </a:bodyPr>
          <a:lstStyle>
            <a:lvl1pPr marL="0" indent="0" algn="r">
              <a:buNone/>
              <a:defRPr sz="8000" b="0" cap="none" baseline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N° Partie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 hasCustomPrompt="1"/>
          </p:nvPr>
        </p:nvSpPr>
        <p:spPr>
          <a:xfrm>
            <a:off x="2718000" y="2009776"/>
            <a:ext cx="5962650" cy="20669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noProof="0" dirty="0" smtClean="0"/>
              <a:t>Zone de titre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87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5457" y="1080000"/>
            <a:ext cx="5171192" cy="4788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6000" y="1080000"/>
            <a:ext cx="2876550" cy="4788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05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« Cliquez pour modifier le texte. »</a:t>
            </a:r>
          </a:p>
          <a:p>
            <a:pPr lvl="5"/>
            <a:r>
              <a:rPr lang="fr-FR" noProof="0" dirty="0" smtClean="0"/>
              <a:t>Auteur</a:t>
            </a:r>
          </a:p>
          <a:p>
            <a:pPr lvl="0"/>
            <a:endParaRPr lang="fr-FR" noProof="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98546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230925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9" name="Image 8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718001" y="1794765"/>
            <a:ext cx="6348362" cy="554116"/>
          </a:xfrm>
        </p:spPr>
        <p:txBody>
          <a:bodyPr anchor="t">
            <a:normAutofit/>
          </a:bodyPr>
          <a:lstStyle>
            <a:lvl1pPr algn="l">
              <a:defRPr sz="3000" cap="none" baseline="0">
                <a:solidFill>
                  <a:schemeClr val="accent3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fr-FR" noProof="0" dirty="0" smtClean="0"/>
              <a:t>Titre de la présentation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718000" y="2372872"/>
            <a:ext cx="6348362" cy="768096"/>
          </a:xfrm>
        </p:spPr>
        <p:txBody>
          <a:bodyPr>
            <a:normAutofit/>
          </a:bodyPr>
          <a:lstStyle>
            <a:lvl1pPr marL="0" indent="0" algn="l">
              <a:buNone/>
              <a:defRPr sz="1800" cap="none" baseline="0">
                <a:solidFill>
                  <a:schemeClr val="accent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dirty="0" smtClean="0"/>
              <a:t>Sous-titre de la présentation</a:t>
            </a:r>
            <a:endParaRPr lang="fr-FR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>
                    <a:alpha val="0"/>
                  </a:prstClr>
                </a:solidFill>
              </a:rPr>
              <a:pPr/>
              <a:t>‹#›</a:t>
            </a:fld>
            <a:endParaRPr lang="fr-FR" dirty="0">
              <a:solidFill>
                <a:prstClr val="white">
                  <a:alpha val="0"/>
                </a:prst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718000" y="3873600"/>
            <a:ext cx="1080000" cy="21600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latin typeface="+mn-lt"/>
              </a:defRPr>
            </a:lvl1pPr>
          </a:lstStyle>
          <a:p>
            <a:pPr lvl="0"/>
            <a:r>
              <a:rPr lang="fr-FR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2341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447924" y="0"/>
            <a:ext cx="6696075" cy="434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5426"/>
            <a:ext cx="6238875" cy="2819399"/>
          </a:xfrm>
        </p:spPr>
        <p:txBody>
          <a:bodyPr>
            <a:normAutofit/>
          </a:bodyPr>
          <a:lstStyle>
            <a:lvl1pPr marL="342900" indent="-342900">
              <a:lnSpc>
                <a:spcPts val="1800"/>
              </a:lnSpc>
              <a:spcBef>
                <a:spcPts val="800"/>
              </a:spcBef>
              <a:buFont typeface="+mj-lt"/>
              <a:buAutoNum type="arabicPeriod"/>
              <a:defRPr sz="1600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noProof="0" dirty="0" smtClean="0"/>
              <a:t>Titre 1</a:t>
            </a:r>
          </a:p>
        </p:txBody>
      </p:sp>
      <p:pic>
        <p:nvPicPr>
          <p:cNvPr id="13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2718000" y="888525"/>
            <a:ext cx="33470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11173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500"/>
              </a:spcBef>
              <a:defRPr baseline="0">
                <a:solidFill>
                  <a:schemeClr val="accent3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78354" y="6100319"/>
            <a:ext cx="469392" cy="227330"/>
          </a:xfrm>
        </p:spPr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4185848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448000" y="0"/>
            <a:ext cx="6696075" cy="434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" name="Image 9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9801" y="5401056"/>
            <a:ext cx="1110324" cy="924834"/>
          </a:xfrm>
          <a:prstGeom prst="rect">
            <a:avLst/>
          </a:prstGeom>
        </p:spPr>
      </p:pic>
      <p:pic>
        <p:nvPicPr>
          <p:cNvPr id="14" name="Image 13" descr="logo_TAJ_wor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3441952" y="326231"/>
            <a:ext cx="5257283" cy="1178719"/>
          </a:xfrm>
        </p:spPr>
        <p:txBody>
          <a:bodyPr anchor="t">
            <a:normAutofit/>
          </a:bodyPr>
          <a:lstStyle>
            <a:lvl1pPr marL="0" indent="0" algn="r">
              <a:buNone/>
              <a:defRPr sz="8000" b="0" cap="none" baseline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N° Partie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 hasCustomPrompt="1"/>
          </p:nvPr>
        </p:nvSpPr>
        <p:spPr>
          <a:xfrm>
            <a:off x="2718000" y="2009776"/>
            <a:ext cx="5962650" cy="20669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noProof="0" dirty="0" smtClean="0"/>
              <a:t>Zone de titre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48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5457" y="1079999"/>
            <a:ext cx="5171192" cy="4788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6000" y="1080000"/>
            <a:ext cx="2876550" cy="4788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05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« Cliquez pour modifier le texte. »</a:t>
            </a:r>
          </a:p>
          <a:p>
            <a:pPr lvl="5"/>
            <a:r>
              <a:rPr lang="fr-FR" noProof="0" dirty="0" smtClean="0"/>
              <a:t>Auteur</a:t>
            </a:r>
          </a:p>
          <a:p>
            <a:pPr lvl="0"/>
            <a:endParaRPr lang="fr-FR" noProof="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46125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722317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9" name="Image 8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718001" y="1794765"/>
            <a:ext cx="6348362" cy="554116"/>
          </a:xfrm>
        </p:spPr>
        <p:txBody>
          <a:bodyPr anchor="t">
            <a:normAutofit/>
          </a:bodyPr>
          <a:lstStyle>
            <a:lvl1pPr algn="l">
              <a:defRPr sz="3000" cap="none" baseline="0">
                <a:solidFill>
                  <a:schemeClr val="accent4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fr-FR" noProof="0" dirty="0" smtClean="0"/>
              <a:t>Titre de la présentation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718000" y="2372872"/>
            <a:ext cx="6348362" cy="768096"/>
          </a:xfrm>
        </p:spPr>
        <p:txBody>
          <a:bodyPr>
            <a:normAutofit/>
          </a:bodyPr>
          <a:lstStyle>
            <a:lvl1pPr marL="0" indent="0" algn="l">
              <a:buNone/>
              <a:defRPr sz="1800" cap="none" baseline="0">
                <a:solidFill>
                  <a:schemeClr val="accent4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dirty="0" smtClean="0"/>
              <a:t>Sous-titre de la présentation</a:t>
            </a:r>
            <a:endParaRPr lang="fr-FR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>
                    <a:alpha val="0"/>
                  </a:prstClr>
                </a:solidFill>
              </a:rPr>
              <a:pPr/>
              <a:t>‹#›</a:t>
            </a:fld>
            <a:endParaRPr lang="fr-FR" dirty="0">
              <a:solidFill>
                <a:prstClr val="white">
                  <a:alpha val="0"/>
                </a:prst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718000" y="3873600"/>
            <a:ext cx="1080000" cy="21600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latin typeface="+mn-lt"/>
              </a:defRPr>
            </a:lvl1pPr>
          </a:lstStyle>
          <a:p>
            <a:pPr lvl="0"/>
            <a:r>
              <a:rPr lang="fr-FR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31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447924" y="0"/>
            <a:ext cx="6696075" cy="434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5426"/>
            <a:ext cx="6238875" cy="2819399"/>
          </a:xfrm>
        </p:spPr>
        <p:txBody>
          <a:bodyPr>
            <a:normAutofit/>
          </a:bodyPr>
          <a:lstStyle>
            <a:lvl1pPr marL="342900" indent="-342900">
              <a:lnSpc>
                <a:spcPts val="1800"/>
              </a:lnSpc>
              <a:spcBef>
                <a:spcPts val="800"/>
              </a:spcBef>
              <a:buFont typeface="+mj-lt"/>
              <a:buAutoNum type="arabicPeriod"/>
              <a:defRPr sz="1600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noProof="0" dirty="0" smtClean="0"/>
              <a:t>Titre 1</a:t>
            </a:r>
          </a:p>
        </p:txBody>
      </p:sp>
      <p:pic>
        <p:nvPicPr>
          <p:cNvPr id="13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2718000" y="888525"/>
            <a:ext cx="33470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3811219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447924" y="0"/>
            <a:ext cx="6696075" cy="4343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5426"/>
            <a:ext cx="6238875" cy="2819399"/>
          </a:xfrm>
        </p:spPr>
        <p:txBody>
          <a:bodyPr>
            <a:normAutofit/>
          </a:bodyPr>
          <a:lstStyle>
            <a:lvl1pPr marL="342900" indent="-342900">
              <a:lnSpc>
                <a:spcPts val="1800"/>
              </a:lnSpc>
              <a:spcBef>
                <a:spcPts val="800"/>
              </a:spcBef>
              <a:buFont typeface="+mj-lt"/>
              <a:buAutoNum type="arabicPeriod"/>
              <a:defRPr sz="1600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noProof="0" dirty="0" smtClean="0"/>
              <a:t>Titre 1</a:t>
            </a:r>
          </a:p>
        </p:txBody>
      </p:sp>
      <p:pic>
        <p:nvPicPr>
          <p:cNvPr id="13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2718000" y="888525"/>
            <a:ext cx="33470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3909466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500"/>
              </a:spcBef>
              <a:defRPr baseline="0">
                <a:solidFill>
                  <a:schemeClr val="accent4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78354" y="6100319"/>
            <a:ext cx="469392" cy="227330"/>
          </a:xfrm>
        </p:spPr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2351257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448000" y="0"/>
            <a:ext cx="6696075" cy="4343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" name="Image 9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9801" y="5401056"/>
            <a:ext cx="1110324" cy="924834"/>
          </a:xfrm>
          <a:prstGeom prst="rect">
            <a:avLst/>
          </a:prstGeom>
        </p:spPr>
      </p:pic>
      <p:pic>
        <p:nvPicPr>
          <p:cNvPr id="14" name="Image 13" descr="logo_TAJ_wor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3441952" y="326231"/>
            <a:ext cx="5257283" cy="1178719"/>
          </a:xfrm>
        </p:spPr>
        <p:txBody>
          <a:bodyPr anchor="t">
            <a:normAutofit/>
          </a:bodyPr>
          <a:lstStyle>
            <a:lvl1pPr marL="0" indent="0" algn="r">
              <a:buNone/>
              <a:defRPr sz="8000" b="0" cap="none" baseline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N° Partie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 hasCustomPrompt="1"/>
          </p:nvPr>
        </p:nvSpPr>
        <p:spPr>
          <a:xfrm>
            <a:off x="2718000" y="2009776"/>
            <a:ext cx="5962650" cy="20669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noProof="0" dirty="0" smtClean="0"/>
              <a:t>Zone de titre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45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5457" y="1080000"/>
            <a:ext cx="5171192" cy="4788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6000" y="1080000"/>
            <a:ext cx="2876550" cy="4788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05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« Cliquez pour modifier le texte. »</a:t>
            </a:r>
          </a:p>
          <a:p>
            <a:pPr lvl="5"/>
            <a:r>
              <a:rPr lang="fr-FR" noProof="0" dirty="0" smtClean="0"/>
              <a:t>Auteur</a:t>
            </a:r>
          </a:p>
          <a:p>
            <a:pPr lvl="0"/>
            <a:endParaRPr lang="fr-FR" noProof="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632870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6454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9" name="Image 8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718001" y="1794765"/>
            <a:ext cx="6348362" cy="554116"/>
          </a:xfrm>
        </p:spPr>
        <p:txBody>
          <a:bodyPr anchor="t">
            <a:normAutofit/>
          </a:bodyPr>
          <a:lstStyle>
            <a:lvl1pPr algn="l">
              <a:defRPr sz="3000" cap="none" baseline="0">
                <a:solidFill>
                  <a:schemeClr val="accent5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fr-FR" noProof="0" dirty="0" smtClean="0"/>
              <a:t>Titre de la présentation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718000" y="2372872"/>
            <a:ext cx="6348362" cy="768096"/>
          </a:xfrm>
        </p:spPr>
        <p:txBody>
          <a:bodyPr>
            <a:normAutofit/>
          </a:bodyPr>
          <a:lstStyle>
            <a:lvl1pPr marL="0" indent="0" algn="l">
              <a:buNone/>
              <a:defRPr sz="1800" cap="none" baseline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dirty="0" smtClean="0"/>
              <a:t>Sous-titre de la présentation</a:t>
            </a:r>
            <a:endParaRPr lang="fr-FR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>
                    <a:alpha val="0"/>
                  </a:prstClr>
                </a:solidFill>
              </a:rPr>
              <a:pPr/>
              <a:t>‹#›</a:t>
            </a:fld>
            <a:endParaRPr lang="fr-FR" dirty="0">
              <a:solidFill>
                <a:prstClr val="white">
                  <a:alpha val="0"/>
                </a:prst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718000" y="3873600"/>
            <a:ext cx="1080000" cy="21600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latin typeface="+mn-lt"/>
              </a:defRPr>
            </a:lvl1pPr>
          </a:lstStyle>
          <a:p>
            <a:pPr lvl="0"/>
            <a:r>
              <a:rPr lang="fr-FR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3965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447924" y="0"/>
            <a:ext cx="6696075" cy="4343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5426"/>
            <a:ext cx="6238875" cy="2819399"/>
          </a:xfrm>
        </p:spPr>
        <p:txBody>
          <a:bodyPr>
            <a:normAutofit/>
          </a:bodyPr>
          <a:lstStyle>
            <a:lvl1pPr marL="342900" indent="-342900">
              <a:lnSpc>
                <a:spcPts val="1800"/>
              </a:lnSpc>
              <a:spcBef>
                <a:spcPts val="800"/>
              </a:spcBef>
              <a:buFont typeface="+mj-lt"/>
              <a:buAutoNum type="arabicPeriod"/>
              <a:defRPr sz="1600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noProof="0" dirty="0" smtClean="0"/>
              <a:t>Titre 1</a:t>
            </a:r>
          </a:p>
        </p:txBody>
      </p:sp>
      <p:pic>
        <p:nvPicPr>
          <p:cNvPr id="13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2718000" y="888525"/>
            <a:ext cx="33470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1228998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500"/>
              </a:spcBef>
              <a:defRPr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78354" y="6100319"/>
            <a:ext cx="469392" cy="227330"/>
          </a:xfrm>
        </p:spPr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861585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448000" y="0"/>
            <a:ext cx="6696075" cy="4343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" name="Image 9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9801" y="5401056"/>
            <a:ext cx="1110324" cy="924834"/>
          </a:xfrm>
          <a:prstGeom prst="rect">
            <a:avLst/>
          </a:prstGeom>
        </p:spPr>
      </p:pic>
      <p:pic>
        <p:nvPicPr>
          <p:cNvPr id="14" name="Image 13" descr="logo_TAJ_wor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3441952" y="326231"/>
            <a:ext cx="5257283" cy="1178719"/>
          </a:xfrm>
        </p:spPr>
        <p:txBody>
          <a:bodyPr anchor="t">
            <a:normAutofit/>
          </a:bodyPr>
          <a:lstStyle>
            <a:lvl1pPr marL="0" indent="0" algn="r">
              <a:buNone/>
              <a:defRPr sz="8000" b="0" cap="none" baseline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N° Partie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 hasCustomPrompt="1"/>
          </p:nvPr>
        </p:nvSpPr>
        <p:spPr>
          <a:xfrm>
            <a:off x="2718000" y="2009776"/>
            <a:ext cx="5962650" cy="20669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noProof="0" dirty="0" smtClean="0"/>
              <a:t>Zone de titre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1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5457" y="1079999"/>
            <a:ext cx="5171192" cy="4788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6000" y="1080000"/>
            <a:ext cx="2876550" cy="4788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05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« Cliquez pour modifier le texte. »</a:t>
            </a:r>
          </a:p>
          <a:p>
            <a:pPr lvl="5"/>
            <a:r>
              <a:rPr lang="fr-FR" noProof="0" dirty="0" smtClean="0"/>
              <a:t>Auteur</a:t>
            </a:r>
          </a:p>
          <a:p>
            <a:pPr lvl="0"/>
            <a:endParaRPr lang="fr-FR" noProof="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493017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500"/>
              </a:spcBef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78354" y="6100319"/>
            <a:ext cx="469392" cy="227330"/>
          </a:xfrm>
        </p:spPr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031903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2928898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448000" y="0"/>
            <a:ext cx="6696075" cy="4343400"/>
          </a:xfrm>
          <a:prstGeom prst="rect">
            <a:avLst/>
          </a:prstGeom>
          <a:solidFill>
            <a:srgbClr val="606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" name="Image 9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9801" y="5401056"/>
            <a:ext cx="1110324" cy="924834"/>
          </a:xfrm>
          <a:prstGeom prst="rect">
            <a:avLst/>
          </a:prstGeom>
        </p:spPr>
      </p:pic>
      <p:pic>
        <p:nvPicPr>
          <p:cNvPr id="14" name="Image 13" descr="logo_TAJ_wor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11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3441952" y="326231"/>
            <a:ext cx="5257283" cy="1178719"/>
          </a:xfrm>
        </p:spPr>
        <p:txBody>
          <a:bodyPr anchor="t">
            <a:normAutofit/>
          </a:bodyPr>
          <a:lstStyle>
            <a:lvl1pPr marL="0" indent="0" algn="r">
              <a:buNone/>
              <a:defRPr sz="8000" b="0" cap="none" baseline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N° Partie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 hasCustomPrompt="1"/>
          </p:nvPr>
        </p:nvSpPr>
        <p:spPr>
          <a:xfrm>
            <a:off x="2718000" y="2009776"/>
            <a:ext cx="5962650" cy="20669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noProof="0" dirty="0" smtClean="0"/>
              <a:t>Zone de titre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774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5457" y="1080000"/>
            <a:ext cx="5171192" cy="4788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6000" y="1080000"/>
            <a:ext cx="2876550" cy="4788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 baseline="0"/>
            </a:lvl4pPr>
            <a:lvl5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05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« Cliquez pour modifier le texte. »</a:t>
            </a:r>
          </a:p>
          <a:p>
            <a:pPr lvl="5"/>
            <a:r>
              <a:rPr lang="fr-FR" noProof="0" dirty="0" smtClean="0"/>
              <a:t>Auteur</a:t>
            </a:r>
          </a:p>
          <a:p>
            <a:pPr lvl="0"/>
            <a:endParaRPr lang="fr-FR" noProof="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544432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166643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9" name="Image 8" descr="comm_TAJ_bl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718001" y="1794765"/>
            <a:ext cx="6348362" cy="554116"/>
          </a:xfrm>
        </p:spPr>
        <p:txBody>
          <a:bodyPr anchor="t">
            <a:normAutofit/>
          </a:bodyPr>
          <a:lstStyle>
            <a:lvl1pPr algn="l">
              <a:defRPr sz="3000" cap="none" baseline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fr-FR" noProof="0" dirty="0" smtClean="0"/>
              <a:t>Titre de la présentation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718000" y="2372872"/>
            <a:ext cx="6348362" cy="768096"/>
          </a:xfrm>
        </p:spPr>
        <p:txBody>
          <a:bodyPr>
            <a:normAutofit/>
          </a:bodyPr>
          <a:lstStyle>
            <a:lvl1pPr marL="0" indent="0" algn="l">
              <a:buNone/>
              <a:defRPr sz="1800" cap="none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dirty="0" smtClean="0"/>
              <a:t>Sous-titre de la présentation</a:t>
            </a:r>
            <a:endParaRPr lang="fr-FR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>
                    <a:alpha val="0"/>
                  </a:prstClr>
                </a:solidFill>
              </a:rPr>
              <a:pPr/>
              <a:t>‹#›</a:t>
            </a:fld>
            <a:endParaRPr lang="fr-FR" dirty="0">
              <a:solidFill>
                <a:prstClr val="white">
                  <a:alpha val="0"/>
                </a:prst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718000" y="3873600"/>
            <a:ext cx="1080000" cy="21600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latin typeface="+mn-lt"/>
              </a:defRPr>
            </a:lvl1pPr>
          </a:lstStyle>
          <a:p>
            <a:pPr lvl="0"/>
            <a:r>
              <a:rPr lang="fr-FR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5771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447924" y="0"/>
            <a:ext cx="6696075" cy="434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5426"/>
            <a:ext cx="6238875" cy="2819399"/>
          </a:xfrm>
        </p:spPr>
        <p:txBody>
          <a:bodyPr>
            <a:normAutofit/>
          </a:bodyPr>
          <a:lstStyle>
            <a:lvl1pPr marL="342900" indent="-342900">
              <a:lnSpc>
                <a:spcPts val="1800"/>
              </a:lnSpc>
              <a:spcBef>
                <a:spcPts val="800"/>
              </a:spcBef>
              <a:buFont typeface="+mj-lt"/>
              <a:buAutoNum type="arabicPeriod"/>
              <a:defRPr sz="1600"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noProof="0" dirty="0" smtClean="0"/>
              <a:t>Titre 1</a:t>
            </a:r>
          </a:p>
        </p:txBody>
      </p:sp>
      <p:pic>
        <p:nvPicPr>
          <p:cNvPr id="13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399644"/>
            <a:ext cx="1211143" cy="10080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2718000" y="888525"/>
            <a:ext cx="33470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282939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500"/>
              </a:spcBef>
              <a:defRPr baseline="0">
                <a:solidFill>
                  <a:schemeClr val="accent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78354" y="6100319"/>
            <a:ext cx="469392" cy="227330"/>
          </a:xfrm>
        </p:spPr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872129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7311" y="6093374"/>
            <a:ext cx="25200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606AAA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1" y="324000"/>
            <a:ext cx="7200000" cy="592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6000" y="1080000"/>
            <a:ext cx="8236800" cy="47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  <a:p>
            <a:pPr lvl="4"/>
            <a:endParaRPr lang="fr-FR" noProof="0" dirty="0" smtClean="0"/>
          </a:p>
          <a:p>
            <a:pPr lvl="4"/>
            <a:endParaRPr lang="fr-FR" noProof="0" dirty="0"/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3815" y="5925312"/>
            <a:ext cx="834995" cy="694944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918663" y="6265652"/>
            <a:ext cx="69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04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2000" b="0" kern="1200" cap="none" baseline="0">
          <a:solidFill>
            <a:schemeClr val="accent1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600"/>
        </a:spcBef>
        <a:spcAft>
          <a:spcPts val="300"/>
        </a:spcAft>
        <a:buFont typeface="Wingdings" pitchFamily="2" charset="2"/>
        <a:buChar char="§"/>
        <a:defRPr sz="14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39750" indent="-179388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‒"/>
        <a:defRPr sz="1000" i="1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00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7311" y="6093374"/>
            <a:ext cx="252000" cy="2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606AAA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1" y="324000"/>
            <a:ext cx="7200000" cy="592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6000" y="1080000"/>
            <a:ext cx="8236800" cy="47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  <a:p>
            <a:pPr lvl="4"/>
            <a:endParaRPr lang="fr-FR" noProof="0" dirty="0" smtClean="0"/>
          </a:p>
          <a:p>
            <a:pPr lvl="4"/>
            <a:endParaRPr lang="fr-FR" noProof="0" dirty="0"/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3815" y="5925312"/>
            <a:ext cx="834995" cy="694944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918663" y="6265652"/>
            <a:ext cx="69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18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2000" b="0" kern="1200" cap="none" baseline="0">
          <a:solidFill>
            <a:schemeClr val="accent2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600"/>
        </a:spcBef>
        <a:spcAft>
          <a:spcPts val="300"/>
        </a:spcAft>
        <a:buFont typeface="Wingdings" pitchFamily="2" charset="2"/>
        <a:buChar char="§"/>
        <a:defRPr sz="14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39750" indent="-179388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‒"/>
        <a:defRPr sz="1000" i="1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00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7311" y="6093374"/>
            <a:ext cx="252000" cy="25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606AAA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1" y="324000"/>
            <a:ext cx="7200000" cy="592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6000" y="1080000"/>
            <a:ext cx="8236800" cy="47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  <a:p>
            <a:pPr lvl="4"/>
            <a:endParaRPr lang="fr-FR" noProof="0" dirty="0" smtClean="0"/>
          </a:p>
          <a:p>
            <a:pPr lvl="4"/>
            <a:endParaRPr lang="fr-FR" noProof="0" dirty="0"/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3815" y="5925312"/>
            <a:ext cx="834995" cy="694944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918663" y="6265652"/>
            <a:ext cx="69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7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2000" b="0" kern="1200" cap="none" baseline="0">
          <a:solidFill>
            <a:schemeClr val="accent3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600"/>
        </a:spcBef>
        <a:spcAft>
          <a:spcPts val="300"/>
        </a:spcAft>
        <a:buFont typeface="Wingdings" pitchFamily="2" charset="2"/>
        <a:buChar char="§"/>
        <a:defRPr sz="1400" kern="1200">
          <a:solidFill>
            <a:schemeClr val="accent3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39750" indent="-179388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‒"/>
        <a:defRPr sz="1000" i="1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00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7311" y="6093374"/>
            <a:ext cx="252000" cy="2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606AAA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1" y="324000"/>
            <a:ext cx="7200000" cy="592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6000" y="1080000"/>
            <a:ext cx="8236800" cy="47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  <a:p>
            <a:pPr lvl="4"/>
            <a:endParaRPr lang="fr-FR" noProof="0" dirty="0" smtClean="0"/>
          </a:p>
          <a:p>
            <a:pPr lvl="4"/>
            <a:endParaRPr lang="fr-FR" noProof="0" dirty="0"/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3815" y="5925312"/>
            <a:ext cx="834995" cy="694944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918663" y="6265652"/>
            <a:ext cx="69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00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2000" b="0" kern="1200" cap="none" baseline="0">
          <a:solidFill>
            <a:schemeClr val="accent4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600"/>
        </a:spcBef>
        <a:spcAft>
          <a:spcPts val="300"/>
        </a:spcAft>
        <a:buFont typeface="Wingdings" pitchFamily="2" charset="2"/>
        <a:buChar char="§"/>
        <a:defRPr sz="1400" kern="1200">
          <a:solidFill>
            <a:schemeClr val="accent4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39750" indent="-179388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‒"/>
        <a:defRPr sz="1000" i="1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00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7311" y="6093374"/>
            <a:ext cx="252000" cy="25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606AAA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1" y="324000"/>
            <a:ext cx="7200000" cy="592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6000" y="1080000"/>
            <a:ext cx="8236800" cy="47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Cliquez pour modifier le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</a:p>
          <a:p>
            <a:pPr lvl="4"/>
            <a:endParaRPr lang="fr-FR" noProof="0" dirty="0" smtClean="0"/>
          </a:p>
          <a:p>
            <a:pPr lvl="4"/>
            <a:endParaRPr lang="fr-FR" noProof="0" dirty="0"/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3815" y="5925312"/>
            <a:ext cx="834995" cy="694944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918663" y="6265652"/>
            <a:ext cx="69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3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2000" b="0" kern="1200" cap="none" baseline="0">
          <a:solidFill>
            <a:schemeClr val="accent5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600"/>
        </a:spcBef>
        <a:spcAft>
          <a:spcPts val="300"/>
        </a:spcAft>
        <a:buFont typeface="Wingdings" pitchFamily="2" charset="2"/>
        <a:buChar char="§"/>
        <a:defRPr sz="1400" kern="1200">
          <a:solidFill>
            <a:schemeClr val="accent5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39750" indent="-179388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‒"/>
        <a:defRPr sz="1000" i="1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0"/>
        </a:spcBef>
        <a:spcAft>
          <a:spcPts val="600"/>
        </a:spcAft>
        <a:buClr>
          <a:schemeClr val="bg1"/>
        </a:buClr>
        <a:buSzPct val="25000"/>
        <a:buFont typeface="Wingdings" panose="05000000000000000000" pitchFamily="2" charset="2"/>
        <a:buChar char="§"/>
        <a:defRPr sz="100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Twitter</a:t>
            </a:r>
            <a:endParaRPr lang="fr-FR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Utilisation du réseau par Taj, société d’avocats, une entité du résea</a:t>
            </a:r>
            <a:r>
              <a:rPr lang="fr-FR" dirty="0" smtClean="0"/>
              <a:t>u Deloitte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>
                    <a:alpha val="0"/>
                  </a:prstClr>
                </a:solidFill>
              </a:rPr>
              <a:pPr/>
              <a:t>1</a:t>
            </a:fld>
            <a:endParaRPr lang="fr-FR" dirty="0">
              <a:solidFill>
                <a:prstClr val="white">
                  <a:alpha val="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Octobre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7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Informations générales</a:t>
            </a:r>
            <a:endParaRPr lang="fr-FR" dirty="0" smtClean="0"/>
          </a:p>
          <a:p>
            <a:r>
              <a:rPr lang="fr-FR" dirty="0" smtClean="0"/>
              <a:t>Processus de diffusion</a:t>
            </a:r>
            <a:endParaRPr lang="fr-FR" dirty="0" smtClean="0"/>
          </a:p>
          <a:p>
            <a:r>
              <a:rPr lang="fr-FR" dirty="0" smtClean="0"/>
              <a:t>Twitter dans le dispositif digital</a:t>
            </a: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51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Informations générales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3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68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mtClean="0"/>
              <a:t>01</a:t>
            </a:r>
            <a:endParaRPr lang="fr-F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Informations</a:t>
            </a:r>
            <a:r>
              <a:rPr lang="en-US" dirty="0" smtClean="0"/>
              <a:t> </a:t>
            </a:r>
            <a:r>
              <a:rPr lang="en-US" dirty="0" err="1" smtClean="0"/>
              <a:t>générales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471" y="1242895"/>
            <a:ext cx="996919" cy="8995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231" y="2585497"/>
            <a:ext cx="867871" cy="8678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2304" y="1196752"/>
            <a:ext cx="2376264" cy="4752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1628800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1</a:t>
            </a:r>
            <a:endParaRPr lang="fr-FR" sz="44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9813" y="1191986"/>
            <a:ext cx="2376264" cy="4752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6335360" y="1196752"/>
            <a:ext cx="2376264" cy="4752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304" y="4221088"/>
            <a:ext cx="1584176" cy="158417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224" y="4040860"/>
            <a:ext cx="1934684" cy="193468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3404" y="4257779"/>
            <a:ext cx="1574644" cy="1574644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843380" y="1124744"/>
            <a:ext cx="1890262" cy="2874516"/>
            <a:chOff x="641855" y="1124744"/>
            <a:chExt cx="1890262" cy="2874516"/>
          </a:xfrm>
        </p:grpSpPr>
        <p:sp>
          <p:nvSpPr>
            <p:cNvPr id="23" name="TextBox 22"/>
            <p:cNvSpPr txBox="1"/>
            <p:nvPr/>
          </p:nvSpPr>
          <p:spPr>
            <a:xfrm>
              <a:off x="1277612" y="1124744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400" dirty="0" smtClean="0">
                  <a:solidFill>
                    <a:schemeClr val="bg1"/>
                  </a:solidFill>
                </a:rPr>
                <a:t>1</a:t>
              </a:r>
              <a:endParaRPr lang="fr-FR" sz="54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1855" y="1844824"/>
              <a:ext cx="1890262" cy="21544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chemeClr val="bg1"/>
                  </a:solidFill>
                </a:rPr>
                <a:t>an</a:t>
              </a:r>
            </a:p>
            <a:p>
              <a:pPr algn="ctr"/>
              <a:r>
                <a:rPr lang="fr-FR" dirty="0" smtClean="0">
                  <a:solidFill>
                    <a:schemeClr val="bg1"/>
                  </a:solidFill>
                </a:rPr>
                <a:t>d’existence</a:t>
              </a:r>
            </a:p>
            <a:p>
              <a:pPr algn="ctr"/>
              <a:endParaRPr lang="fr-FR" dirty="0">
                <a:solidFill>
                  <a:schemeClr val="bg1"/>
                </a:solidFill>
              </a:endParaRPr>
            </a:p>
            <a:p>
              <a:pPr algn="ctr"/>
              <a:r>
                <a:rPr lang="fr-FR" sz="2800" dirty="0" smtClean="0">
                  <a:solidFill>
                    <a:schemeClr val="bg1"/>
                  </a:solidFill>
                </a:rPr>
                <a:t>+ de 900</a:t>
              </a:r>
            </a:p>
            <a:p>
              <a:pPr algn="ctr"/>
              <a:r>
                <a:rPr lang="fr-FR" dirty="0" smtClean="0">
                  <a:solidFill>
                    <a:schemeClr val="bg1"/>
                  </a:solidFill>
                </a:rPr>
                <a:t>Tweets</a:t>
              </a:r>
            </a:p>
            <a:p>
              <a:pPr algn="ctr"/>
              <a:endParaRPr lang="fr-FR" sz="16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Happy </a:t>
              </a:r>
              <a:r>
                <a:rPr lang="fr-FR" b="1" dirty="0" err="1" smtClean="0">
                  <a:solidFill>
                    <a:schemeClr val="bg1"/>
                  </a:solidFill>
                </a:rPr>
                <a:t>Birthday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646860" y="1124744"/>
            <a:ext cx="2005677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bg1"/>
                </a:solidFill>
              </a:rPr>
              <a:t>26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Abonnements</a:t>
            </a:r>
          </a:p>
          <a:p>
            <a:pPr algn="ctr"/>
            <a:endParaRPr lang="fr-FR" sz="1000" dirty="0">
              <a:solidFill>
                <a:schemeClr val="bg1"/>
              </a:solidFill>
            </a:endParaRPr>
          </a:p>
          <a:p>
            <a:pPr algn="ctr"/>
            <a:r>
              <a:rPr lang="fr-FR" sz="5400" dirty="0" smtClean="0">
                <a:solidFill>
                  <a:schemeClr val="bg1"/>
                </a:solidFill>
              </a:rPr>
              <a:t>168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Abonnés</a:t>
            </a:r>
          </a:p>
          <a:p>
            <a:pPr algn="ctr"/>
            <a:endParaRPr lang="fr-FR" sz="1000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Un ratio maîtrisé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07904" y="3671349"/>
            <a:ext cx="1872208" cy="2880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99593" y="3654077"/>
            <a:ext cx="1800200" cy="2880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extBox 29"/>
          <p:cNvSpPr txBox="1"/>
          <p:nvPr/>
        </p:nvSpPr>
        <p:spPr>
          <a:xfrm>
            <a:off x="6332494" y="1124744"/>
            <a:ext cx="2390399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bg1"/>
                </a:solidFill>
              </a:rPr>
              <a:t>80%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Informations relayées</a:t>
            </a:r>
          </a:p>
          <a:p>
            <a:pPr algn="ctr"/>
            <a:endParaRPr lang="fr-FR" sz="1000" dirty="0">
              <a:solidFill>
                <a:schemeClr val="bg1"/>
              </a:solidFill>
            </a:endParaRPr>
          </a:p>
          <a:p>
            <a:pPr algn="ctr"/>
            <a:r>
              <a:rPr lang="fr-FR" sz="5400" dirty="0" smtClean="0">
                <a:solidFill>
                  <a:schemeClr val="bg1"/>
                </a:solidFill>
              </a:rPr>
              <a:t>20%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Informations propres</a:t>
            </a:r>
          </a:p>
          <a:p>
            <a:pPr algn="ctr"/>
            <a:endParaRPr lang="fr-FR" sz="1000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Respect des règles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44208" y="3672183"/>
            <a:ext cx="2160240" cy="2880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7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02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Processus de diffusion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5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4023984" y="3762664"/>
            <a:ext cx="115416" cy="936104"/>
            <a:chOff x="4356510" y="3761881"/>
            <a:chExt cx="115416" cy="936104"/>
          </a:xfrm>
        </p:grpSpPr>
        <p:cxnSp>
          <p:nvCxnSpPr>
            <p:cNvPr id="111" name="Straight Arrow Connector 110"/>
            <p:cNvCxnSpPr/>
            <p:nvPr/>
          </p:nvCxnSpPr>
          <p:spPr>
            <a:xfrm>
              <a:off x="4419349" y="3761881"/>
              <a:ext cx="0" cy="936104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 rot="16200000">
              <a:off x="4191918" y="4136045"/>
              <a:ext cx="444600" cy="1154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fr-FR" sz="750" dirty="0" smtClean="0"/>
                <a:t>Diffusion</a:t>
              </a:r>
              <a:endParaRPr lang="fr-FR" sz="75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356510" y="3761881"/>
            <a:ext cx="115416" cy="936104"/>
            <a:chOff x="4356510" y="3761881"/>
            <a:chExt cx="115416" cy="936104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4419349" y="3761881"/>
              <a:ext cx="0" cy="93610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16200000">
              <a:off x="4191918" y="4136045"/>
              <a:ext cx="444600" cy="1154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fr-FR" sz="750" dirty="0" smtClean="0"/>
                <a:t>Diffusion</a:t>
              </a:r>
              <a:endParaRPr lang="fr-FR" sz="750" dirty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788024" y="3762664"/>
            <a:ext cx="115416" cy="936104"/>
            <a:chOff x="4356510" y="3761881"/>
            <a:chExt cx="115416" cy="936104"/>
          </a:xfrm>
        </p:grpSpPr>
        <p:cxnSp>
          <p:nvCxnSpPr>
            <p:cNvPr id="114" name="Straight Arrow Connector 113"/>
            <p:cNvCxnSpPr/>
            <p:nvPr/>
          </p:nvCxnSpPr>
          <p:spPr>
            <a:xfrm>
              <a:off x="4419349" y="3761881"/>
              <a:ext cx="0" cy="936104"/>
            </a:xfrm>
            <a:prstGeom prst="straightConnector1">
              <a:avLst/>
            </a:prstGeom>
            <a:ln w="2857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 rot="16200000">
              <a:off x="4191918" y="4136045"/>
              <a:ext cx="444600" cy="1154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fr-FR" sz="750" dirty="0" smtClean="0"/>
                <a:t>Diffusion</a:t>
              </a:r>
              <a:endParaRPr lang="fr-FR" sz="75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267928" y="2448047"/>
            <a:ext cx="115416" cy="853751"/>
            <a:chOff x="5508104" y="2448047"/>
            <a:chExt cx="115416" cy="853751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5580112" y="2448047"/>
              <a:ext cx="0" cy="853751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 rot="16200000">
              <a:off x="5322673" y="2822343"/>
              <a:ext cx="486278" cy="1154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fr-FR" sz="750" dirty="0" err="1"/>
                <a:t>Reporting</a:t>
              </a:r>
              <a:endParaRPr lang="fr-FR" sz="750" dirty="0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779912" y="2394512"/>
            <a:ext cx="259432" cy="896356"/>
            <a:chOff x="4139952" y="2393729"/>
            <a:chExt cx="259432" cy="896356"/>
          </a:xfrm>
        </p:grpSpPr>
        <p:grpSp>
          <p:nvGrpSpPr>
            <p:cNvPr id="103" name="Group 102"/>
            <p:cNvGrpSpPr/>
            <p:nvPr/>
          </p:nvGrpSpPr>
          <p:grpSpPr>
            <a:xfrm>
              <a:off x="4139952" y="2448047"/>
              <a:ext cx="115416" cy="842038"/>
              <a:chOff x="7053910" y="1533218"/>
              <a:chExt cx="115416" cy="842038"/>
            </a:xfrm>
          </p:grpSpPr>
          <p:cxnSp>
            <p:nvCxnSpPr>
              <p:cNvPr id="107" name="Straight Arrow Connector 106"/>
              <p:cNvCxnSpPr/>
              <p:nvPr/>
            </p:nvCxnSpPr>
            <p:spPr>
              <a:xfrm flipV="1">
                <a:off x="7116925" y="1533218"/>
                <a:ext cx="0" cy="842038"/>
              </a:xfrm>
              <a:prstGeom prst="straightConnector1">
                <a:avLst/>
              </a:prstGeom>
              <a:ln w="28575">
                <a:solidFill>
                  <a:schemeClr val="accent3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TextBox 107"/>
              <p:cNvSpPr txBox="1"/>
              <p:nvPr/>
            </p:nvSpPr>
            <p:spPr>
              <a:xfrm rot="16200000">
                <a:off x="6878898" y="1903348"/>
                <a:ext cx="465439" cy="1154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r>
                  <a:rPr lang="fr-FR" sz="750" dirty="0"/>
                  <a:t>Sélection</a:t>
                </a: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283968" y="2393729"/>
              <a:ext cx="115416" cy="853751"/>
              <a:chOff x="7266568" y="1473071"/>
              <a:chExt cx="115416" cy="853751"/>
            </a:xfrm>
          </p:grpSpPr>
          <p:cxnSp>
            <p:nvCxnSpPr>
              <p:cNvPr id="105" name="Straight Arrow Connector 104"/>
              <p:cNvCxnSpPr/>
              <p:nvPr/>
            </p:nvCxnSpPr>
            <p:spPr>
              <a:xfrm>
                <a:off x="7312868" y="1473071"/>
                <a:ext cx="0" cy="853751"/>
              </a:xfrm>
              <a:prstGeom prst="straightConnector1">
                <a:avLst/>
              </a:prstGeom>
              <a:ln w="28575">
                <a:solidFill>
                  <a:schemeClr val="accent3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 rot="5400000">
                <a:off x="7078732" y="1855033"/>
                <a:ext cx="491087" cy="1154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r>
                  <a:rPr lang="fr-FR" sz="750" dirty="0"/>
                  <a:t>Validation</a:t>
                </a: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4888632" y="2394512"/>
            <a:ext cx="259432" cy="896356"/>
            <a:chOff x="4139952" y="2393729"/>
            <a:chExt cx="259432" cy="896356"/>
          </a:xfrm>
        </p:grpSpPr>
        <p:grpSp>
          <p:nvGrpSpPr>
            <p:cNvPr id="96" name="Group 95"/>
            <p:cNvGrpSpPr/>
            <p:nvPr/>
          </p:nvGrpSpPr>
          <p:grpSpPr>
            <a:xfrm>
              <a:off x="4139952" y="2448047"/>
              <a:ext cx="115416" cy="842038"/>
              <a:chOff x="7053910" y="1533218"/>
              <a:chExt cx="115416" cy="842038"/>
            </a:xfrm>
          </p:grpSpPr>
          <p:cxnSp>
            <p:nvCxnSpPr>
              <p:cNvPr id="100" name="Straight Arrow Connector 99"/>
              <p:cNvCxnSpPr/>
              <p:nvPr/>
            </p:nvCxnSpPr>
            <p:spPr>
              <a:xfrm flipV="1">
                <a:off x="7116925" y="1533218"/>
                <a:ext cx="0" cy="842038"/>
              </a:xfrm>
              <a:prstGeom prst="straightConnector1">
                <a:avLst/>
              </a:prstGeom>
              <a:ln w="28575">
                <a:solidFill>
                  <a:schemeClr val="accent5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 rot="16200000">
                <a:off x="6878898" y="1903348"/>
                <a:ext cx="465439" cy="1154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r>
                  <a:rPr lang="fr-FR" sz="750" dirty="0"/>
                  <a:t>Sélection</a:t>
                </a: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4283968" y="2393729"/>
              <a:ext cx="115416" cy="853751"/>
              <a:chOff x="7266568" y="1473071"/>
              <a:chExt cx="115416" cy="853751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>
                <a:off x="7312868" y="1473071"/>
                <a:ext cx="0" cy="853751"/>
              </a:xfrm>
              <a:prstGeom prst="straightConnector1">
                <a:avLst/>
              </a:prstGeom>
              <a:ln w="28575">
                <a:solidFill>
                  <a:schemeClr val="accent5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 rot="5400000">
                <a:off x="7078732" y="1855033"/>
                <a:ext cx="491087" cy="1154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r>
                  <a:rPr lang="fr-FR" sz="750" dirty="0"/>
                  <a:t>Validation</a:t>
                </a:r>
              </a:p>
            </p:txBody>
          </p:sp>
        </p:grpSp>
      </p:grpSp>
      <p:grpSp>
        <p:nvGrpSpPr>
          <p:cNvPr id="94" name="Group 93"/>
          <p:cNvGrpSpPr/>
          <p:nvPr/>
        </p:nvGrpSpPr>
        <p:grpSpPr>
          <a:xfrm>
            <a:off x="4139952" y="2393729"/>
            <a:ext cx="259432" cy="896356"/>
            <a:chOff x="4139952" y="2393729"/>
            <a:chExt cx="259432" cy="896356"/>
          </a:xfrm>
        </p:grpSpPr>
        <p:grpSp>
          <p:nvGrpSpPr>
            <p:cNvPr id="87" name="Group 86"/>
            <p:cNvGrpSpPr/>
            <p:nvPr/>
          </p:nvGrpSpPr>
          <p:grpSpPr>
            <a:xfrm>
              <a:off x="4139952" y="2448047"/>
              <a:ext cx="115416" cy="842038"/>
              <a:chOff x="7053910" y="1533218"/>
              <a:chExt cx="115416" cy="842038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7116925" y="1533218"/>
                <a:ext cx="0" cy="842038"/>
              </a:xfrm>
              <a:prstGeom prst="straightConnector1">
                <a:avLst/>
              </a:prstGeom>
              <a:ln w="28575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 rot="16200000">
                <a:off x="6878898" y="1903348"/>
                <a:ext cx="465439" cy="1154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r>
                  <a:rPr lang="fr-FR" sz="750" dirty="0"/>
                  <a:t>Sélection</a:t>
                </a: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4283968" y="2393729"/>
              <a:ext cx="115416" cy="853751"/>
              <a:chOff x="7266568" y="1473071"/>
              <a:chExt cx="115416" cy="853751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>
                <a:off x="7312868" y="1473071"/>
                <a:ext cx="0" cy="85375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 rot="5400000">
                <a:off x="7078732" y="1855033"/>
                <a:ext cx="491087" cy="1154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r>
                  <a:rPr lang="fr-FR" sz="750" dirty="0"/>
                  <a:t>Validation</a:t>
                </a:r>
              </a:p>
            </p:txBody>
          </p:sp>
        </p:grpSp>
      </p:grpSp>
      <p:cxnSp>
        <p:nvCxnSpPr>
          <p:cNvPr id="20" name="Straight Arrow Connector 19"/>
          <p:cNvCxnSpPr/>
          <p:nvPr/>
        </p:nvCxnSpPr>
        <p:spPr>
          <a:xfrm flipH="1" flipV="1">
            <a:off x="2060773" y="1664596"/>
            <a:ext cx="1431107" cy="1620388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1817590" y="2402782"/>
            <a:ext cx="1656184" cy="936104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817590" y="2782668"/>
            <a:ext cx="1656184" cy="9162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017075" y="1365529"/>
            <a:ext cx="1708516" cy="1883241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mtClean="0"/>
              <a:t>02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Processus de diffusion</a:t>
            </a:r>
            <a:endParaRPr lang="fr-FR" dirty="0"/>
          </a:p>
        </p:txBody>
      </p:sp>
      <p:grpSp>
        <p:nvGrpSpPr>
          <p:cNvPr id="7" name="Group 6"/>
          <p:cNvGrpSpPr/>
          <p:nvPr/>
        </p:nvGrpSpPr>
        <p:grpSpPr>
          <a:xfrm>
            <a:off x="419877" y="1124744"/>
            <a:ext cx="1651519" cy="1749234"/>
            <a:chOff x="447869" y="272682"/>
            <a:chExt cx="2202025" cy="2332313"/>
          </a:xfrm>
        </p:grpSpPr>
        <p:cxnSp>
          <p:nvCxnSpPr>
            <p:cNvPr id="11" name="Straight Connector 10"/>
            <p:cNvCxnSpPr>
              <a:stCxn id="9" idx="2"/>
              <a:endCxn id="10" idx="0"/>
            </p:cNvCxnSpPr>
            <p:nvPr/>
          </p:nvCxnSpPr>
          <p:spPr>
            <a:xfrm>
              <a:off x="1548882" y="1011346"/>
              <a:ext cx="9464" cy="8935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47869" y="272682"/>
              <a:ext cx="2202025" cy="7386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 err="1"/>
                <a:t>Knowledge</a:t>
              </a:r>
              <a:r>
                <a:rPr lang="fr-FR" sz="1050" dirty="0"/>
                <a:t> Management</a:t>
              </a:r>
            </a:p>
            <a:p>
              <a:pPr algn="ctr"/>
              <a:r>
                <a:rPr lang="fr-FR" sz="900" i="1" dirty="0"/>
                <a:t>Associé</a:t>
              </a:r>
              <a:endParaRPr lang="fr-FR" sz="1050" i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1065" y="1904864"/>
              <a:ext cx="1554562" cy="7001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txBody>
            <a:bodyPr wrap="square" tIns="180000" bIns="180000" rtlCol="0">
              <a:spAutoFit/>
            </a:bodyPr>
            <a:lstStyle/>
            <a:p>
              <a:pPr algn="ctr"/>
              <a:r>
                <a:rPr lang="fr-FR" sz="1050" dirty="0"/>
                <a:t>Documentation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47864" y="2060848"/>
            <a:ext cx="2460646" cy="1723438"/>
            <a:chOff x="238296" y="386323"/>
            <a:chExt cx="3280859" cy="2297916"/>
          </a:xfrm>
        </p:grpSpPr>
        <p:cxnSp>
          <p:nvCxnSpPr>
            <p:cNvPr id="15" name="Straight Connector 14"/>
            <p:cNvCxnSpPr>
              <a:stCxn id="13" idx="2"/>
              <a:endCxn id="14" idx="0"/>
            </p:cNvCxnSpPr>
            <p:nvPr/>
          </p:nvCxnSpPr>
          <p:spPr>
            <a:xfrm>
              <a:off x="1878726" y="909543"/>
              <a:ext cx="1392" cy="10529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98105" y="1962539"/>
              <a:ext cx="2964025" cy="721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txBody>
            <a:bodyPr wrap="square" tIns="108000" bIns="108000" rtlCol="0">
              <a:spAutoFit/>
            </a:bodyPr>
            <a:lstStyle/>
            <a:p>
              <a:pPr algn="ctr"/>
              <a:r>
                <a:rPr lang="fr-FR" sz="1050" dirty="0"/>
                <a:t>Chargé de Communication Digitale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8296" y="386323"/>
              <a:ext cx="3280859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/>
                <a:t>Direction de la </a:t>
              </a:r>
              <a:r>
                <a:rPr lang="fr-FR" sz="1050" dirty="0" smtClean="0"/>
                <a:t>Communication</a:t>
              </a:r>
            </a:p>
            <a:p>
              <a:pPr algn="ctr"/>
              <a:r>
                <a:rPr lang="fr-FR" sz="900" i="1" dirty="0" smtClean="0"/>
                <a:t>Directeur et Manager</a:t>
              </a:r>
              <a:endParaRPr lang="fr-FR" sz="900" i="1" dirty="0"/>
            </a:p>
          </p:txBody>
        </p:sp>
      </p:grpSp>
      <p:sp>
        <p:nvSpPr>
          <p:cNvPr id="17" name="TextBox 16"/>
          <p:cNvSpPr txBox="1"/>
          <p:nvPr/>
        </p:nvSpPr>
        <p:spPr>
          <a:xfrm rot="1800000">
            <a:off x="2089874" y="3133132"/>
            <a:ext cx="936104" cy="115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r>
              <a:rPr lang="fr-FR" sz="750" dirty="0" smtClean="0"/>
              <a:t>Informations presse</a:t>
            </a:r>
            <a:endParaRPr lang="fr-FR" sz="750" dirty="0"/>
          </a:p>
        </p:txBody>
      </p:sp>
      <p:sp>
        <p:nvSpPr>
          <p:cNvPr id="19" name="TextBox 18"/>
          <p:cNvSpPr txBox="1"/>
          <p:nvPr/>
        </p:nvSpPr>
        <p:spPr>
          <a:xfrm rot="1800000">
            <a:off x="2029544" y="2827306"/>
            <a:ext cx="1296144" cy="115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r>
              <a:rPr lang="fr-FR" sz="750" dirty="0" smtClean="0"/>
              <a:t>Informations institutionnelles</a:t>
            </a:r>
            <a:endParaRPr lang="fr-FR" sz="75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869160"/>
            <a:ext cx="1512167" cy="1512167"/>
          </a:xfrm>
          <a:prstGeom prst="rect">
            <a:avLst/>
          </a:prstGeom>
        </p:spPr>
      </p:pic>
      <p:grpSp>
        <p:nvGrpSpPr>
          <p:cNvPr id="116" name="Group 115"/>
          <p:cNvGrpSpPr/>
          <p:nvPr/>
        </p:nvGrpSpPr>
        <p:grpSpPr>
          <a:xfrm>
            <a:off x="5292080" y="3779987"/>
            <a:ext cx="115416" cy="873149"/>
            <a:chOff x="5520709" y="3779987"/>
            <a:chExt cx="115416" cy="873149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5580112" y="3779987"/>
              <a:ext cx="0" cy="873149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 rot="16200000">
              <a:off x="5266906" y="4213602"/>
              <a:ext cx="623022" cy="1154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0" rIns="36000" bIns="0" rtlCol="0">
              <a:spAutoFit/>
            </a:bodyPr>
            <a:lstStyle/>
            <a:p>
              <a:r>
                <a:rPr lang="fr-FR" sz="750" dirty="0" smtClean="0"/>
                <a:t>Statistiques</a:t>
              </a:r>
              <a:endParaRPr lang="fr-FR" sz="750" dirty="0"/>
            </a:p>
          </p:txBody>
        </p:sp>
      </p:grpSp>
      <p:sp>
        <p:nvSpPr>
          <p:cNvPr id="33" name="TextBox 32"/>
          <p:cNvSpPr txBox="1"/>
          <p:nvPr/>
        </p:nvSpPr>
        <p:spPr>
          <a:xfrm rot="2909111">
            <a:off x="2660209" y="2297258"/>
            <a:ext cx="491087" cy="11541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fr-FR" sz="750" dirty="0"/>
              <a:t>Validation</a:t>
            </a:r>
          </a:p>
        </p:txBody>
      </p:sp>
      <p:sp>
        <p:nvSpPr>
          <p:cNvPr id="34" name="TextBox 33"/>
          <p:cNvSpPr txBox="1"/>
          <p:nvPr/>
        </p:nvSpPr>
        <p:spPr>
          <a:xfrm rot="2933908">
            <a:off x="2230701" y="2371745"/>
            <a:ext cx="1023284" cy="11541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fr-FR" sz="750" dirty="0"/>
              <a:t>Demande de sélection</a:t>
            </a:r>
          </a:p>
        </p:txBody>
      </p:sp>
      <p:cxnSp>
        <p:nvCxnSpPr>
          <p:cNvPr id="58" name="Straight Arrow Connector 57"/>
          <p:cNvCxnSpPr>
            <a:stCxn id="56" idx="2"/>
            <a:endCxn id="14" idx="3"/>
          </p:cNvCxnSpPr>
          <p:nvPr/>
        </p:nvCxnSpPr>
        <p:spPr>
          <a:xfrm flipH="1">
            <a:off x="5690741" y="1655659"/>
            <a:ext cx="2373647" cy="1857990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452320" y="1124744"/>
            <a:ext cx="1224136" cy="530915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/>
              <a:t>Experts</a:t>
            </a:r>
          </a:p>
          <a:p>
            <a:pPr algn="ctr"/>
            <a:r>
              <a:rPr lang="fr-FR" sz="900" i="1" dirty="0" smtClean="0"/>
              <a:t>Associés/Directeurs/Managers</a:t>
            </a:r>
            <a:endParaRPr lang="fr-FR" sz="900" i="1" dirty="0"/>
          </a:p>
        </p:txBody>
      </p:sp>
      <p:sp>
        <p:nvSpPr>
          <p:cNvPr id="118" name="TextBox 117"/>
          <p:cNvSpPr txBox="1"/>
          <p:nvPr/>
        </p:nvSpPr>
        <p:spPr>
          <a:xfrm rot="19341117">
            <a:off x="6463454" y="2523030"/>
            <a:ext cx="845351" cy="11541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fr-FR" sz="750" dirty="0" smtClean="0"/>
              <a:t>Articles/Interviews</a:t>
            </a:r>
            <a:endParaRPr lang="fr-FR" sz="750" dirty="0"/>
          </a:p>
        </p:txBody>
      </p:sp>
    </p:spTree>
    <p:extLst>
      <p:ext uri="{BB962C8B-B14F-4D97-AF65-F5344CB8AC3E}">
        <p14:creationId xmlns:p14="http://schemas.microsoft.com/office/powerpoint/2010/main" val="39785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03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Twitter dans le dispositif digital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7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8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mtClean="0"/>
              <a:t>03</a:t>
            </a: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Twitter dans le dispositif digital</a:t>
            </a:r>
            <a:endParaRPr lang="fr-FR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4581128"/>
            <a:ext cx="710548" cy="710548"/>
          </a:xfrm>
          <a:prstGeom prst="rect">
            <a:avLst/>
          </a:prstGeom>
        </p:spPr>
      </p:pic>
      <p:grpSp>
        <p:nvGrpSpPr>
          <p:cNvPr id="47" name="Group 46"/>
          <p:cNvGrpSpPr/>
          <p:nvPr/>
        </p:nvGrpSpPr>
        <p:grpSpPr>
          <a:xfrm>
            <a:off x="2699792" y="1052736"/>
            <a:ext cx="3965333" cy="1315889"/>
            <a:chOff x="2699792" y="1052736"/>
            <a:chExt cx="3965333" cy="1315889"/>
          </a:xfrm>
        </p:grpSpPr>
        <p:grpSp>
          <p:nvGrpSpPr>
            <p:cNvPr id="41" name="Group 40"/>
            <p:cNvGrpSpPr/>
            <p:nvPr/>
          </p:nvGrpSpPr>
          <p:grpSpPr>
            <a:xfrm>
              <a:off x="2699792" y="1052736"/>
              <a:ext cx="3888432" cy="1035591"/>
              <a:chOff x="2699792" y="1052736"/>
              <a:chExt cx="3888432" cy="1035591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87824" y="1124744"/>
                <a:ext cx="711111" cy="711111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80112" y="1124744"/>
                <a:ext cx="711111" cy="711111"/>
              </a:xfrm>
              <a:prstGeom prst="rect">
                <a:avLst/>
              </a:prstGeom>
            </p:spPr>
          </p:pic>
          <p:sp>
            <p:nvSpPr>
              <p:cNvPr id="27" name="Rectangle 26"/>
              <p:cNvSpPr/>
              <p:nvPr/>
            </p:nvSpPr>
            <p:spPr>
              <a:xfrm>
                <a:off x="2699792" y="1052736"/>
                <a:ext cx="3888432" cy="100811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808640" y="1811328"/>
                <a:ext cx="10743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solidFill>
                      <a:schemeClr val="accent1"/>
                    </a:solidFill>
                  </a:rPr>
                  <a:t>Site Internet</a:t>
                </a:r>
                <a:endParaRPr lang="fr-FR" sz="12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678496" y="1811328"/>
                <a:ext cx="527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solidFill>
                      <a:schemeClr val="accent1"/>
                    </a:solidFill>
                  </a:rPr>
                  <a:t>Blog</a:t>
                </a:r>
                <a:endParaRPr lang="fr-FR" sz="1200" b="1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3779912" y="2060848"/>
              <a:ext cx="28852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cap="all" dirty="0" smtClean="0">
                  <a:solidFill>
                    <a:schemeClr val="accent1"/>
                  </a:solidFill>
                </a:rPr>
                <a:t>Plateformes de contenus</a:t>
              </a:r>
              <a:endParaRPr lang="fr-FR" sz="1400" b="1" cap="all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763688" y="2708920"/>
            <a:ext cx="5890822" cy="1387897"/>
            <a:chOff x="1763688" y="2708920"/>
            <a:chExt cx="5890822" cy="1387897"/>
          </a:xfrm>
        </p:grpSpPr>
        <p:grpSp>
          <p:nvGrpSpPr>
            <p:cNvPr id="40" name="Group 39"/>
            <p:cNvGrpSpPr/>
            <p:nvPr/>
          </p:nvGrpSpPr>
          <p:grpSpPr>
            <a:xfrm>
              <a:off x="1763688" y="2708920"/>
              <a:ext cx="5832648" cy="1088344"/>
              <a:chOff x="1763688" y="2708920"/>
              <a:chExt cx="5832648" cy="1088344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60232" y="2780928"/>
                <a:ext cx="720080" cy="72008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83968" y="2780928"/>
                <a:ext cx="720080" cy="71449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79712" y="2780928"/>
                <a:ext cx="720080" cy="720080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1763688" y="2708920"/>
                <a:ext cx="5832648" cy="1080120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842819" y="3495559"/>
                <a:ext cx="9797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err="1" smtClean="0">
                    <a:solidFill>
                      <a:schemeClr val="accent2"/>
                    </a:solidFill>
                  </a:rPr>
                  <a:t>SlideShare</a:t>
                </a:r>
                <a:endParaRPr lang="fr-FR" sz="12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245458" y="3520265"/>
                <a:ext cx="8222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solidFill>
                      <a:schemeClr val="accent2"/>
                    </a:solidFill>
                  </a:rPr>
                  <a:t>YouTube</a:t>
                </a:r>
                <a:endParaRPr lang="fr-FR" sz="12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603668" y="3504352"/>
                <a:ext cx="8418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solidFill>
                      <a:schemeClr val="accent2"/>
                    </a:solidFill>
                  </a:rPr>
                  <a:t>Pinterest</a:t>
                </a:r>
                <a:endParaRPr lang="fr-FR" sz="12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4499992" y="3789040"/>
              <a:ext cx="31545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cap="all" dirty="0" smtClean="0">
                  <a:solidFill>
                    <a:schemeClr val="accent2"/>
                  </a:solidFill>
                </a:rPr>
                <a:t>Plateformes d’hébergement</a:t>
              </a:r>
              <a:endParaRPr lang="fr-FR" sz="1400" b="1" cap="all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707904" y="4509120"/>
            <a:ext cx="3995663" cy="1387897"/>
            <a:chOff x="2699792" y="4869160"/>
            <a:chExt cx="3995663" cy="1387897"/>
          </a:xfrm>
        </p:grpSpPr>
        <p:grpSp>
          <p:nvGrpSpPr>
            <p:cNvPr id="39" name="Group 38"/>
            <p:cNvGrpSpPr/>
            <p:nvPr/>
          </p:nvGrpSpPr>
          <p:grpSpPr>
            <a:xfrm>
              <a:off x="2699792" y="4869160"/>
              <a:ext cx="3888432" cy="1080120"/>
              <a:chOff x="2699792" y="4437112"/>
              <a:chExt cx="3888432" cy="1080120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08104" y="4509120"/>
                <a:ext cx="720080" cy="72008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87824" y="4509120"/>
                <a:ext cx="710548" cy="710548"/>
              </a:xfrm>
              <a:prstGeom prst="rect">
                <a:avLst/>
              </a:prstGeom>
            </p:spPr>
          </p:pic>
          <p:sp>
            <p:nvSpPr>
              <p:cNvPr id="29" name="Rectangle 28"/>
              <p:cNvSpPr/>
              <p:nvPr/>
            </p:nvSpPr>
            <p:spPr>
              <a:xfrm>
                <a:off x="2699792" y="4437112"/>
                <a:ext cx="3888432" cy="1080120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525688" y="5229200"/>
                <a:ext cx="6781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solidFill>
                      <a:schemeClr val="accent3"/>
                    </a:solidFill>
                  </a:rPr>
                  <a:t>Twitter</a:t>
                </a:r>
                <a:endParaRPr lang="fr-FR" sz="12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943864" y="5229200"/>
                <a:ext cx="8194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solidFill>
                      <a:schemeClr val="accent3"/>
                    </a:solidFill>
                  </a:rPr>
                  <a:t>LinkedIn</a:t>
                </a:r>
                <a:endParaRPr lang="fr-FR" sz="12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3851920" y="5949280"/>
              <a:ext cx="28435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cap="all" dirty="0" smtClean="0">
                  <a:solidFill>
                    <a:schemeClr val="accent3"/>
                  </a:solidFill>
                </a:rPr>
                <a:t>Plateformes de diffusion</a:t>
              </a:r>
              <a:endParaRPr lang="fr-FR" sz="1400" b="1" cap="all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763688" y="4509120"/>
            <a:ext cx="1819485" cy="1387897"/>
            <a:chOff x="4932040" y="4869160"/>
            <a:chExt cx="1819485" cy="1387897"/>
          </a:xfrm>
        </p:grpSpPr>
        <p:grpSp>
          <p:nvGrpSpPr>
            <p:cNvPr id="57" name="Group 56"/>
            <p:cNvGrpSpPr/>
            <p:nvPr/>
          </p:nvGrpSpPr>
          <p:grpSpPr>
            <a:xfrm>
              <a:off x="4932040" y="4869160"/>
              <a:ext cx="1728192" cy="1080120"/>
              <a:chOff x="4932040" y="4437112"/>
              <a:chExt cx="1728192" cy="108012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932040" y="4437112"/>
                <a:ext cx="1728192" cy="1080120"/>
              </a:xfrm>
              <a:prstGeom prst="rect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148064" y="5229200"/>
                <a:ext cx="14373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solidFill>
                      <a:schemeClr val="accent4"/>
                    </a:solidFill>
                  </a:rPr>
                  <a:t>Google </a:t>
                </a:r>
                <a:r>
                  <a:rPr lang="fr-FR" sz="1200" b="1" dirty="0" err="1" smtClean="0">
                    <a:solidFill>
                      <a:schemeClr val="accent4"/>
                    </a:solidFill>
                  </a:rPr>
                  <a:t>Analytics</a:t>
                </a:r>
                <a:endParaRPr lang="fr-FR" sz="1200" b="1" dirty="0">
                  <a:solidFill>
                    <a:schemeClr val="accent4"/>
                  </a:solidFill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5724128" y="5949280"/>
              <a:ext cx="10273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cap="all" dirty="0" smtClean="0">
                  <a:solidFill>
                    <a:schemeClr val="accent4"/>
                  </a:solidFill>
                </a:rPr>
                <a:t>Analyse</a:t>
              </a:r>
              <a:endParaRPr lang="fr-FR" sz="1400" b="1" cap="all" dirty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83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>
                    <a:alpha val="0"/>
                  </a:prstClr>
                </a:solidFill>
              </a:rPr>
              <a:pPr/>
              <a:t>9</a:t>
            </a:fld>
            <a:endParaRPr lang="fr-FR" dirty="0">
              <a:solidFill>
                <a:prstClr val="white">
                  <a:alpha val="0"/>
                </a:prstClr>
              </a:solidFill>
            </a:endParaRPr>
          </a:p>
        </p:txBody>
      </p:sp>
      <p:sp>
        <p:nvSpPr>
          <p:cNvPr id="16" name="ZoneTexte 8"/>
          <p:cNvSpPr txBox="1"/>
          <p:nvPr/>
        </p:nvSpPr>
        <p:spPr>
          <a:xfrm>
            <a:off x="2880000" y="1124744"/>
            <a:ext cx="18478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solidFill>
                  <a:schemeClr val="accent1"/>
                </a:solidFill>
                <a:cs typeface="Arial" pitchFamily="34" charset="0"/>
              </a:rPr>
              <a:t>NEUILLY-SUR-SEINE</a:t>
            </a:r>
          </a:p>
          <a:p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181 avenue Charles de Gaulle</a:t>
            </a:r>
          </a:p>
          <a:p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92524 Neuilly-sur-Seine cedex</a:t>
            </a:r>
          </a:p>
          <a:p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Tel: +33 1 40 88 22 50</a:t>
            </a:r>
          </a:p>
          <a:p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Fax: +33 1 40 88 22 17</a:t>
            </a:r>
            <a:endParaRPr lang="fr-FR" sz="9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7" name="ZoneTexte 9"/>
          <p:cNvSpPr txBox="1"/>
          <p:nvPr/>
        </p:nvSpPr>
        <p:spPr>
          <a:xfrm>
            <a:off x="5040000" y="1124744"/>
            <a:ext cx="184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accent1"/>
                </a:solidFill>
                <a:cs typeface="Arial" pitchFamily="34" charset="0"/>
              </a:rPr>
              <a:t>BORDEAUX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19, boulevard Alfred Daney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BP 80105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33041 Bordeaux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cedex</a:t>
            </a:r>
            <a:endParaRPr lang="fr-FR" sz="900" dirty="0">
              <a:solidFill>
                <a:schemeClr val="accent1"/>
              </a:solidFill>
              <a:cs typeface="Arial" pitchFamily="34" charset="0"/>
            </a:endParaRP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Tel: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+33 5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57 19 51 00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Fax: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+33 5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57 19 51 01</a:t>
            </a:r>
          </a:p>
        </p:txBody>
      </p:sp>
      <p:sp>
        <p:nvSpPr>
          <p:cNvPr id="18" name="ZoneTexte 10"/>
          <p:cNvSpPr txBox="1"/>
          <p:nvPr/>
        </p:nvSpPr>
        <p:spPr>
          <a:xfrm>
            <a:off x="7200000" y="1124744"/>
            <a:ext cx="15335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accent1"/>
                </a:solidFill>
                <a:cs typeface="Arial" pitchFamily="34" charset="0"/>
              </a:rPr>
              <a:t>LILLE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83, rue du Luxembourg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59777 Euralille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Tel: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+33 3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20 14 94 20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Fax: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+33 3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20 14 94 29</a:t>
            </a:r>
          </a:p>
        </p:txBody>
      </p:sp>
      <p:sp>
        <p:nvSpPr>
          <p:cNvPr id="19" name="ZoneTexte 11"/>
          <p:cNvSpPr txBox="1"/>
          <p:nvPr/>
        </p:nvSpPr>
        <p:spPr>
          <a:xfrm>
            <a:off x="2880000" y="2204744"/>
            <a:ext cx="162877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accent1"/>
                </a:solidFill>
                <a:cs typeface="Arial" pitchFamily="34" charset="0"/>
              </a:rPr>
              <a:t>LYON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Immeuble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Higashi</a:t>
            </a:r>
            <a:endParaRPr lang="fr-FR" sz="900" dirty="0">
              <a:solidFill>
                <a:schemeClr val="accent1"/>
              </a:solidFill>
              <a:cs typeface="Arial" pitchFamily="34" charset="0"/>
            </a:endParaRPr>
          </a:p>
          <a:p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106, cours Charlemagne</a:t>
            </a:r>
            <a:endParaRPr lang="fr-FR" sz="900" dirty="0">
              <a:solidFill>
                <a:schemeClr val="accent1"/>
              </a:solidFill>
              <a:cs typeface="Arial" pitchFamily="34" charset="0"/>
            </a:endParaRPr>
          </a:p>
          <a:p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CS 60209</a:t>
            </a:r>
            <a:endParaRPr lang="fr-FR" sz="900" dirty="0">
              <a:solidFill>
                <a:schemeClr val="accent1"/>
              </a:solidFill>
              <a:cs typeface="Arial" pitchFamily="34" charset="0"/>
            </a:endParaRPr>
          </a:p>
          <a:p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69286 Lyon cedex 02</a:t>
            </a:r>
            <a:endParaRPr lang="fr-FR" sz="900" dirty="0">
              <a:solidFill>
                <a:schemeClr val="accent1"/>
              </a:solidFill>
              <a:cs typeface="Arial" pitchFamily="34" charset="0"/>
            </a:endParaRP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Tel: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+33 4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72 43 37 85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Fax: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+33 4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72 43 39 94</a:t>
            </a:r>
          </a:p>
        </p:txBody>
      </p:sp>
      <p:sp>
        <p:nvSpPr>
          <p:cNvPr id="20" name="ZoneTexte 13"/>
          <p:cNvSpPr txBox="1"/>
          <p:nvPr/>
        </p:nvSpPr>
        <p:spPr>
          <a:xfrm>
            <a:off x="5040000" y="2204742"/>
            <a:ext cx="15335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accent1"/>
                </a:solidFill>
                <a:cs typeface="Arial" pitchFamily="34" charset="0"/>
              </a:rPr>
              <a:t>MARSEILLE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10, place de la Joliette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Les Docks – Atrium 10.4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BP 62544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13567 Marseille cedex 02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Tel: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+33 4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91 59 84 75</a:t>
            </a:r>
          </a:p>
          <a:p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Fax: </a:t>
            </a:r>
            <a:r>
              <a:rPr lang="fr-FR" sz="900" dirty="0" smtClean="0">
                <a:solidFill>
                  <a:schemeClr val="accent1"/>
                </a:solidFill>
                <a:cs typeface="Arial" pitchFamily="34" charset="0"/>
              </a:rPr>
              <a:t>+33 4 </a:t>
            </a:r>
            <a:r>
              <a:rPr lang="fr-FR" sz="900" dirty="0">
                <a:solidFill>
                  <a:schemeClr val="accent1"/>
                </a:solidFill>
                <a:cs typeface="Arial" pitchFamily="34" charset="0"/>
              </a:rPr>
              <a:t>91 59 84 79</a:t>
            </a:r>
          </a:p>
        </p:txBody>
      </p:sp>
    </p:spTree>
    <p:extLst>
      <p:ext uri="{BB962C8B-B14F-4D97-AF65-F5344CB8AC3E}">
        <p14:creationId xmlns:p14="http://schemas.microsoft.com/office/powerpoint/2010/main" val="2479750827"/>
      </p:ext>
    </p:extLst>
  </p:cSld>
  <p:clrMapOvr>
    <a:masterClrMapping/>
  </p:clrMapOvr>
</p:sld>
</file>

<file path=ppt/theme/theme1.xml><?xml version="1.0" encoding="utf-8"?>
<a:theme xmlns:a="http://schemas.openxmlformats.org/drawingml/2006/main" name="Taj_Format_simplifie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j-Presentation format simplifie.potx" id="{7FF69249-307C-4A49-9397-BB102DDA34B5}" vid="{0E95EE6A-2296-4AC8-AC1E-453C3F19FD6B}"/>
    </a:ext>
  </a:extLst>
</a:theme>
</file>

<file path=ppt/theme/theme2.xml><?xml version="1.0" encoding="utf-8"?>
<a:theme xmlns:a="http://schemas.openxmlformats.org/drawingml/2006/main" name="1_Taj_Format_simplifie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j-Presentation format simplifie.potx" id="{7FF69249-307C-4A49-9397-BB102DDA34B5}" vid="{B2311C44-CF75-440F-BD9E-F95FA202581C}"/>
    </a:ext>
  </a:extLst>
</a:theme>
</file>

<file path=ppt/theme/theme3.xml><?xml version="1.0" encoding="utf-8"?>
<a:theme xmlns:a="http://schemas.openxmlformats.org/drawingml/2006/main" name="2_Taj_Format_simplifie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j-Presentation format simplifie.potx" id="{7FF69249-307C-4A49-9397-BB102DDA34B5}" vid="{3DE56581-E35F-4588-A982-8CBB2B31665A}"/>
    </a:ext>
  </a:extLst>
</a:theme>
</file>

<file path=ppt/theme/theme4.xml><?xml version="1.0" encoding="utf-8"?>
<a:theme xmlns:a="http://schemas.openxmlformats.org/drawingml/2006/main" name="3_Taj_Format_simplifie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j-Presentation format simplifie.potx" id="{7FF69249-307C-4A49-9397-BB102DDA34B5}" vid="{D2F02898-01DE-4EA2-94B2-0DD1627320B8}"/>
    </a:ext>
  </a:extLst>
</a:theme>
</file>

<file path=ppt/theme/theme5.xml><?xml version="1.0" encoding="utf-8"?>
<a:theme xmlns:a="http://schemas.openxmlformats.org/drawingml/2006/main" name="4_Taj_Format_simplifie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j-Presentation format simplifie.potx" id="{7FF69249-307C-4A49-9397-BB102DDA34B5}" vid="{5964E031-94EF-4FB9-8E42-E105CDF8B8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Taj-Presentation format simplifie</Template>
  <TotalTime>83</TotalTime>
  <Words>295</Words>
  <Application>Microsoft Office PowerPoint</Application>
  <PresentationFormat>On-screen Show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Wingdings</vt:lpstr>
      <vt:lpstr>Taj_Format_simplifie</vt:lpstr>
      <vt:lpstr>1_Taj_Format_simplifie</vt:lpstr>
      <vt:lpstr>2_Taj_Format_simplifie</vt:lpstr>
      <vt:lpstr>3_Taj_Format_simplifie</vt:lpstr>
      <vt:lpstr>4_Taj_Format_simplifie</vt:lpstr>
      <vt:lpstr>Twitter</vt:lpstr>
      <vt:lpstr>PowerPoint Presentation</vt:lpstr>
      <vt:lpstr>Informations générales</vt:lpstr>
      <vt:lpstr>Informations générales</vt:lpstr>
      <vt:lpstr>Processus de diffusion</vt:lpstr>
      <vt:lpstr>Processus de diffusion</vt:lpstr>
      <vt:lpstr>Twitter dans le dispositif digital</vt:lpstr>
      <vt:lpstr>Twitter dans le dispositif digital</vt:lpstr>
      <vt:lpstr>PowerPoint Presentation</vt:lpstr>
    </vt:vector>
  </TitlesOfParts>
  <Company>Deloitte.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</dc:title>
  <dc:creator>Blanchard, Raphael (FR - Paris)</dc:creator>
  <cp:lastModifiedBy>Blanchard, Raphael (FR - Paris)</cp:lastModifiedBy>
  <cp:revision>10</cp:revision>
  <dcterms:created xsi:type="dcterms:W3CDTF">2016-10-17T08:46:20Z</dcterms:created>
  <dcterms:modified xsi:type="dcterms:W3CDTF">2016-10-17T10:09:56Z</dcterms:modified>
</cp:coreProperties>
</file>