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6" r:id="rId4"/>
    <p:sldId id="278" r:id="rId5"/>
    <p:sldId id="277" r:id="rId6"/>
    <p:sldId id="281" r:id="rId7"/>
    <p:sldId id="279" r:id="rId8"/>
    <p:sldId id="28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77" autoAdjust="0"/>
  </p:normalViewPr>
  <p:slideViewPr>
    <p:cSldViewPr snapToGrid="0">
      <p:cViewPr>
        <p:scale>
          <a:sx n="93" d="100"/>
          <a:sy n="93" d="100"/>
        </p:scale>
        <p:origin x="13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0" descr="LN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5490" y="1871663"/>
            <a:ext cx="36242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819409"/>
            <a:ext cx="7010400" cy="609599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4000" b="0" kern="1200" dirty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90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05200"/>
            <a:ext cx="7010400" cy="6096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defRPr 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47800" y="4267204"/>
            <a:ext cx="7010400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lang="en-US" sz="2800" b="0" kern="120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80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5138" y="1295400"/>
            <a:ext cx="4044462" cy="4737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278" y="1295400"/>
            <a:ext cx="4044462" cy="4737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68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 userDrawn="1"/>
        </p:nvCxnSpPr>
        <p:spPr>
          <a:xfrm>
            <a:off x="0" y="3186121"/>
            <a:ext cx="91440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"/>
          <p:cNvCxnSpPr/>
          <p:nvPr userDrawn="1"/>
        </p:nvCxnSpPr>
        <p:spPr>
          <a:xfrm>
            <a:off x="0" y="26924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 userDrawn="1"/>
        </p:nvCxnSpPr>
        <p:spPr bwMode="white">
          <a:xfrm>
            <a:off x="0" y="917575"/>
            <a:ext cx="9144000" cy="1588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LN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186496"/>
            <a:ext cx="16478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9"/>
            <a:ext cx="8001000" cy="5333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lvl1pPr mar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4411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0" y="7"/>
            <a:ext cx="9144000" cy="5889625"/>
          </a:xfrm>
          <a:prstGeom prst="rect">
            <a:avLst/>
          </a:prstGeom>
          <a:solidFill>
            <a:srgbClr val="ED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7"/>
          <p:cNvCxnSpPr/>
          <p:nvPr/>
        </p:nvCxnSpPr>
        <p:spPr bwMode="white">
          <a:xfrm>
            <a:off x="0" y="3186122"/>
            <a:ext cx="91440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 bwMode="white">
          <a:xfrm>
            <a:off x="0" y="2473325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LN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6" y="6186497"/>
            <a:ext cx="1647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08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447800" y="2514601"/>
            <a:ext cx="7010400" cy="6096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algn="r" defTabSz="45716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bg1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299008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447800" y="3276601"/>
            <a:ext cx="7010400" cy="609600"/>
          </a:xfrm>
          <a:prstGeom prst="rect">
            <a:avLst/>
          </a:prstGeom>
        </p:spPr>
        <p:txBody>
          <a:bodyPr vert="horz" lIns="91432" tIns="45716" rIns="91432" bIns="45716" rtlCol="0" anchor="t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defRPr lang="en-US" sz="1400" kern="12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j-ea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1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6934200" cy="5334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algn="r" defTabSz="45716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477000" cy="4114800"/>
          </a:xfrm>
          <a:prstGeom prst="rect">
            <a:avLst/>
          </a:prstGeom>
          <a:noFill/>
        </p:spPr>
        <p:txBody>
          <a:bodyPr wrap="square" lIns="84363" tIns="42181" rIns="84363" bIns="42181" rtlCol="0">
            <a:noAutofit/>
          </a:bodyPr>
          <a:lstStyle>
            <a:lvl1pPr marL="0" indent="0" algn="l" defTabSz="45716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defRPr lang="en-US" sz="17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15878" indent="-115878" algn="l" defTabSz="45716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/>
              <a:buChar char="•"/>
              <a:defRPr lang="en-US" sz="13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0" indent="-173023" algn="l" defTabSz="45716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lang="en-US" sz="2800" kern="12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lvl3pPr>
            <a:lvl4pPr marL="0" indent="-115878" algn="l" defTabSz="45716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/>
              <a:buChar char="•"/>
              <a:defRPr lang="en-US" sz="2800" kern="1200" dirty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lvl4pPr>
            <a:lvl5pPr>
              <a:defRPr sz="1600">
                <a:latin typeface="Calibri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95408"/>
            <a:ext cx="8458200" cy="533401"/>
          </a:xfrm>
          <a:prstGeom prst="rect">
            <a:avLst/>
          </a:prstGeom>
        </p:spPr>
        <p:txBody>
          <a:bodyPr vert="horz" lIns="91432" tIns="45716" rIns="91432" bIns="45716" rtlCol="0" anchor="ctr" anchorCtr="0">
            <a:noAutofit/>
          </a:bodyPr>
          <a:lstStyle>
            <a:lvl1pPr marL="342870" indent="-342870" algn="l" defTabSz="45716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Arial"/>
              </a:defRPr>
            </a:lvl1pPr>
            <a:lvl2pPr marL="342870" indent="-342870" algn="l" defTabSz="45716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/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/>
              </a:defRPr>
            </a:lvl2pPr>
            <a:lvl3pPr marL="566690" indent="-168260" algn="l" defTabSz="45716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7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63526" indent="-231755" algn="l" defTabSz="45716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/>
              <a:buChar char="−"/>
              <a:defRPr lang="en-US" sz="17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0" algn="l" defTabSz="457160" rtl="0" eaLnBrk="1" latinLnBrk="0" hangingPunct="1">
              <a:spcAft>
                <a:spcPts val="600"/>
              </a:spcAft>
              <a:buFont typeface="Arial"/>
              <a:buChar char="•"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225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6"/>
            <a:ext cx="9144000" cy="5889625"/>
          </a:xfrm>
          <a:prstGeom prst="rect">
            <a:avLst/>
          </a:prstGeom>
          <a:solidFill>
            <a:srgbClr val="ED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cxnSp>
        <p:nvCxnSpPr>
          <p:cNvPr id="5" name="Straight Connector 7"/>
          <p:cNvCxnSpPr/>
          <p:nvPr userDrawn="1"/>
        </p:nvCxnSpPr>
        <p:spPr bwMode="white">
          <a:xfrm>
            <a:off x="0" y="3186119"/>
            <a:ext cx="91440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 bwMode="white">
          <a:xfrm>
            <a:off x="0" y="2473325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LN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186494"/>
            <a:ext cx="16478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08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447800" y="2514600"/>
            <a:ext cx="7010400" cy="6096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bg1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Cliquez pour modifier le style du titre</a:t>
            </a:r>
          </a:p>
        </p:txBody>
      </p:sp>
      <p:sp>
        <p:nvSpPr>
          <p:cNvPr id="299008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447800" y="32766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defRPr lang="en-US" sz="1400" kern="12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8851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934200" cy="5334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477000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defRPr lang="en-US" sz="17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15888" indent="-115888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/>
              <a:buChar char="•"/>
              <a:defRPr lang="en-US" sz="13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0" indent="-173038" algn="l" defTabSz="4572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lang="en-US" sz="2800" kern="12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lvl3pPr>
            <a:lvl4pPr marL="0" indent="-115888" algn="l" defTabSz="4572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/>
              <a:buChar char="•"/>
              <a:defRPr lang="en-US" sz="2800" kern="1200" dirty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lvl4pPr>
            <a:lvl5pP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xzczXczXC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95405"/>
            <a:ext cx="8458200" cy="533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Arial"/>
              </a:defRPr>
            </a:lvl1pPr>
            <a:lvl2pPr marL="34290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/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/>
              </a:defRPr>
            </a:lvl2pPr>
            <a:lvl3pPr marL="566738" indent="-168275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7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63600" indent="-231775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/>
              <a:buChar char="−"/>
              <a:defRPr lang="en-US" sz="17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0" algn="l" defTabSz="457200" rtl="0" eaLnBrk="1" latinLnBrk="0" hangingPunct="1">
              <a:spcAft>
                <a:spcPts val="600"/>
              </a:spcAft>
              <a:buFont typeface="Arial"/>
              <a:buChar char="•"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04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934200" cy="5334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algn="r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477000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300"/>
              </a:spcBef>
              <a:buFont typeface="Arial"/>
              <a:defRPr lang="en-US" sz="17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15888" indent="-115888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/>
              <a:buChar char="•"/>
              <a:defRPr lang="en-US" sz="13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0" indent="-173038" algn="l" defTabSz="4572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lang="en-US" sz="2800" kern="12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lvl3pPr>
            <a:lvl4pPr marL="0" indent="-115888" algn="l" defTabSz="4572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/>
              <a:buChar char="•"/>
              <a:defRPr lang="en-US" sz="2800" kern="1200" dirty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lvl4pPr>
            <a:lvl5pP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xzczXczXC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95405"/>
            <a:ext cx="8458200" cy="533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Arial"/>
              </a:defRPr>
            </a:lvl1pPr>
            <a:lvl2pPr marL="34290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/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/>
              </a:defRPr>
            </a:lvl2pPr>
            <a:lvl3pPr marL="566738" indent="-168275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7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63600" indent="-231775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/>
              <a:buChar char="−"/>
              <a:defRPr lang="en-US" sz="17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0" algn="l" defTabSz="457200" rtl="0" eaLnBrk="1" latinLnBrk="0" hangingPunct="1">
              <a:spcAft>
                <a:spcPts val="600"/>
              </a:spcAft>
              <a:buFont typeface="Arial"/>
              <a:buChar char="•"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0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defRPr sz="1600">
                <a:latin typeface="Calibri" pitchFamily="34" charset="0"/>
              </a:defRPr>
            </a:lvl1pPr>
            <a:lvl2pPr marL="230188" indent="-141288">
              <a:lnSpc>
                <a:spcPct val="90000"/>
              </a:lnSpc>
              <a:spcBef>
                <a:spcPts val="600"/>
              </a:spcBef>
              <a:buSzPct val="100000"/>
              <a:buFont typeface="Calibri" pitchFamily="34" charset="0"/>
              <a:buChar char="•"/>
              <a:defRPr sz="1600">
                <a:latin typeface="Calibri" pitchFamily="34" charset="0"/>
              </a:defRPr>
            </a:lvl2pPr>
            <a:lvl3pPr marL="460375" indent="-173038">
              <a:lnSpc>
                <a:spcPct val="90000"/>
              </a:lnSpc>
              <a:spcBef>
                <a:spcPts val="600"/>
              </a:spcBef>
              <a:defRPr sz="1400">
                <a:latin typeface="Calibri" pitchFamily="34" charset="0"/>
              </a:defRPr>
            </a:lvl3pPr>
            <a:lvl4pPr marL="627063" indent="-115888">
              <a:lnSpc>
                <a:spcPct val="90000"/>
              </a:lnSpc>
              <a:spcBef>
                <a:spcPts val="600"/>
              </a:spcBef>
              <a:buSzPct val="100000"/>
              <a:buFont typeface="Calibri" pitchFamily="34" charset="0"/>
              <a:buChar char="•"/>
              <a:defRPr sz="13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184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505206"/>
            <a:ext cx="7086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defRPr 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819401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dirty="0" smtClean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44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0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7"/>
            <a:ext cx="4267200" cy="5541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230188" indent="-2301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defRPr lang="en-US" sz="1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511175" indent="-508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/>
              <a:defRPr lang="en-US" sz="1300" dirty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7"/>
            <a:ext cx="4267200" cy="5541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defRPr lang="en-US" sz="1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lang="en-US" sz="1300" dirty="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90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0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7200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267200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600200"/>
            <a:ext cx="4267200" cy="3962400"/>
          </a:xfrm>
          <a:prstGeom prst="rect">
            <a:avLst/>
          </a:prstGeom>
        </p:spPr>
        <p:txBody>
          <a:bodyPr/>
          <a:lstStyle>
            <a:lvl2pPr marL="130175" indent="-130175">
              <a:buSzPct val="100000"/>
              <a:buFont typeface="Calibri" pitchFamily="34" charset="0"/>
              <a:buChar char="•"/>
              <a:defRPr/>
            </a:lvl2pPr>
            <a:lvl3pPr marL="317500" indent="-144463">
              <a:defRPr sz="1400" baseline="0"/>
            </a:lvl3pPr>
            <a:lvl4pPr marL="346075" indent="-115888">
              <a:buSzPct val="100000"/>
              <a:buFont typeface="Calibri" pitchFamily="34" charset="0"/>
              <a:buChar char="•"/>
              <a:defRPr sz="1300"/>
            </a:lvl4pPr>
          </a:lstStyle>
          <a:p>
            <a:pPr lvl="0"/>
            <a:r>
              <a:rPr lang="en-US" dirty="0"/>
              <a:t>Cliquez pour modifier les styles du texte du masque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48200" y="1600200"/>
            <a:ext cx="4267200" cy="3962400"/>
          </a:xfrm>
          <a:prstGeom prst="rect">
            <a:avLst/>
          </a:prstGeom>
        </p:spPr>
        <p:txBody>
          <a:bodyPr/>
          <a:lstStyle>
            <a:lvl2pPr marL="130175" indent="-130175">
              <a:buSzPct val="100000"/>
              <a:buFont typeface="Calibri" pitchFamily="34" charset="0"/>
              <a:buChar char="•"/>
              <a:defRPr/>
            </a:lvl2pPr>
            <a:lvl3pPr marL="317500" indent="-144463">
              <a:defRPr sz="1400" baseline="0"/>
            </a:lvl3pPr>
            <a:lvl4pPr marL="346075" indent="-115888">
              <a:buSzPct val="100000"/>
              <a:buFont typeface="Calibri" pitchFamily="34" charset="0"/>
              <a:buChar char="•"/>
              <a:defRPr sz="1300"/>
            </a:lvl4pPr>
          </a:lstStyle>
          <a:p>
            <a:pPr lvl="0"/>
            <a:r>
              <a:rPr lang="en-US" dirty="0"/>
              <a:t>Cliquez pour modifier les styles du texte du masque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675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325"/>
            <a:ext cx="86868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0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20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2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0" descr="LN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5490" y="1871663"/>
            <a:ext cx="36242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819409"/>
            <a:ext cx="7010400" cy="609599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4000" b="0" kern="1200" dirty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90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05200"/>
            <a:ext cx="7010400" cy="6096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defRPr 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47800" y="4267204"/>
            <a:ext cx="7010400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lang="en-US" sz="2800" b="0" kern="120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355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6635758"/>
            <a:ext cx="8610600" cy="207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5224" tIns="42612" rIns="85224" bIns="42612">
            <a:spAutoFit/>
          </a:bodyPr>
          <a:lstStyle/>
          <a:p>
            <a:pPr defTabSz="85248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</a:rPr>
              <a:t>LexisNexis Confidential								Slide </a:t>
            </a:r>
            <a:fld id="{0845DA46-90FE-4FB8-A7BE-BBCA9BD24959}" type="slidenum">
              <a:rPr lang="en-US" sz="800">
                <a:solidFill>
                  <a:srgbClr val="000000"/>
                </a:solidFill>
              </a:rPr>
              <a:pPr defTabSz="85248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5" name="Picture 11" descr="LN_Ho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0"/>
            <a:ext cx="152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Presentation Title"/>
          <p:cNvSpPr>
            <a:spLocks noGrp="1" noChangeArrowheads="1"/>
          </p:cNvSpPr>
          <p:nvPr>
            <p:ph type="ctrTitle" sz="quarter"/>
          </p:nvPr>
        </p:nvSpPr>
        <p:spPr>
          <a:xfrm>
            <a:off x="647701" y="4467726"/>
            <a:ext cx="8216900" cy="443513"/>
          </a:xfrm>
        </p:spPr>
        <p:txBody>
          <a:bodyPr lIns="82607" tIns="41304" rIns="82607" bIns="41304">
            <a:spAutoFit/>
          </a:bodyPr>
          <a:lstStyle>
            <a:lvl1pPr>
              <a:defRPr b="0" noProof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02403" name="Sub 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3" y="4883151"/>
            <a:ext cx="8223250" cy="374264"/>
          </a:xfrm>
          <a:prstGeom prst="rect">
            <a:avLst/>
          </a:prstGeom>
        </p:spPr>
        <p:txBody>
          <a:bodyPr lIns="82607" tIns="41304" rIns="82607" bIns="41304">
            <a:spAutoFit/>
          </a:bodyPr>
          <a:lstStyle>
            <a:lvl1pPr marL="0" indent="0">
              <a:spcBef>
                <a:spcPct val="0"/>
              </a:spcBef>
              <a:buFontTx/>
              <a:buNone/>
              <a:defRPr sz="2100" noProof="1"/>
            </a:lvl1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6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060" name="Text Box 4"/>
          <p:cNvSpPr txBox="1">
            <a:spLocks noChangeArrowheads="1"/>
          </p:cNvSpPr>
          <p:nvPr/>
        </p:nvSpPr>
        <p:spPr bwMode="auto">
          <a:xfrm>
            <a:off x="3886203" y="6565900"/>
            <a:ext cx="11993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LexisNexis® Confidential</a:t>
            </a:r>
          </a:p>
        </p:txBody>
      </p:sp>
      <p:sp>
        <p:nvSpPr>
          <p:cNvPr id="2989061" name="Text Box 5"/>
          <p:cNvSpPr txBox="1">
            <a:spLocks noChangeArrowheads="1"/>
          </p:cNvSpPr>
          <p:nvPr/>
        </p:nvSpPr>
        <p:spPr bwMode="auto">
          <a:xfrm>
            <a:off x="8724901" y="6534151"/>
            <a:ext cx="41549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48CCD-3E2C-4A44-A845-811F8F5CF18D}" type="slidenum">
              <a:rPr lang="en-US" sz="105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sz="1100" dirty="0">
              <a:solidFill>
                <a:srgbClr val="000000">
                  <a:lumMod val="50000"/>
                  <a:lumOff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8197" name="Title Placeholder 7"/>
          <p:cNvSpPr>
            <a:spLocks noGrp="1"/>
          </p:cNvSpPr>
          <p:nvPr>
            <p:ph type="title"/>
          </p:nvPr>
        </p:nvSpPr>
        <p:spPr bwMode="auto">
          <a:xfrm>
            <a:off x="86100" y="76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0" y="700656"/>
            <a:ext cx="9144000" cy="0"/>
          </a:xfrm>
          <a:prstGeom prst="line">
            <a:avLst/>
          </a:prstGeom>
          <a:solidFill>
            <a:srgbClr val="FF99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50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600" dirty="0">
          <a:solidFill>
            <a:srgbClr val="FF00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lang="en-US" sz="1600" dirty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66700" indent="-177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65000"/>
        <a:buFont typeface="Wingdings" pitchFamily="2" charset="2"/>
        <a:buChar char="l"/>
        <a:defRPr lang="en-US" sz="1600" dirty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533400" indent="-177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Char char="–"/>
        <a:defRPr lang="en-US" sz="1600" dirty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800100" indent="-177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55000"/>
        <a:buFont typeface="Wingdings" pitchFamily="2" charset="2"/>
        <a:buChar char="¡"/>
        <a:defRPr lang="en-US" sz="1600" dirty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6800" indent="-1778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»"/>
        <a:defRPr lang="en-US" sz="1600" dirty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524000" indent="-1778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1981200" indent="-1778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2438400" indent="-1778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2895600" indent="-1778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405880" y="2459360"/>
            <a:ext cx="7010400" cy="609600"/>
          </a:xfrm>
        </p:spPr>
        <p:txBody>
          <a:bodyPr/>
          <a:lstStyle/>
          <a:p>
            <a:r>
              <a:rPr lang="fr-FR" sz="3600" dirty="0"/>
              <a:t>Twitter et l’information juridique</a:t>
            </a:r>
            <a:endParaRPr lang="fr-FR" dirty="0"/>
          </a:p>
        </p:txBody>
      </p:sp>
      <p:sp>
        <p:nvSpPr>
          <p:cNvPr id="6" name="Sous-titre 3"/>
          <p:cNvSpPr>
            <a:spLocks noGrp="1"/>
          </p:cNvSpPr>
          <p:nvPr>
            <p:ph type="subTitle" idx="1"/>
          </p:nvPr>
        </p:nvSpPr>
        <p:spPr>
          <a:xfrm>
            <a:off x="1259632" y="3276600"/>
            <a:ext cx="7156648" cy="1016495"/>
          </a:xfrm>
        </p:spPr>
        <p:txBody>
          <a:bodyPr/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Rencontre avec…</a:t>
            </a:r>
          </a:p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20 octobre 2016</a:t>
            </a:r>
          </a:p>
        </p:txBody>
      </p:sp>
      <p:pic>
        <p:nvPicPr>
          <p:cNvPr id="1026" name="Picture 2" descr="http://biu-cujas.univ-paris1.fr/sites/default/files/images/juriconnex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30" y="6135940"/>
            <a:ext cx="1832842" cy="4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3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LexisNexis</a:t>
            </a:r>
            <a:r>
              <a:rPr lang="fr-FR" b="1" dirty="0"/>
              <a:t> a l’ambition de mettre la technologie au service des juristes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323"/>
            <a:ext cx="9144000" cy="333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LexisNexis</a:t>
            </a:r>
            <a:r>
              <a:rPr lang="fr-FR" b="1" dirty="0"/>
              <a:t> a mis en place une stratégie réseau sociaux depuis le début des années 2010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95728" y="1506690"/>
            <a:ext cx="3960000" cy="4680000"/>
            <a:chOff x="5015753" y="1506691"/>
            <a:chExt cx="3600000" cy="1800000"/>
          </a:xfrm>
        </p:grpSpPr>
        <p:sp>
          <p:nvSpPr>
            <p:cNvPr id="4" name="ZoneTexte 3"/>
            <p:cNvSpPr txBox="1"/>
            <p:nvPr/>
          </p:nvSpPr>
          <p:spPr>
            <a:xfrm>
              <a:off x="5015753" y="1506691"/>
              <a:ext cx="3600000" cy="1630032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fr-FR" b="1" dirty="0"/>
                <a:t>Ambitions de </a:t>
              </a:r>
              <a:r>
                <a:rPr lang="fr-FR" b="1" dirty="0" err="1"/>
                <a:t>LexisNexis</a:t>
              </a:r>
              <a:endParaRPr lang="fr-FR" b="1" dirty="0"/>
            </a:p>
            <a:p>
              <a:pPr marL="0" lvl="1" algn="r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</a:pPr>
              <a:endParaRPr lang="fr-FR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marL="0" lvl="1" algn="ctr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</a:pPr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EN PRENANT LA PAROLE</a:t>
              </a:r>
            </a:p>
            <a:p>
              <a:pPr marL="171450" lvl="1" indent="-171450" algn="just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dirty="0">
                  <a:latin typeface="Calibri" panose="020F0502020204030204" pitchFamily="34" charset="0"/>
                </a:rPr>
                <a:t>Etablir une </a:t>
              </a:r>
              <a:r>
                <a:rPr lang="fr-FR" b="1" dirty="0">
                  <a:latin typeface="Calibri" panose="020F0502020204030204" pitchFamily="34" charset="0"/>
                </a:rPr>
                <a:t>relation directe </a:t>
              </a:r>
              <a:r>
                <a:rPr lang="fr-FR" dirty="0">
                  <a:latin typeface="Calibri" panose="020F0502020204030204" pitchFamily="34" charset="0"/>
                </a:rPr>
                <a:t>avec les professionnels, les lecteurs, les clients</a:t>
              </a:r>
            </a:p>
            <a:p>
              <a:pPr marL="171450" lvl="1" indent="-171450" algn="just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b="1" dirty="0">
                  <a:latin typeface="Calibri" panose="020F0502020204030204" pitchFamily="34" charset="0"/>
                </a:rPr>
                <a:t>Valoriser</a:t>
              </a:r>
              <a:r>
                <a:rPr lang="fr-FR" dirty="0">
                  <a:latin typeface="Calibri" panose="020F0502020204030204" pitchFamily="34" charset="0"/>
                </a:rPr>
                <a:t> nos publications et produits </a:t>
              </a:r>
            </a:p>
            <a:p>
              <a:pPr marL="0" lvl="1" algn="r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</a:pPr>
              <a:endParaRPr lang="fr-FR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marL="0" lvl="1" algn="ctr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</a:pPr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EN ECOUTANT</a:t>
              </a:r>
            </a:p>
            <a:p>
              <a:pPr marL="171450" lvl="1" indent="-171450" algn="just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b="1" dirty="0">
                  <a:latin typeface="Calibri" panose="020F0502020204030204" pitchFamily="34" charset="0"/>
                </a:rPr>
                <a:t>Mieux comprendre </a:t>
              </a:r>
              <a:r>
                <a:rPr lang="fr-FR" dirty="0">
                  <a:latin typeface="Calibri" panose="020F0502020204030204" pitchFamily="34" charset="0"/>
                </a:rPr>
                <a:t>les attentes, évaluer la </a:t>
              </a:r>
              <a:r>
                <a:rPr lang="fr-FR" b="1" dirty="0">
                  <a:latin typeface="Calibri" panose="020F0502020204030204" pitchFamily="34" charset="0"/>
                </a:rPr>
                <a:t>satisfaction</a:t>
              </a:r>
              <a:r>
                <a:rPr lang="fr-FR" dirty="0">
                  <a:latin typeface="Calibri" panose="020F0502020204030204" pitchFamily="34" charset="0"/>
                </a:rPr>
                <a:t>, en complément des outils existants</a:t>
              </a:r>
            </a:p>
            <a:p>
              <a:pPr marL="171450" lvl="1" indent="-171450" algn="just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dirty="0">
                  <a:latin typeface="Calibri" panose="020F0502020204030204" pitchFamily="34" charset="0"/>
                </a:rPr>
                <a:t>Développer notre connaissance / </a:t>
              </a:r>
              <a:r>
                <a:rPr lang="fr-FR" b="1" dirty="0">
                  <a:latin typeface="Calibri" panose="020F0502020204030204" pitchFamily="34" charset="0"/>
                </a:rPr>
                <a:t>compréhension</a:t>
              </a:r>
              <a:r>
                <a:rPr lang="fr-FR" dirty="0">
                  <a:latin typeface="Calibri" panose="020F0502020204030204" pitchFamily="34" charset="0"/>
                </a:rPr>
                <a:t> des marchés </a:t>
              </a:r>
            </a:p>
            <a:p>
              <a:pPr marL="171450" lvl="1" indent="-171450" algn="just">
                <a:lnSpc>
                  <a:spcPct val="90000"/>
                </a:lnSpc>
                <a:spcAft>
                  <a:spcPts val="6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dirty="0">
                  <a:latin typeface="Calibri" panose="020F0502020204030204" pitchFamily="34" charset="0"/>
                </a:rPr>
                <a:t>Identifier des </a:t>
              </a:r>
              <a:r>
                <a:rPr lang="fr-FR" b="1" dirty="0">
                  <a:latin typeface="Calibri" panose="020F0502020204030204" pitchFamily="34" charset="0"/>
                </a:rPr>
                <a:t>sujets émergents </a:t>
              </a:r>
              <a:r>
                <a:rPr lang="fr-FR" dirty="0">
                  <a:latin typeface="Calibri" panose="020F0502020204030204" pitchFamily="34" charset="0"/>
                </a:rPr>
                <a:t>en écoutant les conversations </a:t>
              </a:r>
            </a:p>
          </p:txBody>
        </p:sp>
        <p:cxnSp>
          <p:nvCxnSpPr>
            <p:cNvPr id="5" name="Connecteur droit 4"/>
            <p:cNvCxnSpPr/>
            <p:nvPr/>
          </p:nvCxnSpPr>
          <p:spPr bwMode="auto">
            <a:xfrm>
              <a:off x="5015753" y="1506691"/>
              <a:ext cx="0" cy="1800000"/>
            </a:xfrm>
            <a:prstGeom prst="line">
              <a:avLst/>
            </a:prstGeom>
            <a:solidFill>
              <a:srgbClr val="FF99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e 5"/>
          <p:cNvGrpSpPr/>
          <p:nvPr/>
        </p:nvGrpSpPr>
        <p:grpSpPr>
          <a:xfrm>
            <a:off x="5048273" y="1506691"/>
            <a:ext cx="3960000" cy="4680000"/>
            <a:chOff x="5015753" y="1506691"/>
            <a:chExt cx="3600000" cy="1800000"/>
          </a:xfrm>
        </p:grpSpPr>
        <p:sp>
          <p:nvSpPr>
            <p:cNvPr id="7" name="ZoneTexte 6"/>
            <p:cNvSpPr txBox="1"/>
            <p:nvPr/>
          </p:nvSpPr>
          <p:spPr>
            <a:xfrm>
              <a:off x="5015753" y="1506691"/>
              <a:ext cx="3600000" cy="1371973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b="1" dirty="0"/>
                <a:t>Questions soulevées</a:t>
              </a:r>
            </a:p>
            <a:p>
              <a:pPr>
                <a:spcAft>
                  <a:spcPts val="600"/>
                </a:spcAft>
              </a:pPr>
              <a:endParaRPr lang="fr-FR" b="1" dirty="0"/>
            </a:p>
            <a:p>
              <a:pPr marL="171450" lvl="1" indent="-171450">
                <a:lnSpc>
                  <a:spcPct val="90000"/>
                </a:lnSpc>
                <a:spcAft>
                  <a:spcPts val="12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dirty="0">
                  <a:latin typeface="Calibri" panose="020F0502020204030204" pitchFamily="34" charset="0"/>
                </a:rPr>
                <a:t>Twitter est-il </a:t>
              </a:r>
              <a:r>
                <a:rPr lang="fr-FR" b="1" dirty="0">
                  <a:latin typeface="Calibri" panose="020F0502020204030204" pitchFamily="34" charset="0"/>
                </a:rPr>
                <a:t>compatible avec la pensée juridique</a:t>
              </a:r>
              <a:r>
                <a:rPr lang="fr-FR" dirty="0">
                  <a:latin typeface="Calibri" panose="020F0502020204030204" pitchFamily="34" charset="0"/>
                </a:rPr>
                <a:t> ?</a:t>
              </a:r>
            </a:p>
            <a:p>
              <a:pPr marL="171450" lvl="1" indent="-171450">
                <a:lnSpc>
                  <a:spcPct val="90000"/>
                </a:lnSpc>
                <a:spcAft>
                  <a:spcPts val="12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dirty="0">
                  <a:latin typeface="Calibri" panose="020F0502020204030204" pitchFamily="34" charset="0"/>
                </a:rPr>
                <a:t>Comment </a:t>
              </a:r>
              <a:r>
                <a:rPr lang="fr-FR" b="1" dirty="0">
                  <a:latin typeface="Calibri" panose="020F0502020204030204" pitchFamily="34" charset="0"/>
                </a:rPr>
                <a:t>s’organiser</a:t>
              </a:r>
              <a:r>
                <a:rPr lang="fr-FR" dirty="0">
                  <a:latin typeface="Calibri" panose="020F0502020204030204" pitchFamily="34" charset="0"/>
                </a:rPr>
                <a:t> ? </a:t>
              </a:r>
            </a:p>
            <a:p>
              <a:pPr marL="171450" lvl="1" indent="-171450">
                <a:lnSpc>
                  <a:spcPct val="90000"/>
                </a:lnSpc>
                <a:spcAft>
                  <a:spcPts val="12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dirty="0">
                  <a:latin typeface="Calibri" panose="020F0502020204030204" pitchFamily="34" charset="0"/>
                </a:rPr>
                <a:t>Les réseaux sociaux sont-ils seulement l’affaire du </a:t>
              </a:r>
              <a:r>
                <a:rPr lang="fr-FR" b="1" dirty="0">
                  <a:latin typeface="Calibri" panose="020F0502020204030204" pitchFamily="34" charset="0"/>
                </a:rPr>
                <a:t>marketing</a:t>
              </a:r>
              <a:r>
                <a:rPr lang="fr-FR" dirty="0">
                  <a:latin typeface="Calibri" panose="020F0502020204030204" pitchFamily="34" charset="0"/>
                </a:rPr>
                <a:t> ?  </a:t>
              </a:r>
            </a:p>
            <a:p>
              <a:pPr marL="171450" lvl="1" indent="-171450">
                <a:lnSpc>
                  <a:spcPct val="90000"/>
                </a:lnSpc>
                <a:spcAft>
                  <a:spcPts val="12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dirty="0">
                  <a:latin typeface="Calibri" panose="020F0502020204030204" pitchFamily="34" charset="0"/>
                </a:rPr>
                <a:t>Faut-il </a:t>
              </a:r>
              <a:r>
                <a:rPr lang="fr-FR" b="1" dirty="0">
                  <a:latin typeface="Calibri" panose="020F0502020204030204" pitchFamily="34" charset="0"/>
                </a:rPr>
                <a:t>encadrer la prise de parole </a:t>
              </a:r>
              <a:r>
                <a:rPr lang="fr-FR" dirty="0">
                  <a:latin typeface="Calibri" panose="020F0502020204030204" pitchFamily="34" charset="0"/>
                </a:rPr>
                <a:t>des collaborateurs sur les réseaux sociaux?</a:t>
              </a:r>
            </a:p>
            <a:p>
              <a:pPr marL="171450" lvl="1" indent="-171450">
                <a:lnSpc>
                  <a:spcPct val="90000"/>
                </a:lnSpc>
                <a:spcAft>
                  <a:spcPts val="1200"/>
                </a:spcAft>
                <a:buClr>
                  <a:srgbClr val="ED1C24"/>
                </a:buClr>
                <a:buFont typeface="Wingdings" panose="05000000000000000000" pitchFamily="2" charset="2"/>
                <a:buChar char="§"/>
              </a:pPr>
              <a:r>
                <a:rPr lang="fr-FR" dirty="0">
                  <a:latin typeface="Calibri" panose="020F0502020204030204" pitchFamily="34" charset="0"/>
                </a:rPr>
                <a:t>Twitter est-il un bon </a:t>
              </a:r>
              <a:r>
                <a:rPr lang="fr-FR" b="1" dirty="0">
                  <a:latin typeface="Calibri" panose="020F0502020204030204" pitchFamily="34" charset="0"/>
                </a:rPr>
                <a:t>outil de veille juridique</a:t>
              </a:r>
              <a:r>
                <a:rPr lang="fr-FR" dirty="0">
                  <a:latin typeface="Calibri" panose="020F0502020204030204" pitchFamily="34" charset="0"/>
                </a:rPr>
                <a:t>?</a:t>
              </a:r>
            </a:p>
          </p:txBody>
        </p:sp>
        <p:cxnSp>
          <p:nvCxnSpPr>
            <p:cNvPr id="8" name="Connecteur droit 7"/>
            <p:cNvCxnSpPr/>
            <p:nvPr/>
          </p:nvCxnSpPr>
          <p:spPr bwMode="auto">
            <a:xfrm>
              <a:off x="5015753" y="1506691"/>
              <a:ext cx="0" cy="1800000"/>
            </a:xfrm>
            <a:prstGeom prst="line">
              <a:avLst/>
            </a:prstGeom>
            <a:solidFill>
              <a:srgbClr val="FF9900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71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Twitter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812" y="2167664"/>
            <a:ext cx="3960000" cy="900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140 caractères </a:t>
            </a: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vs la précision du langage juridique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1812" y="3165834"/>
            <a:ext cx="3960000" cy="900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La densité de l’information et son impossible curation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1812" y="4164004"/>
            <a:ext cx="3960000" cy="900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La faiblesse des outils natifs </a:t>
            </a:r>
            <a:br>
              <a:rPr lang="fr-FR" sz="1600" kern="1200" dirty="0"/>
            </a:br>
            <a:r>
              <a:rPr lang="fr-FR" sz="1600" kern="1200" dirty="0"/>
              <a:t>de recherche ou de veille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41812" y="1206074"/>
            <a:ext cx="3960000" cy="720000"/>
            <a:chOff x="498634" y="1685051"/>
            <a:chExt cx="2520000" cy="468000"/>
          </a:xfrm>
        </p:grpSpPr>
        <p:sp>
          <p:nvSpPr>
            <p:cNvPr id="4" name="Rectangle 3"/>
            <p:cNvSpPr/>
            <p:nvPr/>
          </p:nvSpPr>
          <p:spPr>
            <a:xfrm>
              <a:off x="498634" y="1685051"/>
              <a:ext cx="2520000" cy="4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FF6600"/>
                  </a:solidFill>
                </a:rPr>
                <a:t>Les limites </a:t>
              </a:r>
              <a:r>
                <a:rPr lang="fr-FR" b="1" dirty="0">
                  <a:solidFill>
                    <a:schemeClr val="tx1"/>
                  </a:solidFill>
                </a:rPr>
                <a:t>de Twitter pour la veille juridique</a:t>
              </a: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498634" y="2153051"/>
              <a:ext cx="2520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4836307" y="1206074"/>
            <a:ext cx="3960000" cy="720000"/>
            <a:chOff x="498634" y="1685051"/>
            <a:chExt cx="2520000" cy="468000"/>
          </a:xfrm>
        </p:grpSpPr>
        <p:sp>
          <p:nvSpPr>
            <p:cNvPr id="23" name="Rectangle 22"/>
            <p:cNvSpPr/>
            <p:nvPr/>
          </p:nvSpPr>
          <p:spPr>
            <a:xfrm>
              <a:off x="498634" y="1685051"/>
              <a:ext cx="2520000" cy="4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</a:rPr>
                <a:t>Les atouts</a:t>
              </a:r>
              <a:r>
                <a:rPr lang="fr-FR" b="1" dirty="0">
                  <a:solidFill>
                    <a:srgbClr val="FF6600"/>
                  </a:solidFill>
                </a:rPr>
                <a:t> </a:t>
              </a:r>
              <a:r>
                <a:rPr lang="fr-FR" b="1" dirty="0">
                  <a:solidFill>
                    <a:schemeClr val="tx1"/>
                  </a:solidFill>
                </a:rPr>
                <a:t>de Twitter pour la veille juridique</a:t>
              </a: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498634" y="2153051"/>
              <a:ext cx="2520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836307" y="2167664"/>
            <a:ext cx="3960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Les liens vers les contenus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36307" y="3165834"/>
            <a:ext cx="3960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La personnalisation du fil et le « push » d’information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6307" y="4164004"/>
            <a:ext cx="3960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Les outils tiers type </a:t>
            </a:r>
            <a:r>
              <a:rPr lang="fr-FR" sz="1600" kern="1200" dirty="0" err="1"/>
              <a:t>Hootsuite</a:t>
            </a:r>
            <a:r>
              <a:rPr lang="fr-FR" sz="1600" kern="1200" dirty="0"/>
              <a:t> ou </a:t>
            </a:r>
            <a:r>
              <a:rPr lang="fr-FR" sz="1600" kern="1200" dirty="0" err="1"/>
              <a:t>Newsdesk</a:t>
            </a:r>
            <a:endParaRPr lang="fr-FR" sz="1600" kern="1200" dirty="0"/>
          </a:p>
        </p:txBody>
      </p:sp>
      <p:sp>
        <p:nvSpPr>
          <p:cNvPr id="30" name="Rectangle 29"/>
          <p:cNvSpPr/>
          <p:nvPr/>
        </p:nvSpPr>
        <p:spPr>
          <a:xfrm>
            <a:off x="341812" y="5162173"/>
            <a:ext cx="3960000" cy="900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800" kern="1200" dirty="0"/>
              <a:t>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36307" y="5162173"/>
            <a:ext cx="3960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35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C:\Users\Bardous\OneDrive\Pictos\galaxi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62" y="1472848"/>
            <a:ext cx="6406676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86" y="3326802"/>
            <a:ext cx="3381828" cy="8120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l’ensemble des réseaux sociaux, </a:t>
            </a:r>
            <a:r>
              <a:rPr lang="fr-FR" dirty="0" err="1"/>
              <a:t>LexisNexis</a:t>
            </a:r>
            <a:r>
              <a:rPr lang="fr-FR" dirty="0"/>
              <a:t> utilise environ 70 comptes suivis par 150 000 contacts cumulés, dont les deux tiers sur Twitter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07578" y="429918"/>
            <a:ext cx="2804886" cy="3000260"/>
            <a:chOff x="228522" y="3514564"/>
            <a:chExt cx="2804886" cy="300026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22" y="3514564"/>
              <a:ext cx="2728686" cy="2728686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228522" y="5683827"/>
              <a:ext cx="2804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/>
              <a:r>
                <a:rPr lang="en-US" sz="2400" dirty="0">
                  <a:solidFill>
                    <a:srgbClr val="00B0F0"/>
                  </a:solidFill>
                  <a:latin typeface="Calibri" panose="020F0502020204030204" pitchFamily="34" charset="0"/>
                </a:rPr>
                <a:t>&gt; 50 </a:t>
              </a:r>
              <a:r>
                <a:rPr lang="en-US" sz="2400" dirty="0" err="1">
                  <a:solidFill>
                    <a:srgbClr val="00B0F0"/>
                  </a:solidFill>
                  <a:latin typeface="Calibri" panose="020F0502020204030204" pitchFamily="34" charset="0"/>
                </a:rPr>
                <a:t>comptes</a:t>
              </a:r>
              <a:endParaRPr lang="en-US" sz="2400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  <a:p>
              <a:pPr marL="0" lvl="3"/>
              <a:r>
                <a:rPr lang="en-US" sz="2400" dirty="0">
                  <a:solidFill>
                    <a:srgbClr val="00B0F0"/>
                  </a:solidFill>
                  <a:latin typeface="Calibri" panose="020F0502020204030204" pitchFamily="34" charset="0"/>
                </a:rPr>
                <a:t>&gt; 105 000 followers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324448" y="4438890"/>
            <a:ext cx="1687266" cy="2098488"/>
            <a:chOff x="3262105" y="4047004"/>
            <a:chExt cx="1687266" cy="2098488"/>
          </a:xfrm>
        </p:grpSpPr>
        <p:sp>
          <p:nvSpPr>
            <p:cNvPr id="19" name="ZoneTexte 18"/>
            <p:cNvSpPr txBox="1"/>
            <p:nvPr/>
          </p:nvSpPr>
          <p:spPr>
            <a:xfrm>
              <a:off x="3262105" y="5683827"/>
              <a:ext cx="168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/>
              <a:r>
                <a:rPr lang="fr-FR" sz="2400" dirty="0">
                  <a:solidFill>
                    <a:srgbClr val="0066CC"/>
                  </a:solidFill>
                  <a:latin typeface="Calibri" panose="020F0502020204030204" pitchFamily="34" charset="0"/>
                </a:rPr>
                <a:t>39 000 fans </a:t>
              </a:r>
              <a:endParaRPr lang="fr-FR" sz="2400" dirty="0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460" y="4047004"/>
              <a:ext cx="1592556" cy="1592556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5653315" y="5083699"/>
            <a:ext cx="2629580" cy="1100375"/>
            <a:chOff x="5892801" y="5045117"/>
            <a:chExt cx="2629580" cy="1100375"/>
          </a:xfrm>
        </p:grpSpPr>
        <p:sp>
          <p:nvSpPr>
            <p:cNvPr id="8" name="ZoneTexte 7"/>
            <p:cNvSpPr txBox="1"/>
            <p:nvPr/>
          </p:nvSpPr>
          <p:spPr>
            <a:xfrm>
              <a:off x="6158168" y="5683827"/>
              <a:ext cx="2098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Calibri" panose="020F0502020204030204" pitchFamily="34" charset="0"/>
                </a:rPr>
                <a:t>6 400 abonnés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801" y="5045117"/>
              <a:ext cx="2629580" cy="638710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5446193" y="797846"/>
            <a:ext cx="3230572" cy="2574774"/>
            <a:chOff x="5446193" y="507561"/>
            <a:chExt cx="3230572" cy="2574774"/>
          </a:xfrm>
        </p:grpSpPr>
        <p:sp>
          <p:nvSpPr>
            <p:cNvPr id="4" name="Rectangle 3"/>
            <p:cNvSpPr/>
            <p:nvPr/>
          </p:nvSpPr>
          <p:spPr>
            <a:xfrm>
              <a:off x="5918681" y="1974339"/>
              <a:ext cx="228559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/>
              <a:r>
                <a:rPr lang="fr-FR" sz="2200" dirty="0">
                  <a:solidFill>
                    <a:srgbClr val="FF0000"/>
                  </a:solidFill>
                  <a:latin typeface="Calibri" panose="020F0502020204030204" pitchFamily="34" charset="0"/>
                </a:rPr>
                <a:t>~100 vidéos</a:t>
              </a:r>
            </a:p>
            <a:p>
              <a:pPr marL="0" lvl="2" algn="ctr"/>
              <a:r>
                <a:rPr lang="fr-FR" sz="2200" dirty="0">
                  <a:solidFill>
                    <a:srgbClr val="FF0000"/>
                  </a:solidFill>
                  <a:latin typeface="Calibri" panose="020F0502020204030204" pitchFamily="34" charset="0"/>
                </a:rPr>
                <a:t>&gt; 300k vues</a:t>
              </a:r>
            </a:p>
            <a:p>
              <a:pPr marL="0" lvl="2" algn="ctr"/>
              <a:r>
                <a:rPr lang="fr-FR" sz="2200" dirty="0">
                  <a:solidFill>
                    <a:srgbClr val="FF0000"/>
                  </a:solidFill>
                  <a:latin typeface="Calibri" panose="020F0502020204030204" pitchFamily="34" charset="0"/>
                </a:rPr>
                <a:t>&gt; 10 abonnés    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193" y="507561"/>
              <a:ext cx="3230572" cy="201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9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organisation dédiée a été mise en place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41812" y="1206074"/>
            <a:ext cx="3960000" cy="720000"/>
            <a:chOff x="498634" y="1685051"/>
            <a:chExt cx="2520000" cy="468000"/>
          </a:xfrm>
        </p:grpSpPr>
        <p:sp>
          <p:nvSpPr>
            <p:cNvPr id="4" name="Rectangle 3"/>
            <p:cNvSpPr/>
            <p:nvPr/>
          </p:nvSpPr>
          <p:spPr>
            <a:xfrm>
              <a:off x="498634" y="1685051"/>
              <a:ext cx="2520000" cy="4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Principes généraux de l’organisation</a:t>
              </a: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498634" y="2153051"/>
              <a:ext cx="2520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836307" y="1206074"/>
            <a:ext cx="3960000" cy="720000"/>
            <a:chOff x="498634" y="1685051"/>
            <a:chExt cx="2520000" cy="468000"/>
          </a:xfrm>
        </p:grpSpPr>
        <p:sp>
          <p:nvSpPr>
            <p:cNvPr id="7" name="Rectangle 6"/>
            <p:cNvSpPr/>
            <p:nvPr/>
          </p:nvSpPr>
          <p:spPr>
            <a:xfrm>
              <a:off x="498634" y="1685051"/>
              <a:ext cx="2520000" cy="4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Top de nos comptes Twitter</a:t>
              </a:r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498634" y="2153051"/>
              <a:ext cx="2520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41812" y="2167664"/>
            <a:ext cx="39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Spécialisation des comptes</a:t>
            </a:r>
            <a:r>
              <a:rPr lang="fr-FR" sz="1600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 50 comptes pour couvrir toutes les matières, les revues &amp; les métiers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36307" y="2167663"/>
            <a:ext cx="3960000" cy="39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44000" rIns="36000" bIns="34290" numCol="1" spcCol="1270" anchor="t" anchorCtr="0">
            <a:noAutofit/>
          </a:bodyPr>
          <a:lstStyle/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b="1" kern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LexisActu</a:t>
            </a:r>
            <a:r>
              <a:rPr lang="fr-FR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(ex Brèves LNJC) 	13,7k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@JCP_G	11,4k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Lexis_Etudiants</a:t>
            </a: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5,2k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@JCP_N	  5,1k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Digest_DO</a:t>
            </a: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5k</a:t>
            </a:r>
            <a:endParaRPr lang="fr-FR" sz="1400" b="1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b="1" kern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LexisNexisFr</a:t>
            </a:r>
            <a:r>
              <a:rPr lang="fr-FR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4,5k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LexisJurisData</a:t>
            </a: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4,5k</a:t>
            </a:r>
            <a:endParaRPr lang="fr-FR" sz="1400" b="1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Dr_Penal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4k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@JCPA1 	  3,7k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RevueProcedures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  3,2k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JCP_Social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  2k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JCPEntreprise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  1,5k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Dr_famille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  1,4k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Ct_marches_pub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  1,3k</a:t>
            </a:r>
          </a:p>
          <a:p>
            <a:pPr marL="342900" lvl="0" indent="-342900" defTabSz="4000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  <a:tabLst>
                <a:tab pos="3230563" algn="l"/>
              </a:tabLst>
            </a:pP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LNindemnisation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  1,3k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812" y="3186134"/>
            <a:ext cx="39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Engagement</a:t>
            </a:r>
            <a:endParaRPr lang="fr-FR" sz="1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Plusieurs dizaines de collaborateurs impliqués (+ les comptes personnels)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812" y="4204604"/>
            <a:ext cx="39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Respect d’une charte éditoriale et de bonne conduite</a:t>
            </a:r>
            <a:endParaRPr lang="fr-FR" sz="1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812" y="5223075"/>
            <a:ext cx="39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Création d’un plan de publication et relai de nos sites d’actualités </a:t>
            </a:r>
            <a:endParaRPr lang="fr-FR" sz="1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Ce que nous publions (partageons) sur Twitter (typologie de contenus)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197" y="2192862"/>
            <a:ext cx="39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bg1"/>
                </a:solidFill>
              </a:rPr>
              <a:t>Communication &amp; communiqués de presse</a:t>
            </a:r>
            <a:endParaRPr lang="fr-FR" sz="1600" kern="1200" dirty="0">
              <a:solidFill>
                <a:schemeClr val="bg1"/>
              </a:solidFill>
            </a:endParaRP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>
                <a:solidFill>
                  <a:schemeClr val="bg1"/>
                </a:solidFill>
              </a:rPr>
              <a:t>Lancement de produits, ouvrages, annonce de partenariats, événements,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0684" y="2192862"/>
            <a:ext cx="39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 err="1">
                <a:solidFill>
                  <a:schemeClr val="bg1"/>
                </a:solidFill>
              </a:rPr>
              <a:t>Thought</a:t>
            </a:r>
            <a:r>
              <a:rPr lang="fr-FR" sz="1600" b="1" kern="1200" dirty="0">
                <a:solidFill>
                  <a:schemeClr val="bg1"/>
                </a:solidFill>
              </a:rPr>
              <a:t> leadership</a:t>
            </a:r>
            <a:endParaRPr lang="fr-FR" sz="1600" kern="1200" dirty="0">
              <a:solidFill>
                <a:schemeClr val="bg1"/>
              </a:solidFill>
            </a:endParaRP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>
                <a:solidFill>
                  <a:schemeClr val="bg1"/>
                </a:solidFill>
              </a:rPr>
              <a:t>Livres blancs</a:t>
            </a:r>
          </a:p>
        </p:txBody>
      </p:sp>
      <p:sp>
        <p:nvSpPr>
          <p:cNvPr id="5" name="ZoneTexte 4"/>
          <p:cNvSpPr txBox="1"/>
          <p:nvPr/>
        </p:nvSpPr>
        <p:spPr>
          <a:xfrm rot="16200000">
            <a:off x="-200855" y="2668974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197" y="3664223"/>
            <a:ext cx="3960000" cy="12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bg1"/>
                </a:solidFill>
              </a:rPr>
              <a:t>Extraits de revues &amp; ouvrages</a:t>
            </a:r>
            <a:endParaRPr lang="fr-FR" sz="1600" kern="1200" dirty="0">
              <a:solidFill>
                <a:schemeClr val="bg1"/>
              </a:solidFill>
            </a:endParaRP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dirty="0">
                <a:solidFill>
                  <a:schemeClr val="bg1"/>
                </a:solidFill>
              </a:rPr>
              <a:t>Articles, entretiens, chapitres, etc.</a:t>
            </a:r>
            <a:endParaRPr lang="fr-FR" sz="1600" kern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0684" y="3664223"/>
            <a:ext cx="3960000" cy="12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bg1"/>
                </a:solidFill>
              </a:rPr>
              <a:t>Extraits de contenus Lexis 360</a:t>
            </a:r>
            <a:endParaRPr lang="fr-FR" sz="1600" kern="1200" dirty="0">
              <a:solidFill>
                <a:schemeClr val="bg1"/>
              </a:solidFill>
            </a:endParaRP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>
                <a:solidFill>
                  <a:schemeClr val="bg1"/>
                </a:solidFill>
              </a:rPr>
              <a:t>Fiches pratiques, synthèses CC, etc.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71198" y="4140335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CONTENUS</a:t>
            </a: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-220889" y="5611697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ACTUALITES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6196" y="1261501"/>
            <a:ext cx="8064487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Partage de contenus tiers par retweets</a:t>
            </a:r>
            <a:endParaRPr lang="fr-FR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129264" y="1467613"/>
            <a:ext cx="11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CURATION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706197" y="5135585"/>
            <a:ext cx="3960000" cy="1260000"/>
            <a:chOff x="706197" y="5135585"/>
            <a:chExt cx="3960000" cy="1260000"/>
          </a:xfrm>
        </p:grpSpPr>
        <p:sp>
          <p:nvSpPr>
            <p:cNvPr id="17" name="Rectangle 16"/>
            <p:cNvSpPr/>
            <p:nvPr/>
          </p:nvSpPr>
          <p:spPr>
            <a:xfrm>
              <a:off x="706197" y="5135585"/>
              <a:ext cx="3960000" cy="12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6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6" y="5219525"/>
              <a:ext cx="3141962" cy="1087413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4810684" y="5066725"/>
            <a:ext cx="3960000" cy="1732118"/>
            <a:chOff x="4810684" y="5066725"/>
            <a:chExt cx="3960000" cy="1732118"/>
          </a:xfrm>
        </p:grpSpPr>
        <p:sp>
          <p:nvSpPr>
            <p:cNvPr id="18" name="Rectangle 17"/>
            <p:cNvSpPr/>
            <p:nvPr/>
          </p:nvSpPr>
          <p:spPr>
            <a:xfrm>
              <a:off x="4810684" y="5135585"/>
              <a:ext cx="3960000" cy="12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6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330" y="5066725"/>
              <a:ext cx="2990707" cy="1732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6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/>
      <p:bldP spid="12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Twitter est une porte d’entrée </a:t>
            </a:r>
            <a:r>
              <a:rPr lang="fr-FR" b="1" dirty="0" err="1"/>
              <a:t>éditorialisée</a:t>
            </a:r>
            <a:r>
              <a:rPr lang="fr-FR" b="1" dirty="0"/>
              <a:t> sur le Web</a:t>
            </a:r>
            <a:br>
              <a:rPr lang="fr-FR" b="1" dirty="0"/>
            </a:br>
            <a:r>
              <a:rPr lang="fr-FR" b="1" dirty="0"/>
              <a:t>Chez </a:t>
            </a:r>
            <a:r>
              <a:rPr lang="fr-FR" b="1" dirty="0" err="1"/>
              <a:t>LexisNexis</a:t>
            </a:r>
            <a:r>
              <a:rPr lang="fr-FR" b="1" dirty="0"/>
              <a:t>, Twitter pointe principalement vers nos sites d’actualité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7" y="3000920"/>
            <a:ext cx="4013391" cy="13890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52" y="2052328"/>
            <a:ext cx="5417648" cy="31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81042"/>
      </p:ext>
    </p:extLst>
  </p:cSld>
  <p:clrMapOvr>
    <a:masterClrMapping/>
  </p:clrMapOvr>
</p:sld>
</file>

<file path=ppt/theme/theme1.xml><?xml version="1.0" encoding="utf-8"?>
<a:theme xmlns:a="http://schemas.openxmlformats.org/drawingml/2006/main" name="1_BASIC LexisNexis Template">
  <a:themeElements>
    <a:clrScheme name="1_LN Logo with 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N Logo with li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rtlCol="0" anchor="ctr" anchorCtr="0" compatLnSpc="1">
        <a:prstTxWarp prst="textNoShape">
          <a:avLst/>
        </a:prstTxWarp>
      </a:bodyPr>
      <a:lstStyle>
        <a:defPPr marL="117475" marR="0" indent="-117475" algn="ctr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117475" marR="0" indent="-117475" algn="ctr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LN Logo with 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N Logo with 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N Logo with 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N Logo with 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N Logo with 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N Logo with 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N Logo with 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N Logo with 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N Logo with 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N Logo with 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N Logo with 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N Logo with 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396</Words>
  <Application>Microsoft Office PowerPoint</Application>
  <PresentationFormat>Affichage à l'écran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1_BASIC LexisNexis Template</vt:lpstr>
      <vt:lpstr>Twitter et l’information juridique</vt:lpstr>
      <vt:lpstr>LexisNexis a l’ambition de mettre la technologie au service des juristes</vt:lpstr>
      <vt:lpstr>LexisNexis a mis en place une stratégie réseau sociaux depuis le début des années 2010</vt:lpstr>
      <vt:lpstr>Pourquoi Twitter ?</vt:lpstr>
      <vt:lpstr>Sur l’ensemble des réseaux sociaux, LexisNexis utilise environ 70 comptes suivis par 150 000 contacts cumulés, dont les deux tiers sur Twitter</vt:lpstr>
      <vt:lpstr>Une organisation dédiée a été mise en place </vt:lpstr>
      <vt:lpstr>Ce que nous publions (partageons) sur Twitter (typologie de contenus)</vt:lpstr>
      <vt:lpstr>Twitter est une porte d’entrée éditorialisée sur le Web Chez LexisNexis, Twitter pointe principalement vers nos sites d’actualité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Lexis 360 | Présentation produit</dc:title>
  <dc:creator>Coin-Deleau, Sophie (LNG-PAR)</dc:creator>
  <cp:lastModifiedBy>Sébastien Bardou</cp:lastModifiedBy>
  <cp:revision>24</cp:revision>
  <dcterms:created xsi:type="dcterms:W3CDTF">2016-10-10T09:46:39Z</dcterms:created>
  <dcterms:modified xsi:type="dcterms:W3CDTF">2016-10-18T23:08:37Z</dcterms:modified>
</cp:coreProperties>
</file>