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65" r:id="rId3"/>
    <p:sldId id="266" r:id="rId4"/>
    <p:sldId id="268" r:id="rId5"/>
    <p:sldId id="258" r:id="rId6"/>
    <p:sldId id="259" r:id="rId7"/>
    <p:sldId id="267" r:id="rId8"/>
    <p:sldId id="262" r:id="rId9"/>
    <p:sldId id="261" r:id="rId10"/>
    <p:sldId id="269" r:id="rId11"/>
    <p:sldId id="270" r:id="rId12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024336"/>
          </a:xfrm>
        </p:spPr>
        <p:txBody>
          <a:bodyPr/>
          <a:lstStyle>
            <a:lvl1pPr>
              <a:defRPr b="1" baseline="0">
                <a:solidFill>
                  <a:srgbClr val="0099CC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88024" y="6356350"/>
            <a:ext cx="27363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73552" y="6337300"/>
            <a:ext cx="2133600" cy="365125"/>
          </a:xfrm>
        </p:spPr>
        <p:txBody>
          <a:bodyPr/>
          <a:lstStyle>
            <a:lvl1pPr>
              <a:defRPr b="1" i="1"/>
            </a:lvl1pPr>
          </a:lstStyle>
          <a:p>
            <a:endParaRPr lang="fr-FR" dirty="0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idx="13"/>
          </p:nvPr>
        </p:nvSpPr>
        <p:spPr>
          <a:xfrm>
            <a:off x="457200" y="5805264"/>
            <a:ext cx="8229600" cy="3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fr-BE" dirty="0"/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6948264" y="6356350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5083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 userDrawn="1"/>
        </p:nvCxnSpPr>
        <p:spPr>
          <a:xfrm>
            <a:off x="1403648" y="3861048"/>
            <a:ext cx="6336704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491542" y="6173787"/>
            <a:ext cx="580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Rencontres avec … » Twitter et l’information juridique      20 octobre 2016</a:t>
            </a:r>
            <a:endParaRPr kumimoji="0" lang="fr-BE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5004048" y="6173787"/>
            <a:ext cx="346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000" b="1" baseline="0">
                <a:solidFill>
                  <a:srgbClr val="0099CC"/>
                </a:solidFill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Twitter pour la veille professionnelle juridique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908" y="6356350"/>
            <a:ext cx="5588892" cy="365125"/>
          </a:xfrm>
        </p:spPr>
        <p:txBody>
          <a:bodyPr/>
          <a:lstStyle>
            <a:lvl1pPr>
              <a:defRPr i="1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C85F-B3CE-4B55-8D6C-8062DA4D16B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116" y="116632"/>
            <a:ext cx="35083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611560" y="1340768"/>
            <a:ext cx="8064896" cy="0"/>
          </a:xfrm>
          <a:prstGeom prst="line">
            <a:avLst/>
          </a:prstGeom>
          <a:ln w="28575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430908" y="6356350"/>
            <a:ext cx="601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Rencontres avec … »      Twitter et l’information juridique, 20 octobre 2016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3553544" y="6356350"/>
            <a:ext cx="346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5868144" y="6356349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6732240" y="6356350"/>
            <a:ext cx="1960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289E-5960-449A-AAA5-4DEE931F9EA7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3B70-F8AD-4411-B737-6E0A6D2949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Twitter pour la</a:t>
            </a:r>
            <a:br>
              <a:rPr lang="fr-FR" dirty="0" smtClean="0"/>
            </a:br>
            <a:r>
              <a:rPr lang="fr-FR" dirty="0" smtClean="0"/>
              <a:t>veille professionnelle juridique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fr-FR" sz="2000" b="1" dirty="0">
                <a:solidFill>
                  <a:srgbClr val="0099CC"/>
                </a:solidFill>
              </a:rPr>
              <a:t>7. Les </a:t>
            </a:r>
            <a:r>
              <a:rPr lang="fr-FR" sz="2000" b="1" dirty="0" smtClean="0">
                <a:solidFill>
                  <a:srgbClr val="0099CC"/>
                </a:solidFill>
              </a:rPr>
              <a:t>livrables</a:t>
            </a:r>
          </a:p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Création d’un flux RSS : </a:t>
            </a:r>
            <a:r>
              <a:rPr lang="fr-FR" sz="2000" i="1" dirty="0" err="1" smtClean="0">
                <a:solidFill>
                  <a:srgbClr val="0099CC"/>
                </a:solidFill>
              </a:rPr>
              <a:t>Query</a:t>
            </a:r>
            <a:r>
              <a:rPr lang="fr-FR" sz="2000" i="1" dirty="0" smtClean="0">
                <a:solidFill>
                  <a:srgbClr val="0099CC"/>
                </a:solidFill>
              </a:rPr>
              <a:t> </a:t>
            </a:r>
            <a:r>
              <a:rPr lang="fr-FR" sz="2000" i="1" dirty="0" err="1" smtClean="0">
                <a:solidFill>
                  <a:srgbClr val="0099CC"/>
                </a:solidFill>
              </a:rPr>
              <a:t>Feed</a:t>
            </a:r>
            <a:r>
              <a:rPr lang="fr-FR" sz="2000" i="1" dirty="0" smtClean="0">
                <a:solidFill>
                  <a:srgbClr val="0099CC"/>
                </a:solidFill>
              </a:rPr>
              <a:t>, RSS Bridge, Twitrss.me</a:t>
            </a:r>
          </a:p>
          <a:p>
            <a:pPr marL="400050" lvl="1" indent="0"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Intégration </a:t>
            </a:r>
            <a:r>
              <a:rPr lang="fr-FR" sz="2000" dirty="0">
                <a:solidFill>
                  <a:prstClr val="black"/>
                </a:solidFill>
              </a:rPr>
              <a:t>d’un flux de </a:t>
            </a:r>
            <a:r>
              <a:rPr lang="fr-FR" sz="2000" dirty="0" smtClean="0">
                <a:solidFill>
                  <a:prstClr val="black"/>
                </a:solidFill>
              </a:rPr>
              <a:t>recherche dans un site Web, un OPAC</a:t>
            </a:r>
          </a:p>
          <a:p>
            <a:pPr marL="400050" lvl="1" indent="0">
              <a:buNone/>
            </a:pPr>
            <a:endParaRPr lang="fr-FR" sz="1000" dirty="0" smtClean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Création de grilles de tweets : </a:t>
            </a:r>
            <a:r>
              <a:rPr lang="fr-FR" sz="2000" i="1" dirty="0" err="1" smtClean="0">
                <a:solidFill>
                  <a:srgbClr val="0099CC"/>
                </a:solidFill>
              </a:rPr>
              <a:t>Publish</a:t>
            </a:r>
            <a:r>
              <a:rPr lang="fr-FR" sz="2000" i="1" dirty="0" smtClean="0">
                <a:solidFill>
                  <a:srgbClr val="0099CC"/>
                </a:solidFill>
              </a:rPr>
              <a:t> Twitter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000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i="1" dirty="0" smtClean="0"/>
              <a:t>Création d’un récit : </a:t>
            </a:r>
            <a:r>
              <a:rPr lang="fr-FR" sz="2000" i="1" dirty="0" err="1" smtClean="0">
                <a:solidFill>
                  <a:srgbClr val="0099CC"/>
                </a:solidFill>
              </a:rPr>
              <a:t>Storify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 marL="0" lvl="0" indent="0">
              <a:buNone/>
            </a:pPr>
            <a:endParaRPr lang="fr-FR" sz="2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5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b="1" dirty="0" smtClean="0">
                <a:solidFill>
                  <a:srgbClr val="CC0066"/>
                </a:solidFill>
              </a:rPr>
              <a:t>Conclusion</a:t>
            </a:r>
          </a:p>
          <a:p>
            <a:pPr marL="400050" lvl="1" indent="0">
              <a:buNone/>
            </a:pPr>
            <a:endParaRPr lang="fr-FR" sz="2400" b="1" dirty="0">
              <a:solidFill>
                <a:srgbClr val="0099CC"/>
              </a:solidFill>
            </a:endParaRPr>
          </a:p>
          <a:p>
            <a:pPr marL="400050" lvl="1" indent="0">
              <a:buNone/>
            </a:pPr>
            <a:r>
              <a:rPr lang="fr-FR" sz="2400" b="1" dirty="0" smtClean="0">
                <a:solidFill>
                  <a:srgbClr val="0099CC"/>
                </a:solidFill>
              </a:rPr>
              <a:t>Quel avenir pour Twitter ? </a:t>
            </a:r>
            <a:endParaRPr lang="fr-FR" sz="2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400" b="1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fr-FR" sz="1400" b="1" dirty="0" smtClean="0">
              <a:solidFill>
                <a:srgbClr val="0099CC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CC0066"/>
                </a:solidFill>
              </a:rPr>
              <a:t>QUOI ?	</a:t>
            </a: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99CC"/>
                </a:solidFill>
              </a:rPr>
              <a:t>Quel type d’information juridique trouve-t-on sur 		Twitter ?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 smtClean="0">
                <a:solidFill>
                  <a:srgbClr val="CC0066"/>
                </a:solidFill>
              </a:rPr>
              <a:t>POURQUOI ?</a:t>
            </a: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0099CC"/>
                </a:solidFill>
              </a:rPr>
              <a:t>Pourquoi utiliser Twitter pour  faire de la veille 		juridique ? Quels sont ses apports par 			rapport aux autres outils de veille ?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 smtClean="0">
                <a:solidFill>
                  <a:srgbClr val="CC0066"/>
                </a:solidFill>
              </a:rPr>
              <a:t>COMMENT ?</a:t>
            </a:r>
            <a:r>
              <a:rPr lang="fr-FR" sz="2400" b="1" dirty="0" smtClean="0">
                <a:solidFill>
                  <a:srgbClr val="0099CC"/>
                </a:solidFill>
              </a:rPr>
              <a:t>	</a:t>
            </a:r>
            <a:r>
              <a:rPr lang="fr-FR" sz="2400" dirty="0" smtClean="0">
                <a:solidFill>
                  <a:srgbClr val="0099CC"/>
                </a:solidFill>
              </a:rPr>
              <a:t>Comment traiter l’information juridique sur 			Twitter ? Avec quels outils ?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fr-FR" b="1" dirty="0" smtClean="0">
                <a:solidFill>
                  <a:srgbClr val="CC0066"/>
                </a:solidFill>
              </a:rPr>
              <a:t>Une typologie </a:t>
            </a:r>
            <a:r>
              <a:rPr lang="fr-FR" b="1" dirty="0">
                <a:solidFill>
                  <a:srgbClr val="CC0066"/>
                </a:solidFill>
              </a:rPr>
              <a:t>de l’information juridique </a:t>
            </a:r>
            <a:r>
              <a:rPr lang="fr-FR" b="1" dirty="0" smtClean="0">
                <a:solidFill>
                  <a:srgbClr val="CC0066"/>
                </a:solidFill>
              </a:rPr>
              <a:t>disponible </a:t>
            </a:r>
            <a:r>
              <a:rPr lang="fr-FR" b="1" dirty="0">
                <a:solidFill>
                  <a:srgbClr val="CC0066"/>
                </a:solidFill>
              </a:rPr>
              <a:t>sur </a:t>
            </a:r>
            <a:r>
              <a:rPr lang="fr-FR" b="1" dirty="0" smtClean="0">
                <a:solidFill>
                  <a:srgbClr val="CC0066"/>
                </a:solidFill>
              </a:rPr>
              <a:t>Twitter</a:t>
            </a:r>
            <a:endParaRPr lang="fr-FR" b="1" dirty="0">
              <a:solidFill>
                <a:srgbClr val="CC0066"/>
              </a:solidFill>
            </a:endParaRPr>
          </a:p>
          <a:p>
            <a:pPr marL="0" indent="0">
              <a:buNone/>
            </a:pPr>
            <a:endParaRPr lang="fr-FR" sz="1000" dirty="0" smtClean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	1. L’accès </a:t>
            </a:r>
            <a:r>
              <a:rPr lang="fr-FR" sz="2000" b="1" dirty="0">
                <a:solidFill>
                  <a:srgbClr val="0099CC"/>
                </a:solidFill>
              </a:rPr>
              <a:t>aux sources directes et indirectes </a:t>
            </a:r>
            <a:r>
              <a:rPr lang="fr-FR" sz="2000" b="1" dirty="0" smtClean="0">
                <a:solidFill>
                  <a:srgbClr val="0099CC"/>
                </a:solidFill>
              </a:rPr>
              <a:t>	du droit</a:t>
            </a:r>
          </a:p>
          <a:p>
            <a:pPr marL="0" indent="0">
              <a:buNone/>
            </a:pPr>
            <a:endParaRPr lang="fr-FR" sz="1000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/>
              <a:t>Textes, jurisprudence : institutions</a:t>
            </a:r>
          </a:p>
          <a:p>
            <a:pPr marL="914400" lvl="2" indent="0">
              <a:buNone/>
            </a:pPr>
            <a:endParaRPr lang="fr-FR" sz="9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/>
              <a:t>Doctrine : éditeurs</a:t>
            </a:r>
          </a:p>
          <a:p>
            <a:pPr marL="914400" lvl="2" indent="0">
              <a:buNone/>
            </a:pPr>
            <a:endParaRPr lang="fr-FR" sz="1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/>
              <a:t>Informations bibliographiques  : éditeurs, librairies de droit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2. L’accès au gazouillis</a:t>
            </a:r>
          </a:p>
          <a:p>
            <a:pPr lvl="1">
              <a:buNone/>
            </a:pPr>
            <a:endParaRPr lang="fr-FR" sz="1000" dirty="0" smtClean="0">
              <a:solidFill>
                <a:srgbClr val="0099CC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Professionnels du droit : professeurs, avocats, notaires, magistrats, doctorants, directeurs juridiques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Professionnels de l’information : journalistes, veilleurs, KM,  documentalistes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Professionnels de la vie politique : élus, ministres, commissaires européens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smtClean="0"/>
              <a:t>Syndicats, organisations patronales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Organisations et associations professionnelles</a:t>
            </a:r>
          </a:p>
          <a:p>
            <a:pPr marL="457200" lvl="1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7348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54148"/>
            <a:ext cx="8229600" cy="35750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C0066"/>
                </a:solidFill>
              </a:rPr>
              <a:t>II.	Les apports de Twitter pour la veille juridique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	1. Une complémentarité avec les autres outils quant aux fonctionnalités</a:t>
            </a:r>
          </a:p>
          <a:p>
            <a:pPr>
              <a:buNone/>
            </a:pPr>
            <a:endParaRPr lang="fr-FR" sz="2000" b="1" i="1" dirty="0" smtClean="0">
              <a:solidFill>
                <a:srgbClr val="0099CC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Textes, jurisprudence, doctrine = newsletters et fil RSS</a:t>
            </a:r>
          </a:p>
          <a:p>
            <a:pPr marL="400050" lvl="1" indent="0">
              <a:buNone/>
            </a:pPr>
            <a:endParaRPr lang="fr-F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Apport de Twitter : instantanéité et simplicité d’utilisation</a:t>
            </a:r>
            <a:endParaRPr lang="fr-FR" sz="2000" dirty="0"/>
          </a:p>
          <a:p>
            <a:pPr marL="0" indent="0"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FR" sz="2000" b="1" dirty="0" smtClean="0">
              <a:solidFill>
                <a:srgbClr val="0099CC"/>
              </a:solidFill>
            </a:endParaRPr>
          </a:p>
          <a:p>
            <a:pPr lvl="1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</a:t>
            </a:r>
            <a:r>
              <a:rPr lang="fr-FR" sz="2000" b="1" dirty="0">
                <a:solidFill>
                  <a:srgbClr val="0099CC"/>
                </a:solidFill>
              </a:rPr>
              <a:t>. Les nouveautés </a:t>
            </a:r>
            <a:r>
              <a:rPr lang="fr-FR" sz="2000" b="1" dirty="0" smtClean="0">
                <a:solidFill>
                  <a:srgbClr val="0099CC"/>
                </a:solidFill>
              </a:rPr>
              <a:t>par rapport aux autres </a:t>
            </a:r>
            <a:r>
              <a:rPr lang="fr-FR" sz="2000" b="1" dirty="0">
                <a:solidFill>
                  <a:srgbClr val="0099CC"/>
                </a:solidFill>
              </a:rPr>
              <a:t>outils de </a:t>
            </a:r>
            <a:r>
              <a:rPr lang="fr-FR" sz="2000" b="1" dirty="0" smtClean="0">
                <a:solidFill>
                  <a:srgbClr val="0099CC"/>
                </a:solidFill>
              </a:rPr>
              <a:t>veille</a:t>
            </a:r>
          </a:p>
          <a:p>
            <a:pPr lvl="1">
              <a:buNone/>
            </a:pPr>
            <a:endParaRPr lang="fr-FR" sz="2000" b="1" dirty="0">
              <a:solidFill>
                <a:srgbClr val="0099CC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Accès </a:t>
            </a:r>
            <a:r>
              <a:rPr lang="fr-FR" sz="2000" dirty="0"/>
              <a:t>aux signaux </a:t>
            </a:r>
            <a:r>
              <a:rPr lang="fr-FR" sz="2000" dirty="0" smtClean="0"/>
              <a:t>faibles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Suivi d’évènements : les </a:t>
            </a:r>
            <a:r>
              <a:rPr lang="fr-FR" sz="2000" i="1" dirty="0" smtClean="0"/>
              <a:t>live-tweets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Partage de l’information : les </a:t>
            </a:r>
            <a:r>
              <a:rPr lang="fr-FR" sz="2000" i="1" dirty="0" smtClean="0"/>
              <a:t>retweets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Echange d’informations : les messages</a:t>
            </a:r>
            <a:endParaRPr lang="fr-FR" sz="2000" dirty="0"/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C0066"/>
                </a:solidFill>
              </a:rPr>
              <a:t>III. Les outils de gestion de twitter</a:t>
            </a:r>
          </a:p>
          <a:p>
            <a:pPr>
              <a:buNone/>
            </a:pPr>
            <a:endParaRPr lang="fr-FR" sz="1000" b="1" dirty="0"/>
          </a:p>
          <a:p>
            <a:pPr marL="400050" lvl="1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1. La sélection des sources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Quelques pistes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Des recommandations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Des outils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 marL="400050" lvl="1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2. De la recherche simple à la recherche avancée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Moteur de recherche sur Twitter : recherche simple, filtres, opérateurs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Recherche des # : </a:t>
            </a:r>
            <a:r>
              <a:rPr lang="fr-FR" sz="2000" i="1" dirty="0" err="1" smtClean="0">
                <a:solidFill>
                  <a:srgbClr val="0099CC"/>
                </a:solidFill>
              </a:rPr>
              <a:t>Hashtagify</a:t>
            </a:r>
            <a:endParaRPr lang="fr-FR" sz="2000" i="1" dirty="0">
              <a:solidFill>
                <a:srgbClr val="0099CC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Autres moteurs de recherche : </a:t>
            </a:r>
            <a:r>
              <a:rPr lang="fr-FR" sz="2000" i="1" dirty="0" err="1">
                <a:solidFill>
                  <a:srgbClr val="0099CC"/>
                </a:solidFill>
                <a:ea typeface="Calibri"/>
                <a:cs typeface="Times New Roman"/>
              </a:rPr>
              <a:t>SnapBird</a:t>
            </a:r>
            <a:r>
              <a:rPr lang="fr-FR" sz="2000" i="1" dirty="0">
                <a:solidFill>
                  <a:srgbClr val="0099CC"/>
                </a:solidFill>
                <a:ea typeface="Calibri"/>
                <a:cs typeface="Times New Roman"/>
              </a:rPr>
              <a:t>, </a:t>
            </a:r>
            <a:r>
              <a:rPr lang="fr-FR" sz="2000" i="1" dirty="0" err="1">
                <a:solidFill>
                  <a:srgbClr val="0099CC"/>
                </a:solidFill>
                <a:ea typeface="Calibri"/>
                <a:cs typeface="Times New Roman"/>
              </a:rPr>
              <a:t>twXplorer</a:t>
            </a:r>
            <a:r>
              <a:rPr lang="fr-FR" sz="2000" i="1" dirty="0">
                <a:solidFill>
                  <a:srgbClr val="0099CC"/>
                </a:solidFill>
                <a:ea typeface="Calibri"/>
                <a:cs typeface="Times New Roman"/>
              </a:rPr>
              <a:t>, </a:t>
            </a:r>
            <a:r>
              <a:rPr lang="fr-FR" sz="2000" i="1" dirty="0" err="1">
                <a:solidFill>
                  <a:srgbClr val="0099CC"/>
                </a:solidFill>
                <a:ea typeface="Calibri"/>
                <a:cs typeface="Times New Roman"/>
              </a:rPr>
              <a:t>Twazzup</a:t>
            </a:r>
            <a:endParaRPr lang="fr-FR" sz="2000" i="1" dirty="0">
              <a:ea typeface="Calibri"/>
              <a:cs typeface="Times New Roman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3. La gestion des flux : les listes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Utilité des listes</a:t>
            </a:r>
          </a:p>
          <a:p>
            <a:pPr marL="857250" lvl="2" indent="0"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Constitution des listes</a:t>
            </a:r>
          </a:p>
          <a:p>
            <a:pPr marL="857250" lvl="2" indent="0"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Usage des listes</a:t>
            </a:r>
          </a:p>
          <a:p>
            <a:pPr marL="857250" lvl="2" indent="0"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Filtrage des listes</a:t>
            </a:r>
          </a:p>
          <a:p>
            <a:pPr marL="400050" lvl="1" indent="0">
              <a:buNone/>
            </a:pPr>
            <a:endParaRPr lang="fr-FR" sz="2000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4. Les alertes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prstClr val="black"/>
                </a:solidFill>
              </a:rPr>
              <a:t>Attention aux faux amis ! </a:t>
            </a:r>
          </a:p>
          <a:p>
            <a:pPr marL="857250" lvl="2" indent="0"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err="1" smtClean="0">
                <a:solidFill>
                  <a:srgbClr val="0099CC"/>
                </a:solidFill>
              </a:rPr>
              <a:t>Twilert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 marL="857250" lvl="2" indent="0">
              <a:buNone/>
            </a:pPr>
            <a:endParaRPr lang="fr-FR" sz="20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err="1" smtClean="0">
                <a:solidFill>
                  <a:srgbClr val="0099CC"/>
                </a:solidFill>
              </a:rPr>
              <a:t>Karmalert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>
              <a:buFontTx/>
              <a:buChar char="-"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fr-FR" sz="2000" b="1" dirty="0" smtClean="0">
                <a:solidFill>
                  <a:srgbClr val="0099CC"/>
                </a:solidFill>
              </a:rPr>
              <a:t>5</a:t>
            </a:r>
            <a:r>
              <a:rPr lang="fr-FR" sz="2000" b="1" dirty="0" smtClean="0">
                <a:solidFill>
                  <a:srgbClr val="0099CC"/>
                </a:solidFill>
              </a:rPr>
              <a:t>. </a:t>
            </a:r>
            <a:r>
              <a:rPr lang="fr-FR" sz="2000" b="1" dirty="0">
                <a:solidFill>
                  <a:srgbClr val="0099CC"/>
                </a:solidFill>
              </a:rPr>
              <a:t>Les outils de gestion des réseaux </a:t>
            </a:r>
            <a:r>
              <a:rPr lang="fr-FR" sz="2000" b="1" dirty="0" smtClean="0">
                <a:solidFill>
                  <a:srgbClr val="0099CC"/>
                </a:solidFill>
              </a:rPr>
              <a:t>sociaux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smtClean="0">
                <a:solidFill>
                  <a:srgbClr val="0099CC"/>
                </a:solidFill>
              </a:rPr>
              <a:t>Tweet Deck</a:t>
            </a:r>
          </a:p>
          <a:p>
            <a:pPr marL="800100" lvl="2" indent="0">
              <a:buNone/>
            </a:pPr>
            <a:endParaRPr lang="fr-FR" sz="11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err="1" smtClean="0">
                <a:solidFill>
                  <a:srgbClr val="0099CC"/>
                </a:solidFill>
              </a:rPr>
              <a:t>Hootsuite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sz="11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err="1" smtClean="0">
                <a:solidFill>
                  <a:srgbClr val="0099CC"/>
                </a:solidFill>
              </a:rPr>
              <a:t>SproutSocial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 marL="857250" lvl="2" indent="0">
              <a:buNone/>
            </a:pPr>
            <a:endParaRPr lang="fr-FR" sz="11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i="1" dirty="0" err="1" smtClean="0">
                <a:solidFill>
                  <a:srgbClr val="0099CC"/>
                </a:solidFill>
              </a:rPr>
              <a:t>Inoreader</a:t>
            </a:r>
            <a:endParaRPr lang="fr-FR" sz="2000" i="1" dirty="0" smtClean="0">
              <a:solidFill>
                <a:srgbClr val="0099CC"/>
              </a:solidFill>
            </a:endParaRPr>
          </a:p>
          <a:p>
            <a:pPr marL="914400" lvl="2" indent="0">
              <a:buNone/>
            </a:pPr>
            <a:endParaRPr lang="fr-FR" sz="2000" i="1" dirty="0">
              <a:solidFill>
                <a:srgbClr val="0099CC"/>
              </a:solidFill>
            </a:endParaRPr>
          </a:p>
          <a:p>
            <a:pPr marL="400050" lvl="1" indent="0">
              <a:buNone/>
            </a:pPr>
            <a:r>
              <a:rPr lang="fr-FR" sz="1900" b="1" dirty="0" smtClean="0">
                <a:solidFill>
                  <a:srgbClr val="0099CC"/>
                </a:solidFill>
              </a:rPr>
              <a:t>6. </a:t>
            </a:r>
            <a:r>
              <a:rPr lang="fr-FR" sz="1900" b="1" dirty="0">
                <a:solidFill>
                  <a:srgbClr val="0099CC"/>
                </a:solidFill>
              </a:rPr>
              <a:t>L’archivage des tweets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900" i="1" dirty="0" err="1">
                <a:solidFill>
                  <a:srgbClr val="0099CC"/>
                </a:solidFill>
              </a:rPr>
              <a:t>TwDocs</a:t>
            </a:r>
            <a:endParaRPr lang="fr-FR" sz="1900" i="1" dirty="0">
              <a:solidFill>
                <a:srgbClr val="0099CC"/>
              </a:solidFill>
            </a:endParaRPr>
          </a:p>
          <a:p>
            <a:pPr marL="857250" lvl="2" indent="0">
              <a:buNone/>
            </a:pPr>
            <a:endParaRPr lang="fr-FR" sz="1100" i="1" dirty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900" i="1" dirty="0" err="1">
                <a:solidFill>
                  <a:srgbClr val="0099CC"/>
                </a:solidFill>
              </a:rPr>
              <a:t>TweetArchivist</a:t>
            </a:r>
            <a:endParaRPr lang="fr-FR" sz="1900" i="1" dirty="0">
              <a:solidFill>
                <a:srgbClr val="0099CC"/>
              </a:solidFill>
            </a:endParaRPr>
          </a:p>
          <a:p>
            <a:pPr marL="857250" lvl="2" indent="0">
              <a:buNone/>
            </a:pPr>
            <a:endParaRPr lang="fr-FR" sz="1000" i="1" dirty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900" i="1" dirty="0" err="1">
                <a:solidFill>
                  <a:srgbClr val="0099CC"/>
                </a:solidFill>
              </a:rPr>
              <a:t>Backupify</a:t>
            </a:r>
            <a:endParaRPr lang="fr-FR" sz="1900" i="1" dirty="0">
              <a:solidFill>
                <a:srgbClr val="0099CC"/>
              </a:solidFill>
            </a:endParaRPr>
          </a:p>
          <a:p>
            <a:pPr marL="914400" lvl="2" indent="0">
              <a:buNone/>
            </a:pPr>
            <a:endParaRPr lang="fr-FR" sz="2000" i="1" dirty="0" smtClean="0">
              <a:solidFill>
                <a:srgbClr val="0099CC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fr-FR" sz="2000" i="1" dirty="0">
              <a:solidFill>
                <a:srgbClr val="0099CC"/>
              </a:solidFill>
            </a:endParaRPr>
          </a:p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257</Words>
  <Application>Microsoft Office PowerPoint</Application>
  <PresentationFormat>Affichage à l'écran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Conception personnalisée</vt:lpstr>
      <vt:lpstr>Twitter pour la veille professionnelle juridique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Katell Piboubes</dc:creator>
  <cp:lastModifiedBy>kpi</cp:lastModifiedBy>
  <cp:revision>127</cp:revision>
  <dcterms:created xsi:type="dcterms:W3CDTF">2014-05-26T12:57:12Z</dcterms:created>
  <dcterms:modified xsi:type="dcterms:W3CDTF">2016-10-19T13:59:37Z</dcterms:modified>
</cp:coreProperties>
</file>