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63" r:id="rId3"/>
  </p:sldMasterIdLst>
  <p:notesMasterIdLst>
    <p:notesMasterId r:id="rId15"/>
  </p:notesMasterIdLst>
  <p:handoutMasterIdLst>
    <p:handoutMasterId r:id="rId16"/>
  </p:handoutMasterIdLst>
  <p:sldIdLst>
    <p:sldId id="309" r:id="rId4"/>
    <p:sldId id="305" r:id="rId5"/>
    <p:sldId id="319" r:id="rId6"/>
    <p:sldId id="311" r:id="rId7"/>
    <p:sldId id="310" r:id="rId8"/>
    <p:sldId id="318" r:id="rId9"/>
    <p:sldId id="312" r:id="rId10"/>
    <p:sldId id="315" r:id="rId11"/>
    <p:sldId id="314" r:id="rId12"/>
    <p:sldId id="316" r:id="rId13"/>
    <p:sldId id="317" r:id="rId14"/>
  </p:sldIdLst>
  <p:sldSz cx="9144000" cy="6858000" type="screen4x3"/>
  <p:notesSz cx="9874250" cy="679767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Hairline" panose="00000300000000000000" pitchFamily="2" charset="0"/>
      <p:regular r:id="rId21"/>
    </p:embeddedFont>
    <p:embeddedFont>
      <p:font typeface="Montserrat" panose="00000500000000000000" pitchFamily="2" charset="0"/>
      <p:regular r:id="rId22"/>
      <p:bold r:id="rId23"/>
    </p:embeddedFont>
    <p:embeddedFont>
      <p:font typeface="Wingdings 2" panose="05020102010507070707" pitchFamily="18" charset="2"/>
      <p:regular r:id="rId24"/>
    </p:embeddedFont>
    <p:embeddedFont>
      <p:font typeface="Montserrat Light" panose="00000400000000000000" pitchFamily="2" charset="0"/>
      <p:regular r:id="rId25"/>
    </p:embeddedFont>
    <p:embeddedFont>
      <p:font typeface="Calibri Light" panose="020F0302020204030204" pitchFamily="34" charset="0"/>
      <p:regular r:id="rId26"/>
      <p: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240">
          <p15:clr>
            <a:srgbClr val="A4A3A4"/>
          </p15:clr>
        </p15:guide>
        <p15:guide id="4" orient="horz" pos="3562">
          <p15:clr>
            <a:srgbClr val="A4A3A4"/>
          </p15:clr>
        </p15:guide>
        <p15:guide id="5" orient="horz" pos="3704">
          <p15:clr>
            <a:srgbClr val="A4A3A4"/>
          </p15:clr>
        </p15:guide>
        <p15:guide id="6" pos="2880">
          <p15:clr>
            <a:srgbClr val="A4A3A4"/>
          </p15:clr>
        </p15:guide>
        <p15:guide id="7" pos="192">
          <p15:clr>
            <a:srgbClr val="A4A3A4"/>
          </p15:clr>
        </p15:guide>
        <p15:guide id="8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chart Frédéric" initials="EF" lastIdx="1" clrIdx="0">
    <p:extLst>
      <p:ext uri="{19B8F6BF-5375-455C-9EA6-DF929625EA0E}">
        <p15:presenceInfo xmlns:p15="http://schemas.microsoft.com/office/powerpoint/2012/main" userId="S-1-5-21-945881685-1735540516-3088244432-2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0B9"/>
    <a:srgbClr val="33729D"/>
    <a:srgbClr val="315683"/>
    <a:srgbClr val="000000"/>
    <a:srgbClr val="FFFFFF"/>
    <a:srgbClr val="FFDC6D"/>
    <a:srgbClr val="C0392B"/>
    <a:srgbClr val="1F608D"/>
    <a:srgbClr val="27AE60"/>
    <a:srgbClr val="F1C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6370" autoAdjust="0"/>
  </p:normalViewPr>
  <p:slideViewPr>
    <p:cSldViewPr showGuides="1">
      <p:cViewPr varScale="1">
        <p:scale>
          <a:sx n="114" d="100"/>
          <a:sy n="114" d="100"/>
        </p:scale>
        <p:origin x="1038" y="108"/>
      </p:cViewPr>
      <p:guideLst>
        <p:guide orient="horz" pos="3888"/>
        <p:guide orient="horz" pos="864"/>
        <p:guide orient="horz" pos="240"/>
        <p:guide orient="horz" pos="3562"/>
        <p:guide orient="horz" pos="3704"/>
        <p:guide pos="2880"/>
        <p:guide pos="192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8" y="1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r">
              <a:defRPr sz="1200"/>
            </a:lvl1pPr>
          </a:lstStyle>
          <a:p>
            <a:fld id="{771AAF0E-A907-4533-B82B-60710A241A10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8" y="6456614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r">
              <a:defRPr sz="1200"/>
            </a:lvl1pPr>
          </a:lstStyle>
          <a:p>
            <a:fld id="{1149B866-FBFD-41FE-9130-92945F90027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10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8" y="1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/>
          <a:lstStyle>
            <a:lvl1pPr algn="r">
              <a:defRPr sz="1200"/>
            </a:lvl1pPr>
          </a:lstStyle>
          <a:p>
            <a:fld id="{1543B2C5-8A54-4F64-9712-7B04B9149682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1" tIns="45566" rIns="91131" bIns="455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131" tIns="45566" rIns="91131" bIns="455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8" y="6456614"/>
            <a:ext cx="4278842" cy="339884"/>
          </a:xfrm>
          <a:prstGeom prst="rect">
            <a:avLst/>
          </a:prstGeom>
        </p:spPr>
        <p:txBody>
          <a:bodyPr vert="horz" lIns="91131" tIns="45566" rIns="91131" bIns="45566" rtlCol="0" anchor="b"/>
          <a:lstStyle>
            <a:lvl1pPr algn="r">
              <a:defRPr sz="1200"/>
            </a:lvl1pPr>
          </a:lstStyle>
          <a:p>
            <a:fld id="{85C88946-91C5-42E1-9363-BFED7E2068E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351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[EF] Rappel de pourquoi  le projet Cosmos + plan de la présentation</a:t>
            </a:r>
          </a:p>
          <a:p>
            <a:endParaRPr lang="fr-FR" dirty="0"/>
          </a:p>
          <a:p>
            <a:r>
              <a:rPr lang="fr-FR" dirty="0"/>
              <a:t>Développer le chiffre d’affaire</a:t>
            </a:r>
          </a:p>
          <a:p>
            <a:r>
              <a:rPr lang="fr-FR" dirty="0"/>
              <a:t>Renforcer la présence du numérique de Lextenso</a:t>
            </a:r>
          </a:p>
          <a:p>
            <a:r>
              <a:rPr lang="fr-FR" dirty="0"/>
              <a:t>Volonté de pérenniser nos</a:t>
            </a:r>
            <a:r>
              <a:rPr lang="fr-FR" baseline="0" dirty="0"/>
              <a:t> titres</a:t>
            </a:r>
          </a:p>
          <a:p>
            <a:endParaRPr lang="fr-FR" baseline="0" dirty="0"/>
          </a:p>
          <a:p>
            <a:r>
              <a:rPr lang="fr-FR" baseline="0" dirty="0"/>
              <a:t>Plan :</a:t>
            </a:r>
          </a:p>
          <a:p>
            <a:pPr marL="164886" indent="-164886">
              <a:buFontTx/>
              <a:buChar char="-"/>
            </a:pPr>
            <a:r>
              <a:rPr lang="fr-FR" baseline="0" dirty="0"/>
              <a:t>Actions engagées</a:t>
            </a:r>
          </a:p>
          <a:p>
            <a:pPr marL="164886" indent="-164886">
              <a:buFontTx/>
              <a:buChar char="-"/>
            </a:pPr>
            <a:r>
              <a:rPr lang="fr-FR" baseline="0" dirty="0"/>
              <a:t>- Point </a:t>
            </a:r>
            <a:r>
              <a:rPr lang="fr-FR" baseline="0" dirty="0" err="1"/>
              <a:t>budgetaire</a:t>
            </a:r>
            <a:endParaRPr lang="fr-FR" baseline="0" dirty="0"/>
          </a:p>
          <a:p>
            <a:pPr marL="164886" indent="-164886">
              <a:buFontTx/>
              <a:buChar char="-"/>
            </a:pPr>
            <a:r>
              <a:rPr lang="fr-FR" baseline="0" dirty="0"/>
              <a:t>- Planning et prochaines étapes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79393">
              <a:defRPr/>
            </a:pPr>
            <a:endParaRPr lang="en-US" sz="17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879393">
              <a:defRPr/>
            </a:pPr>
            <a:fld id="{85C88946-91C5-42E1-9363-BFED7E2068E4}" type="slidenum">
              <a:rPr lang="en-US" sz="1700" kern="0">
                <a:solidFill>
                  <a:sysClr val="windowText" lastClr="000000"/>
                </a:solidFill>
              </a:rPr>
              <a:pPr defTabSz="879393">
                <a:defRPr/>
              </a:pPr>
              <a:t>1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cap="all" baseline="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THIS IS EXAMPLE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85275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595959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www.domainname.com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Logo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54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508104" y="6519624"/>
            <a:ext cx="358140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503920" cy="5544616"/>
          </a:xfrm>
          <a:prstGeom prst="rect">
            <a:avLst/>
          </a:prstGeom>
        </p:spPr>
        <p:txBody>
          <a:bodyPr/>
          <a:lstStyle>
            <a:lvl2pPr marL="548640" indent="-27432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22960" indent="-228600">
              <a:buFont typeface="Arial" panose="020B0604020202020204" pitchFamily="34" charset="0"/>
              <a:buChar char="•"/>
              <a:defRPr/>
            </a:lvl3pPr>
            <a:lvl4pPr marL="109728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3716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7534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4491" y="2204864"/>
            <a:ext cx="9158491" cy="2442036"/>
          </a:xfrm>
          <a:prstGeom prst="rect">
            <a:avLst/>
          </a:prstGeom>
          <a:solidFill>
            <a:srgbClr val="64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Picture 2" descr="C:\Users\leamayrand.DOMPA\Dropbox\Lextenso\Cosmos\Grapheine\2015-03-30\lextenso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" y="186627"/>
            <a:ext cx="3171297" cy="7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21"/>
          <p:cNvCxnSpPr/>
          <p:nvPr/>
        </p:nvCxnSpPr>
        <p:spPr>
          <a:xfrm>
            <a:off x="1360016" y="3240952"/>
            <a:ext cx="6184669" cy="45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2263" y="3377679"/>
            <a:ext cx="6480174" cy="113144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 b="1" cap="sm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508104" y="6519624"/>
            <a:ext cx="358140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679" y="1924968"/>
            <a:ext cx="8552150" cy="1152128"/>
          </a:xfrm>
        </p:spPr>
        <p:txBody>
          <a:bodyPr anchor="b"/>
          <a:lstStyle>
            <a:lvl1pPr algn="ctr">
              <a:buNone/>
              <a:defRPr sz="4200" b="0" cap="all" baseline="0">
                <a:solidFill>
                  <a:schemeClr val="bg1"/>
                </a:solidFill>
                <a:latin typeface="Montserrat Hairline" panose="00000300000000000000" pitchFamily="2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8574613" y="363007"/>
            <a:ext cx="399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01D46F-57A9-43DB-8B55-C38BE2226748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/>
              <a:t>‹N°›</a:t>
            </a:fld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0"/>
            <a:ext cx="7216480" cy="620688"/>
          </a:xfrm>
        </p:spPr>
        <p:txBody>
          <a:bodyPr/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508104" y="6519624"/>
            <a:ext cx="358140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1488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0" y="-54635"/>
            <a:ext cx="9144000" cy="733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93"/>
            <a:ext cx="1560095" cy="355228"/>
          </a:xfrm>
          <a:prstGeom prst="rect">
            <a:avLst/>
          </a:prstGeom>
        </p:spPr>
      </p:pic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1953419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124744"/>
            <a:ext cx="8833104" cy="914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277144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277144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527104" y="6453336"/>
            <a:ext cx="358140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224526"/>
            <a:ext cx="4041648" cy="4156801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224526"/>
            <a:ext cx="4038600" cy="4160925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Slide Number Placeholder 36"/>
          <p:cNvSpPr txBox="1">
            <a:spLocks/>
          </p:cNvSpPr>
          <p:nvPr/>
        </p:nvSpPr>
        <p:spPr>
          <a:xfrm>
            <a:off x="8686800" y="14287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7F8C8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1D46F-57A9-43DB-8B55-C38BE2226748}" type="slidenum">
              <a:rPr lang="en-US" sz="1000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569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508104" y="6519624"/>
            <a:ext cx="358140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7746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6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652120" y="6519624"/>
            <a:ext cx="338328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23" name="Ellipse 2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560095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9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83352" y="6522720"/>
            <a:ext cx="3584448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560095" cy="3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3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7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cap="all" baseline="0">
                <a:solidFill>
                  <a:srgbClr val="D5D5D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THIS IS EXAMPLE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85275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FFFFFF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www.domainname.com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Logo Company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4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838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This is example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98829" y="274638"/>
            <a:ext cx="6546342" cy="4873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www.domainname.com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Logo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44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124200" y="762000"/>
            <a:ext cx="2895600" cy="304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baseline="0" dirty="0">
                <a:solidFill>
                  <a:srgbClr val="595959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/>
              <a:t>This is example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www.domainname.com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Logo Company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6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3F59-3FD8-47CA-82B3-977991D48A6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1F78-7B47-4CA5-8D91-3CFA14CF170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1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www.domainname.com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0" y="1066800"/>
            <a:ext cx="2895600" cy="304800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rgbClr val="595959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/>
              <a:t>This is example Text</a:t>
            </a:r>
          </a:p>
        </p:txBody>
      </p:sp>
    </p:spTree>
    <p:extLst>
      <p:ext uri="{BB962C8B-B14F-4D97-AF65-F5344CB8AC3E}">
        <p14:creationId xmlns:p14="http://schemas.microsoft.com/office/powerpoint/2010/main" val="367986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7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686800" y="1066800"/>
            <a:ext cx="469750" cy="304800"/>
          </a:xfrm>
          <a:prstGeom prst="rect">
            <a:avLst/>
          </a:prstGeom>
          <a:solidFill>
            <a:srgbClr val="04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0" y="1066800"/>
            <a:ext cx="2362200" cy="304800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rgbClr val="EEEEF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example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066800"/>
            <a:ext cx="9156550" cy="0"/>
          </a:xfrm>
          <a:prstGeom prst="line">
            <a:avLst/>
          </a:prstGeom>
          <a:ln>
            <a:solidFill>
              <a:srgbClr val="043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solidFill>
            <a:srgbClr val="043D5D"/>
          </a:solidFill>
        </p:spPr>
        <p:txBody>
          <a:bodyPr/>
          <a:lstStyle>
            <a:lvl1pPr>
              <a:defRPr>
                <a:solidFill>
                  <a:srgbClr val="EEEEF2"/>
                </a:solidFill>
              </a:defRPr>
            </a:lvl1pPr>
          </a:lstStyle>
          <a:p>
            <a:r>
              <a:rPr lang="en-US" dirty="0"/>
              <a:t>www.domainname.com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EE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2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8382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aseline="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This is example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98829" y="274638"/>
            <a:ext cx="6546342" cy="4873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www.domainname.com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152400" y="6477000"/>
            <a:ext cx="13335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Logo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4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4491" y="2204864"/>
            <a:ext cx="9158491" cy="2442036"/>
          </a:xfrm>
          <a:prstGeom prst="rect">
            <a:avLst/>
          </a:prstGeom>
          <a:solidFill>
            <a:srgbClr val="086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784976" cy="1440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0" cap="small" spc="2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Modifiez le style des sous-titres du masque</a:t>
            </a:r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46304" y="2180456"/>
            <a:ext cx="8851392" cy="960512"/>
          </a:xfrm>
        </p:spPr>
        <p:txBody>
          <a:bodyPr anchor="b">
            <a:normAutofit/>
          </a:bodyPr>
          <a:lstStyle>
            <a:lvl1pPr algn="ctr">
              <a:defRPr sz="4400" cap="all" baseline="0">
                <a:solidFill>
                  <a:schemeClr val="bg1"/>
                </a:solidFill>
                <a:latin typeface="Montserrat Hairline" panose="00000300000000000000" pitchFamily="2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20" name="Picture 2" descr="C:\Users\leamayrand.DOMPA\Dropbox\Lextenso\Cosmos\Grapheine\2015-03-30\lextenso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0" y="186627"/>
            <a:ext cx="3171297" cy="7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658" y="274638"/>
            <a:ext cx="6546342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8C8D"/>
                </a:solidFill>
              </a:defRPr>
            </a:lvl1pPr>
          </a:lstStyle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84937"/>
            <a:ext cx="13335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Logo Company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0" y="6483841"/>
            <a:ext cx="2133600" cy="383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www.domainname.com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0066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9" r:id="rId4"/>
    <p:sldLayoutId id="2147483661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595959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3308" y="381000"/>
            <a:ext cx="7033708" cy="669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  <a:solidFill>
            <a:srgbClr val="449BB5"/>
          </a:solidFill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www.domainname.com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686800" y="1066800"/>
            <a:ext cx="469750" cy="304800"/>
          </a:xfrm>
          <a:prstGeom prst="rect">
            <a:avLst/>
          </a:prstGeom>
          <a:solidFill>
            <a:srgbClr val="44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0" y="1066799"/>
            <a:ext cx="2667000" cy="3048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/>
              <a:t>This is example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650" y="1068321"/>
            <a:ext cx="343501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3101D46F-57A9-43DB-8B55-C38BE222674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066800"/>
            <a:ext cx="9156550" cy="0"/>
          </a:xfrm>
          <a:prstGeom prst="line">
            <a:avLst/>
          </a:prstGeom>
          <a:ln>
            <a:solidFill>
              <a:srgbClr val="449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4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6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95959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00" kern="1200" dirty="0">
          <a:solidFill>
            <a:srgbClr val="595959"/>
          </a:solidFill>
          <a:latin typeface="Calibri Light" panose="020F0302020204030204" pitchFamily="34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>
            <p:custDataLst>
              <p:tags r:id="rId11"/>
            </p:custDataLst>
          </p:nvPr>
        </p:nvSpPr>
        <p:spPr>
          <a:xfrm>
            <a:off x="0" y="-54635"/>
            <a:ext cx="9144000" cy="7335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619672" y="142874"/>
            <a:ext cx="7216480" cy="4778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93"/>
            <a:ext cx="1560095" cy="355228"/>
          </a:xfrm>
          <a:prstGeom prst="rect">
            <a:avLst/>
          </a:prstGeom>
        </p:spPr>
      </p:pic>
      <p:sp>
        <p:nvSpPr>
          <p:cNvPr id="7" name="Slide Number Placeholder 36"/>
          <p:cNvSpPr txBox="1">
            <a:spLocks/>
          </p:cNvSpPr>
          <p:nvPr/>
        </p:nvSpPr>
        <p:spPr>
          <a:xfrm>
            <a:off x="8604448" y="648381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7F8C8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1D46F-57A9-43DB-8B55-C38BE2226748}" type="slidenum">
              <a:rPr lang="en-US" sz="1000" smtClean="0">
                <a:solidFill>
                  <a:schemeClr val="tx1"/>
                </a:solidFill>
              </a:rPr>
              <a:pPr/>
              <a:t>‹N°›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5.emf"/><Relationship Id="rId2" Type="http://schemas.openxmlformats.org/officeDocument/2006/relationships/tags" Target="../tags/tag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6.xml"/><Relationship Id="rId19" Type="http://schemas.openxmlformats.org/officeDocument/2006/relationships/image" Target="../media/image7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2.png"/><Relationship Id="rId21" Type="http://schemas.openxmlformats.org/officeDocument/2006/relationships/tags" Target="../tags/tag40.xml"/><Relationship Id="rId34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1.png"/><Relationship Id="rId33" Type="http://schemas.openxmlformats.org/officeDocument/2006/relationships/image" Target="../media/image19.jpeg"/><Relationship Id="rId38" Type="http://schemas.openxmlformats.org/officeDocument/2006/relationships/image" Target="../media/image24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1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0.png"/><Relationship Id="rId32" Type="http://schemas.openxmlformats.org/officeDocument/2006/relationships/image" Target="../media/image18.jpeg"/><Relationship Id="rId37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2.jpe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17.jpe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slideLayout" Target="../slideLayouts/slideLayout10.xml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jpeg"/><Relationship Id="rId8" Type="http://schemas.openxmlformats.org/officeDocument/2006/relationships/tags" Target="../tags/tag27.xml"/><Relationship Id="rId3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4"/>
            </p:custDataLst>
          </p:nvPr>
        </p:nvCxnSpPr>
        <p:spPr>
          <a:xfrm>
            <a:off x="-14491" y="5344884"/>
            <a:ext cx="91584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0" y="1600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Twitter outil de diffusion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de l’information juridique</a:t>
            </a:r>
            <a:b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</a:b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43600"/>
            <a:ext cx="2719732" cy="472405"/>
          </a:xfrm>
          <a:prstGeom prst="rect">
            <a:avLst/>
          </a:prstGeom>
        </p:spPr>
      </p:pic>
      <p:cxnSp>
        <p:nvCxnSpPr>
          <p:cNvPr id="18" name="Connecteur droit 17"/>
          <p:cNvCxnSpPr/>
          <p:nvPr>
            <p:custDataLst>
              <p:tags r:id="rId7"/>
            </p:custDataLst>
          </p:nvPr>
        </p:nvCxnSpPr>
        <p:spPr>
          <a:xfrm>
            <a:off x="762000" y="3048000"/>
            <a:ext cx="7696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>
            <p:custDataLst>
              <p:tags r:id="rId8"/>
            </p:custDataLst>
          </p:nvPr>
        </p:nvSpPr>
        <p:spPr>
          <a:xfrm>
            <a:off x="0" y="5401647"/>
            <a:ext cx="9144000" cy="145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Box 23"/>
          <p:cNvSpPr txBox="1"/>
          <p:nvPr>
            <p:custDataLst>
              <p:tags r:id="rId9"/>
            </p:custDataLst>
          </p:nvPr>
        </p:nvSpPr>
        <p:spPr>
          <a:xfrm>
            <a:off x="312467" y="6243935"/>
            <a:ext cx="854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2808A"/>
                </a:solidFill>
                <a:effectLst/>
                <a:uLnTx/>
                <a:uFillTx/>
                <a:ea typeface="Times New Roman"/>
              </a:rPr>
              <a:t>Defrénois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Times New Roman"/>
              </a:rPr>
              <a:t>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.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Times New Roman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2808A"/>
                </a:solidFill>
                <a:effectLst/>
                <a:uLnTx/>
                <a:uFillTx/>
                <a:ea typeface="Times New Roman"/>
              </a:rPr>
              <a:t>Gazette du Palais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.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Times New Roman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2808A"/>
                </a:solidFill>
                <a:effectLst/>
                <a:uLnTx/>
                <a:uFillTx/>
                <a:ea typeface="Times New Roman"/>
              </a:rPr>
              <a:t>Gualino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.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Times New Roman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2808A"/>
                </a:solidFill>
                <a:effectLst/>
                <a:uLnTx/>
                <a:uFillTx/>
                <a:ea typeface="Times New Roman"/>
              </a:rPr>
              <a:t>JOLY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.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Times New Roman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2808A"/>
                </a:solidFill>
                <a:effectLst/>
                <a:uLnTx/>
                <a:uFillTx/>
                <a:ea typeface="Times New Roman"/>
              </a:rPr>
              <a:t>LGDJ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ea typeface="Times New Roman"/>
              </a:rPr>
              <a:t>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</a:rPr>
              <a:t>.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Times New Roman"/>
              </a:rPr>
              <a:t>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2808A"/>
                </a:solidFill>
                <a:effectLst/>
                <a:uLnTx/>
                <a:uFillTx/>
                <a:ea typeface="Times New Roman"/>
              </a:rPr>
              <a:t>Petites Affiches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2808A"/>
              </a:solidFill>
              <a:effectLst/>
              <a:uLnTx/>
              <a:uFillTx/>
            </a:endParaRPr>
          </a:p>
        </p:txBody>
      </p:sp>
      <p:pic>
        <p:nvPicPr>
          <p:cNvPr id="78" name="Picture 3" descr="C:\Users\fetchart\AppData\Local\Microsoft\Windows\Temporary Internet Files\Content.Outlook\TNM0D7NV\logoLextensoCMJN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23" y="5671912"/>
            <a:ext cx="1968485" cy="5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Le logo twitter et son histoire par Creads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5" y="1838649"/>
            <a:ext cx="1197930" cy="9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>
            <p:custDataLst>
              <p:tags r:id="rId12"/>
            </p:custDataLst>
          </p:nvPr>
        </p:nvSpPr>
        <p:spPr>
          <a:xfrm>
            <a:off x="6324600" y="396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20 octobre 2016</a:t>
            </a:r>
          </a:p>
        </p:txBody>
      </p:sp>
      <p:sp>
        <p:nvSpPr>
          <p:cNvPr id="9" name="ZoneTexte 8"/>
          <p:cNvSpPr txBox="1"/>
          <p:nvPr>
            <p:custDataLst>
              <p:tags r:id="rId13"/>
            </p:custDataLst>
          </p:nvPr>
        </p:nvSpPr>
        <p:spPr>
          <a:xfrm>
            <a:off x="678554" y="3782903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Frédéric Etchart – @</a:t>
            </a:r>
            <a:r>
              <a:rPr lang="fr-FR" dirty="0" err="1">
                <a:solidFill>
                  <a:schemeClr val="bg1"/>
                </a:solidFill>
              </a:rPr>
              <a:t>FrEtchart</a:t>
            </a:r>
            <a:endParaRPr lang="fr-FR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Clémentine Kleitz - @</a:t>
            </a:r>
            <a:r>
              <a:rPr lang="fr-FR" dirty="0" err="1">
                <a:solidFill>
                  <a:schemeClr val="bg1"/>
                </a:solidFill>
              </a:rPr>
              <a:t>ClemKleitz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894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 ton employer sur Twitter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La proximité avec les </a:t>
            </a:r>
            <a:r>
              <a:rPr lang="fr-FR" i="1" dirty="0" err="1"/>
              <a:t>followers</a:t>
            </a:r>
            <a:r>
              <a:rPr lang="fr-FR" i="1" dirty="0"/>
              <a:t> </a:t>
            </a:r>
            <a:r>
              <a:rPr lang="fr-FR" dirty="0"/>
              <a:t>permet de prendre quelques libertés sur le ton employé et (un peu) plus de spontanéité : sans être trop familier, le ton peut être plus accrocheur.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Ce ton est à doser en fonction du public et de l’image que souhaite donner l’éditeur (ce ton peut donc varier selon les fils).</a:t>
            </a:r>
          </a:p>
        </p:txBody>
      </p:sp>
    </p:spTree>
    <p:extLst>
      <p:ext uri="{BB962C8B-B14F-4D97-AF65-F5344CB8AC3E}">
        <p14:creationId xmlns:p14="http://schemas.microsoft.com/office/powerpoint/2010/main" val="39957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9672" y="0"/>
            <a:ext cx="7216480" cy="620688"/>
          </a:xfrm>
        </p:spPr>
        <p:txBody>
          <a:bodyPr>
            <a:noAutofit/>
          </a:bodyPr>
          <a:lstStyle/>
          <a:p>
            <a:r>
              <a:rPr lang="fr-FR" sz="2000" dirty="0"/>
              <a:t>Quelle place occupe Twitter dans la diffusion d’information juridique?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Twitter est devenu un outil incontournable depuis environ 5 ans pour les éditeurs juridiques (surtout pour les rédactions).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Au regard de son format (140 signes et durée de vie très limitée d’une info), un tweet « porte » parfaitement l’information mais ne suffit pas.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Ne convient qu’à une partie des juristes.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Twitter n’a donc pas vocation à supplanter les autres modes de diffusion de l’information. C’est un outil complémentaire.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8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2200" dirty="0"/>
              <a:t>Les fils Twitter de Lextenso, + de 32 000 abonnés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57225" y="779984"/>
            <a:ext cx="2590800" cy="6001816"/>
          </a:xfr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marL="0" indent="0" algn="ctr">
              <a:buNone/>
            </a:pPr>
            <a:r>
              <a:rPr lang="fr-FR" sz="2000" dirty="0"/>
              <a:t>fils d’actualités</a:t>
            </a:r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Gazette du Palais - @GazPal -21 700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Petites affiches - @PtitesAffiches – 4146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Defrénois - @Defrenois -2455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Bulletin Joly Entreprises en difficulté - @JolyBJE – 191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Joly Sociétés - @Jolysocietes – 561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Joly Bourse -  @JolyBourse – 174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RGDA - @RgdaRevue – 130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Cahiers Sociaux –@CahiersSociaux - 426 abonnés</a:t>
            </a:r>
          </a:p>
          <a:p>
            <a:pPr marL="0" indent="0">
              <a:buClr>
                <a:srgbClr val="2980B9"/>
              </a:buClr>
              <a:buNone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RFFP - @</a:t>
            </a:r>
            <a:r>
              <a:rPr lang="fr-FR" sz="1400" dirty="0" err="1"/>
              <a:t>RFFiPu</a:t>
            </a:r>
            <a:r>
              <a:rPr lang="fr-FR" sz="1400" dirty="0"/>
              <a:t> – 327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1400" dirty="0"/>
          </a:p>
        </p:txBody>
      </p:sp>
      <p:pic>
        <p:nvPicPr>
          <p:cNvPr id="5122" name="Picture 2" descr="PetitesAffich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" y="1716392"/>
            <a:ext cx="531541" cy="5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oly Société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5" y="3772604"/>
            <a:ext cx="481829" cy="5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oly Bours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6" y="4428080"/>
            <a:ext cx="535365" cy="5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J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5" y="3069930"/>
            <a:ext cx="531541" cy="5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azette du Palais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0" y="1019423"/>
            <a:ext cx="539190" cy="5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efrénois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8" y="2387723"/>
            <a:ext cx="527718" cy="52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GDA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1" y="5055149"/>
            <a:ext cx="539190" cy="5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ahiers sociaux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7" y="5701489"/>
            <a:ext cx="531541" cy="5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933025" y="1081783"/>
            <a:ext cx="2209800" cy="21190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fr-FR" sz="2000" dirty="0"/>
              <a:t>fils des marques d’ouvrages</a:t>
            </a:r>
          </a:p>
          <a:p>
            <a:pPr marL="0" indent="0">
              <a:buClr>
                <a:srgbClr val="2980B9"/>
              </a:buClr>
              <a:buFont typeface="Wingdings 2"/>
              <a:buNone/>
            </a:pPr>
            <a:r>
              <a:rPr lang="fr-FR" sz="1400" dirty="0"/>
              <a:t>LGDJ - @LGDJediteur – 525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Gualino - @editionsGualino – </a:t>
            </a:r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221 abonnés</a:t>
            </a:r>
          </a:p>
        </p:txBody>
      </p:sp>
      <p:pic>
        <p:nvPicPr>
          <p:cNvPr id="5138" name="Picture 18" descr="Gualino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52" y="2321141"/>
            <a:ext cx="531516" cy="5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LGDJ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37" y="1606216"/>
            <a:ext cx="539163" cy="5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contenu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3961600" y="3733257"/>
            <a:ext cx="2181225" cy="28830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fr-FR" sz="2000" dirty="0"/>
              <a:t>fils boutiques</a:t>
            </a:r>
          </a:p>
          <a:p>
            <a:pPr marL="0" indent="0">
              <a:buClr>
                <a:srgbClr val="2980B9"/>
              </a:buClr>
              <a:buFont typeface="Wingdings 2"/>
              <a:buNone/>
            </a:pPr>
            <a:r>
              <a:rPr lang="fr-FR" sz="1400" dirty="0"/>
              <a:t>Librairie LGDJ - @librairieLGDJ – 770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Formations - @AssasLextenso – 197 abonnés</a:t>
            </a:r>
          </a:p>
          <a:p>
            <a:pPr marL="0" indent="0">
              <a:buClr>
                <a:srgbClr val="2980B9"/>
              </a:buClr>
              <a:buNone/>
            </a:pPr>
            <a:endParaRPr lang="fr-FR" sz="1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Emplois juridiques - @emploisjuridiqu – 22 abonnés</a:t>
            </a:r>
          </a:p>
          <a:p>
            <a:pPr marL="0" indent="0">
              <a:buClr>
                <a:srgbClr val="2980B9"/>
              </a:buClr>
              <a:buNone/>
            </a:pPr>
            <a:endParaRPr lang="fr-FR" sz="1400" dirty="0"/>
          </a:p>
        </p:txBody>
      </p:sp>
      <p:pic>
        <p:nvPicPr>
          <p:cNvPr id="5142" name="Picture 22" descr="librairie LGDJ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66" y="4091566"/>
            <a:ext cx="531516" cy="5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Formations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64" y="4974580"/>
            <a:ext cx="539190" cy="5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Emplois Juridiques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37" y="5805038"/>
            <a:ext cx="520044" cy="5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contenu 2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827825" y="2387723"/>
            <a:ext cx="2209800" cy="184007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fr-FR" sz="2000" dirty="0"/>
              <a:t>fils généraux</a:t>
            </a:r>
          </a:p>
          <a:p>
            <a:pPr marL="0" indent="0">
              <a:buClr>
                <a:srgbClr val="2980B9"/>
              </a:buClr>
              <a:buFont typeface="Wingdings 2"/>
              <a:buNone/>
            </a:pPr>
            <a:r>
              <a:rPr lang="fr-FR" sz="1400" dirty="0"/>
              <a:t>Lextenso étudiant - @LextensoEtudian – 887 abonnés</a:t>
            </a:r>
          </a:p>
          <a:p>
            <a:pPr>
              <a:buClr>
                <a:srgbClr val="2980B9"/>
              </a:buClr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0" indent="0">
              <a:buClr>
                <a:srgbClr val="2980B9"/>
              </a:buClr>
              <a:buNone/>
            </a:pPr>
            <a:r>
              <a:rPr lang="fr-FR" sz="1400" dirty="0"/>
              <a:t>Lextenso – en création</a:t>
            </a:r>
          </a:p>
        </p:txBody>
      </p:sp>
      <p:pic>
        <p:nvPicPr>
          <p:cNvPr id="5150" name="Picture 30" descr="Lextenso étudiant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52" y="2825486"/>
            <a:ext cx="520044" cy="5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Lextenso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0" y="3526630"/>
            <a:ext cx="520070" cy="5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RFF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4" y="6298735"/>
            <a:ext cx="493301" cy="4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5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2500" dirty="0"/>
              <a:t>Pour quelles raisons utilisons-nous Twitter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Notamment pour : </a:t>
            </a:r>
          </a:p>
          <a:p>
            <a:r>
              <a:rPr lang="fr-FR" dirty="0"/>
              <a:t>asseoir notre image de marque, la rendre dynamique et réactive </a:t>
            </a:r>
          </a:p>
          <a:p>
            <a:r>
              <a:rPr lang="fr-FR" dirty="0"/>
              <a:t>instaurer une interaction avec les abonnés/ prospects </a:t>
            </a:r>
          </a:p>
          <a:p>
            <a:r>
              <a:rPr lang="fr-FR" dirty="0"/>
              <a:t>installer nos marques dans le quotidien des </a:t>
            </a:r>
            <a:r>
              <a:rPr lang="fr-FR" i="1" dirty="0" err="1"/>
              <a:t>followers</a:t>
            </a:r>
            <a:r>
              <a:rPr lang="fr-FR" i="1" dirty="0"/>
              <a:t> </a:t>
            </a:r>
          </a:p>
          <a:p>
            <a:r>
              <a:rPr lang="fr-FR" dirty="0"/>
              <a:t>fidéliser</a:t>
            </a:r>
          </a:p>
          <a:p>
            <a:r>
              <a:rPr lang="fr-FR" dirty="0"/>
              <a:t>récolter de l’information</a:t>
            </a:r>
          </a:p>
          <a:p>
            <a:r>
              <a:rPr lang="fr-FR" dirty="0"/>
              <a:t>suivre les tendances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5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 « diffusion » de l’information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diffusion </a:t>
            </a:r>
          </a:p>
          <a:p>
            <a:endParaRPr lang="fr-FR" dirty="0"/>
          </a:p>
          <a:p>
            <a:r>
              <a:rPr lang="fr-FR" dirty="0"/>
              <a:t>rediffusion (« retweet  »)</a:t>
            </a:r>
          </a:p>
          <a:p>
            <a:pPr lvl="1"/>
            <a:r>
              <a:rPr lang="fr-FR" dirty="0"/>
              <a:t>quels tweets rediffuser ? </a:t>
            </a:r>
          </a:p>
          <a:p>
            <a:pPr lvl="1"/>
            <a:r>
              <a:rPr lang="fr-FR" dirty="0"/>
              <a:t>précautions à prendre lors des retweets</a:t>
            </a:r>
          </a:p>
          <a:p>
            <a:pPr lvl="1"/>
            <a:endParaRPr lang="fr-FR" dirty="0"/>
          </a:p>
          <a:p>
            <a:r>
              <a:rPr lang="fr-FR" dirty="0"/>
              <a:t>récolte </a:t>
            </a:r>
            <a:r>
              <a:rPr lang="fr-FR" sz="2400" dirty="0"/>
              <a:t>(ou comment l’éditeur profite de la diffusion de l’information par d’autres)</a:t>
            </a:r>
          </a:p>
          <a:p>
            <a:pPr lvl="1"/>
            <a:r>
              <a:rPr lang="fr-FR" dirty="0"/>
              <a:t>infos permettant de lancer, suivre un sujet</a:t>
            </a:r>
          </a:p>
          <a:p>
            <a:pPr lvl="1"/>
            <a:r>
              <a:rPr lang="fr-FR" dirty="0"/>
              <a:t>contacts pour interviews, auteurs, etc.</a:t>
            </a:r>
          </a:p>
          <a:p>
            <a:pPr marL="274320" lvl="1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7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 « information juridique » diffuser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500" dirty="0"/>
              <a:t>importance de la ligne éditoriale pour chaque fil</a:t>
            </a:r>
          </a:p>
          <a:p>
            <a:r>
              <a:rPr lang="fr-FR" sz="2500" dirty="0"/>
              <a:t>actualité juridique brute</a:t>
            </a:r>
          </a:p>
          <a:p>
            <a:pPr lvl="1"/>
            <a:r>
              <a:rPr lang="fr-FR" sz="2000" dirty="0"/>
              <a:t>décision </a:t>
            </a:r>
          </a:p>
          <a:p>
            <a:pPr lvl="1"/>
            <a:r>
              <a:rPr lang="fr-FR" sz="2000" dirty="0"/>
              <a:t>texte normatif </a:t>
            </a:r>
          </a:p>
          <a:p>
            <a:r>
              <a:rPr lang="fr-FR" sz="2500" dirty="0"/>
              <a:t>actualité juridique analysée</a:t>
            </a:r>
          </a:p>
          <a:p>
            <a:r>
              <a:rPr lang="fr-FR" sz="2500" dirty="0"/>
              <a:t>actualité liée à un évènement de la sphère juridique</a:t>
            </a:r>
            <a:r>
              <a:rPr lang="fr-FR" dirty="0"/>
              <a:t> </a:t>
            </a:r>
            <a:r>
              <a:rPr lang="fr-FR" sz="2000" dirty="0"/>
              <a:t>(</a:t>
            </a:r>
            <a:r>
              <a:rPr lang="fr-FR" sz="2000" dirty="0" err="1"/>
              <a:t>livetweet</a:t>
            </a:r>
            <a:r>
              <a:rPr lang="fr-FR" sz="2000" dirty="0"/>
              <a:t> ex. : AG du CNB, congrès, évènement extérieur ou de l’éditeur)</a:t>
            </a:r>
          </a:p>
          <a:p>
            <a:r>
              <a:rPr lang="fr-FR" sz="2500" dirty="0"/>
              <a:t>place de l’actualité judiciaire ?</a:t>
            </a:r>
          </a:p>
          <a:p>
            <a:r>
              <a:rPr lang="fr-FR" sz="2500" dirty="0"/>
              <a:t>informations liées aux produits de l’éditeur</a:t>
            </a:r>
          </a:p>
          <a:p>
            <a:pPr lvl="1"/>
            <a:r>
              <a:rPr lang="fr-FR" sz="2000" dirty="0"/>
              <a:t>« Une » d’une revue qui vient de sortir</a:t>
            </a:r>
          </a:p>
          <a:p>
            <a:pPr lvl="1"/>
            <a:r>
              <a:rPr lang="fr-FR" sz="2000" dirty="0"/>
              <a:t>lancement d’une nouvelle formule</a:t>
            </a:r>
          </a:p>
          <a:p>
            <a:pPr lvl="1"/>
            <a:r>
              <a:rPr lang="fr-FR" sz="2000" dirty="0"/>
              <a:t>relais d’articles publiés sur sites ou journaux</a:t>
            </a:r>
          </a:p>
          <a:p>
            <a:pPr marL="27432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0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À quel moment tweeter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choisir la bonne heure</a:t>
            </a:r>
          </a:p>
          <a:p>
            <a:pPr lvl="1"/>
            <a:r>
              <a:rPr lang="fr-FR" dirty="0"/>
              <a:t>actualité brute (ex: JO, </a:t>
            </a:r>
            <a:r>
              <a:rPr lang="fr-FR" dirty="0" err="1"/>
              <a:t>jp</a:t>
            </a:r>
            <a:r>
              <a:rPr lang="fr-FR" dirty="0"/>
              <a:t>) : diffusion immédiate</a:t>
            </a:r>
          </a:p>
          <a:p>
            <a:pPr lvl="1"/>
            <a:r>
              <a:rPr lang="fr-FR" dirty="0"/>
              <a:t>actualité analysée : 8h00, 12h00, 19h00</a:t>
            </a:r>
          </a:p>
          <a:p>
            <a:pPr marL="274320" lvl="1" indent="0">
              <a:buNone/>
            </a:pPr>
            <a:endParaRPr lang="fr-FR" dirty="0"/>
          </a:p>
          <a:p>
            <a:r>
              <a:rPr lang="fr-FR" dirty="0"/>
              <a:t>veiller à la fréquence des envois </a:t>
            </a:r>
          </a:p>
          <a:p>
            <a:pPr lvl="1"/>
            <a:r>
              <a:rPr lang="fr-FR" dirty="0"/>
              <a:t>quotidienne (pour le dynamisme)</a:t>
            </a:r>
          </a:p>
          <a:p>
            <a:pPr lvl="1"/>
            <a:r>
              <a:rPr lang="fr-FR" dirty="0"/>
              <a:t>mais ne pas inonder le fil d’actu pour rester lisible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moment peut dépendre d’une publication sur un autre support qui serait à privilégier (exclu)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1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Qui </a:t>
            </a:r>
            <a:r>
              <a:rPr lang="fr-FR" dirty="0" err="1"/>
              <a:t>tweete</a:t>
            </a:r>
            <a:r>
              <a:rPr lang="fr-FR" dirty="0"/>
              <a:t>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les éditeurs d’ouvrages</a:t>
            </a:r>
          </a:p>
          <a:p>
            <a:r>
              <a:rPr lang="fr-FR" dirty="0"/>
              <a:t>les membres des rédactions</a:t>
            </a:r>
          </a:p>
          <a:p>
            <a:pPr lvl="1"/>
            <a:r>
              <a:rPr lang="fr-FR" dirty="0"/>
              <a:t>par le fil de leur produit </a:t>
            </a:r>
          </a:p>
          <a:p>
            <a:pPr lvl="1"/>
            <a:r>
              <a:rPr lang="fr-FR" dirty="0"/>
              <a:t>par leur fil personnel </a:t>
            </a:r>
          </a:p>
          <a:p>
            <a:pPr marL="274320" lvl="1" indent="0">
              <a:buNone/>
            </a:pPr>
            <a:r>
              <a:rPr lang="fr-FR" dirty="0"/>
              <a:t>→ le choix du fil dépend de la nature des informations</a:t>
            </a:r>
          </a:p>
          <a:p>
            <a:r>
              <a:rPr lang="fr-FR" dirty="0"/>
              <a:t>les pigistes</a:t>
            </a:r>
          </a:p>
          <a:p>
            <a:r>
              <a:rPr lang="fr-FR" dirty="0"/>
              <a:t>le marketing </a:t>
            </a:r>
          </a:p>
          <a:p>
            <a:pPr lvl="1"/>
            <a:r>
              <a:rPr lang="fr-FR" dirty="0"/>
              <a:t>largement sur les fils marques, ouvrages et boutiques</a:t>
            </a:r>
          </a:p>
          <a:p>
            <a:pPr lvl="1"/>
            <a:r>
              <a:rPr lang="fr-FR" dirty="0"/>
              <a:t>avec parcimonie sur les fils d’actualité</a:t>
            </a:r>
          </a:p>
          <a:p>
            <a:r>
              <a:rPr lang="fr-FR" dirty="0"/>
              <a:t>les libraires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72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 est le public visé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abonnés, lecteurs occasionnels, prospects</a:t>
            </a:r>
          </a:p>
          <a:p>
            <a:r>
              <a:rPr lang="fr-FR" dirty="0"/>
              <a:t>étudiants</a:t>
            </a:r>
          </a:p>
          <a:p>
            <a:r>
              <a:rPr lang="fr-FR" dirty="0"/>
              <a:t>juristes</a:t>
            </a:r>
          </a:p>
          <a:p>
            <a:r>
              <a:rPr lang="fr-FR" dirty="0"/>
              <a:t>notaires</a:t>
            </a:r>
          </a:p>
          <a:p>
            <a:r>
              <a:rPr lang="fr-FR" dirty="0"/>
              <a:t>cible « avocats » très présente sur twitter (plus que sur FB)</a:t>
            </a:r>
          </a:p>
          <a:p>
            <a:r>
              <a:rPr lang="fr-FR" dirty="0"/>
              <a:t>auteurs</a:t>
            </a:r>
          </a:p>
          <a:p>
            <a:r>
              <a:rPr lang="fr-FR" dirty="0"/>
              <a:t>journalistes (pour retweets)</a:t>
            </a:r>
          </a:p>
          <a:p>
            <a:r>
              <a:rPr lang="fr-FR" dirty="0"/>
              <a:t>public essentiellement composé de personnes de moins de 50 ans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9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optimiser son tweet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en mentionnant les alias des personnes visées pour qu’elles retweetent à leur tour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utilisant les </a:t>
            </a:r>
            <a:r>
              <a:rPr lang="fr-FR" i="1" dirty="0"/>
              <a:t>hashtags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l’accompagnant de liens, images, docs, etc.</a:t>
            </a:r>
          </a:p>
        </p:txBody>
      </p:sp>
    </p:spTree>
    <p:extLst>
      <p:ext uri="{BB962C8B-B14F-4D97-AF65-F5344CB8AC3E}">
        <p14:creationId xmlns:p14="http://schemas.microsoft.com/office/powerpoint/2010/main" val="645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THINKCELLUNDODONOTDELETE" val="28"/>
  <p:tag name="ARTICULATE_PROJECT_OPEN" val="0"/>
  <p:tag name="ISPRING_RESOURCE_PATHS_HASH_2" val="aaf31fd9132ff8bef7db0d27a7c308ef8bf5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Db7D5PqEaAy7wBu.yReA"/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6AkkXGCUCJyEYYKZE0Zw"/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Y3r1vTck2hXbVIcZxfPg"/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Y3r1vTck2hXbVIcZxf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Y3r1vTck2hXbVIcZxf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l">
  <a:themeElements>
    <a:clrScheme name="Lextenso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E4002B"/>
      </a:accent1>
      <a:accent2>
        <a:srgbClr val="E0D616"/>
      </a:accent2>
      <a:accent3>
        <a:srgbClr val="1283B1"/>
      </a:accent3>
      <a:accent4>
        <a:srgbClr val="970F29"/>
      </a:accent4>
      <a:accent5>
        <a:srgbClr val="8FB08C"/>
      </a:accent5>
      <a:accent6>
        <a:srgbClr val="D19049"/>
      </a:accent6>
      <a:hlink>
        <a:srgbClr val="00A3D6"/>
      </a:hlink>
      <a:folHlink>
        <a:srgbClr val="007AA0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23238</TotalTime>
  <Words>613</Words>
  <Application>Microsoft Office PowerPoint</Application>
  <PresentationFormat>Affichage à l'écran (4:3)</PresentationFormat>
  <Paragraphs>131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Calibri</vt:lpstr>
      <vt:lpstr>Montserrat Hairline</vt:lpstr>
      <vt:lpstr>Montserrat</vt:lpstr>
      <vt:lpstr>Wingdings 2</vt:lpstr>
      <vt:lpstr>Montserrat Light</vt:lpstr>
      <vt:lpstr>Wingdings</vt:lpstr>
      <vt:lpstr>Times New Roman</vt:lpstr>
      <vt:lpstr>Arial</vt:lpstr>
      <vt:lpstr>Calibri Light</vt:lpstr>
      <vt:lpstr>Office Theme</vt:lpstr>
      <vt:lpstr>1_Office Theme</vt:lpstr>
      <vt:lpstr>Civil</vt:lpstr>
      <vt:lpstr>think-cell Slide</vt:lpstr>
      <vt:lpstr>Présentation PowerPoint</vt:lpstr>
      <vt:lpstr>Les fils Twitter de Lextenso, + de 32 000 abonnés</vt:lpstr>
      <vt:lpstr>Pour quelles raisons utilisons-nous Twitter ? </vt:lpstr>
      <vt:lpstr>Quelle « diffusion » de l’information ? </vt:lpstr>
      <vt:lpstr>Quelle « information juridique » diffuser ? </vt:lpstr>
      <vt:lpstr>À quel moment tweeter ? </vt:lpstr>
      <vt:lpstr>Qui tweete ? </vt:lpstr>
      <vt:lpstr>Quel est le public visé ? </vt:lpstr>
      <vt:lpstr>Comment optimiser son tweet ? </vt:lpstr>
      <vt:lpstr>Quel ton employer sur Twitter ? </vt:lpstr>
      <vt:lpstr>Quelle place occupe Twitter dans la diffusion d’information juridique?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d'avancement Projet Cosmos | Lextenso Editions</dc:title>
  <dc:creator>Arthur Mayrand</dc:creator>
  <cp:lastModifiedBy>Etchart Frédéric</cp:lastModifiedBy>
  <cp:revision>787</cp:revision>
  <cp:lastPrinted>2016-10-18T17:16:56Z</cp:lastPrinted>
  <dcterms:created xsi:type="dcterms:W3CDTF">2014-04-01T03:27:05Z</dcterms:created>
  <dcterms:modified xsi:type="dcterms:W3CDTF">2016-10-19T13:01:45Z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8D926220-3983-40B5-B681-AC23B602D030</vt:lpwstr>
  </property>
  <property fmtid="{D5CDD505-2E9C-101B-9397-08002B2CF9AE}" pid="3" name="ArticulatePath">
    <vt:lpwstr>SLIDESHOP DESIGN STYLE 2014 - SWOT 1</vt:lpwstr>
  </property>
</Properties>
</file>