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3-->
<p:presentation xmlns:r="http://schemas.openxmlformats.org/officeDocument/2006/relationships" xmlns:a="http://schemas.openxmlformats.org/drawingml/2006/main" xmlns:p="http://schemas.openxmlformats.org/presentationml/2006/main" saveSubsetFonts="1">
  <p:sldMasterIdLst>
    <p:sldMasterId id="2147483648" r:id="rId2"/>
  </p:sldMasterIdLst>
  <p:notesMasterIdLst>
    <p:notesMasterId r:id="rId3"/>
  </p:notesMasterIdLst>
  <p:sldIdLst>
    <p:sldId id="379" r:id="rId4"/>
    <p:sldId id="399" r:id="rId5"/>
    <p:sldId id="404" r:id="rId6"/>
    <p:sldId id="400" r:id="rId7"/>
    <p:sldId id="405" r:id="rId8"/>
    <p:sldId id="406" r:id="rId9"/>
    <p:sldId id="401" r:id="rId10"/>
    <p:sldId id="402" r:id="rId11"/>
    <p:sldId id="417" r:id="rId12"/>
    <p:sldId id="419" r:id="rId13"/>
    <p:sldId id="412" r:id="rId14"/>
    <p:sldId id="416" r:id="rId15"/>
    <p:sldId id="418" r:id="rId16"/>
    <p:sldId id="407" r:id="rId17"/>
    <p:sldId id="421" r:id="rId18"/>
    <p:sldId id="422" r:id="rId19"/>
    <p:sldId id="423" r:id="rId20"/>
    <p:sldId id="425" r:id="rId21"/>
    <p:sldId id="420" r:id="rId22"/>
    <p:sldId id="409" r:id="rId23"/>
    <p:sldId id="403" r:id="rId24"/>
  </p:sldIdLst>
  <p:sldSz cx="12192000" cy="6858000"/>
  <p:notesSz cx="6742113" cy="9872663"/>
  <p:custDataLst>
    <p:tags r:id="rId2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Aubier, Céline (LNG-PAR)" initials="AC(" lastIdx="0" clrIdx="0">
    <p:extLst/>
  </p:cmAuthor>
  <p:cmAuthor id="2" name="Teillot, Line (LNG-PAR)" initials="TL("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EB1E1E"/>
    <a:srgbClr val="8064A2"/>
    <a:srgbClr val="77933C"/>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384" autoAdjust="0"/>
  </p:normalViewPr>
  <p:slideViewPr>
    <p:cSldViewPr snapToGrid="0">
      <p:cViewPr varScale="1">
        <p:scale>
          <a:sx n="74" d="100"/>
          <a:sy n="74" d="100"/>
        </p:scale>
        <p:origin x="498" y="72"/>
      </p:cViewPr>
      <p:guideLst>
        <p:guide orient="horz" pos="2160"/>
        <p:guide pos="3840"/>
      </p:guideLst>
    </p:cSldViewPr>
  </p:slideViewPr>
  <p:notesTextViewPr>
    <p:cViewPr>
      <p:scale>
        <a:sx n="1" d="1"/>
        <a:sy n="1" d="1"/>
      </p:scale>
      <p:origin x="0" y="0"/>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67" Type="http://schemas.microsoft.com/office/2015/10/relationships/revisionInfo" Target="revisionInfo.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D3104728-BCA9-4856-AF5F-F18F428CC3C6}" type="datetimeFigureOut">
              <a:rPr lang="fr-FR" smtClean="0"/>
              <a:t>03/11/2017</a:t>
            </a:fld>
            <a:endParaRPr lang="fr-FR"/>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sp>
      <p:sp>
        <p:nvSpPr>
          <p:cNvPr id="5" name="Espace réservé des notes 4"/>
          <p:cNvSpPr>
            <a:spLocks noGrp="1"/>
          </p:cNvSpPr>
          <p:nvPr>
            <p:ph type="body" sz="quarter" idx="3"/>
          </p:nvPr>
        </p:nvSpPr>
        <p:spPr>
          <a:xfrm>
            <a:off x="674212" y="4751222"/>
            <a:ext cx="539369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20"/>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20"/>
            <a:ext cx="2921582" cy="495347"/>
          </a:xfrm>
          <a:prstGeom prst="rect">
            <a:avLst/>
          </a:prstGeom>
        </p:spPr>
        <p:txBody>
          <a:bodyPr vert="horz" lIns="91440" tIns="45720" rIns="91440" bIns="45720" rtlCol="0" anchor="b"/>
          <a:lstStyle>
            <a:lvl1pPr algn="r">
              <a:defRPr sz="1200"/>
            </a:lvl1pPr>
          </a:lstStyle>
          <a:p>
            <a:fld id="{72DE392C-A1E6-4D56-AB36-2B7259755D27}" type="slidenum">
              <a:rPr lang="fr-FR" smtClean="0"/>
              <a:t>‹#›</a:t>
            </a:fld>
            <a:endParaRPr lang="fr-FR"/>
          </a:p>
        </p:txBody>
      </p:sp>
    </p:spTree>
    <p:extLst>
      <p:ext uri="{BB962C8B-B14F-4D97-AF65-F5344CB8AC3E}">
        <p14:creationId xmlns:p14="http://schemas.microsoft.com/office/powerpoint/2010/main" val="319112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2DE392C-A1E6-4D56-AB36-2B7259755D27}" type="slidenum">
              <a:rPr lang="fr-FR" smtClean="0">
                <a:solidFill>
                  <a:prstClr val="black"/>
                </a:solidFill>
              </a:rPr>
              <a:t>1</a:t>
            </a:fld>
            <a:endParaRPr lang="fr-FR">
              <a:solidFill>
                <a:prstClr val="black"/>
              </a:solidFill>
            </a:endParaRPr>
          </a:p>
        </p:txBody>
      </p:sp>
    </p:spTree>
    <p:extLst>
      <p:ext uri="{BB962C8B-B14F-4D97-AF65-F5344CB8AC3E}">
        <p14:creationId xmlns:p14="http://schemas.microsoft.com/office/powerpoint/2010/main" val="409794223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apositive de titre">
    <p:spTree>
      <p:nvGrpSpPr>
        <p:cNvPr id="1" name=""/>
        <p:cNvGrpSpPr/>
        <p:nvPr/>
      </p:nvGrpSpPr>
      <p:grpSpPr>
        <a:xfrm>
          <a:off x="0" y="0"/>
          <a:ext cx="0" cy="0"/>
        </a:xfrm>
      </p:grpSpPr>
      <p:sp>
        <p:nvSpPr>
          <p:cNvPr id="3" name="Sous-titre 2"/>
          <p:cNvSpPr>
            <a:spLocks noGrp="1"/>
          </p:cNvSpPr>
          <p:nvPr>
            <p:ph type="subTitle" idx="1"/>
          </p:nvPr>
        </p:nvSpPr>
        <p:spPr>
          <a:xfrm>
            <a:off x="0" y="4318478"/>
            <a:ext cx="12192000" cy="2160000"/>
          </a:xfrm>
        </p:spPr>
        <p:txBody>
          <a:bodyPr lIns="360000" tIns="360000" rIns="360000" bIns="0"/>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12" name="Titre 11"/>
          <p:cNvSpPr>
            <a:spLocks noGrp="1"/>
          </p:cNvSpPr>
          <p:nvPr>
            <p:ph type="title"/>
          </p:nvPr>
        </p:nvSpPr>
        <p:spPr>
          <a:xfrm>
            <a:off x="0" y="2150052"/>
            <a:ext cx="12192000" cy="2160000"/>
          </a:xfrm>
          <a:solidFill>
            <a:srgbClr val="ED1C24"/>
          </a:solidFill>
        </p:spPr>
        <p:txBody>
          <a:bodyPr lIns="360000" rIns="360000">
            <a:normAutofit/>
          </a:bodyPr>
          <a:lstStyle>
            <a:lvl1pPr>
              <a:defRPr sz="4000">
                <a:solidFill>
                  <a:schemeClr val="bg1"/>
                </a:solidFill>
              </a:defRPr>
            </a:lvl1pPr>
          </a:lstStyle>
          <a:p>
            <a:r>
              <a:rPr lang="fr-FR"/>
              <a:t>Modifiez le style du titre</a:t>
            </a:r>
          </a:p>
        </p:txBody>
      </p:sp>
    </p:spTree>
    <p:extLst>
      <p:ext uri="{BB962C8B-B14F-4D97-AF65-F5344CB8AC3E}">
        <p14:creationId xmlns:p14="http://schemas.microsoft.com/office/powerpoint/2010/main" val="143067542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re et contenu">
    <p:spTree>
      <p:nvGrpSpPr>
        <p:cNvPr id="1" name=""/>
        <p:cNvGrpSpPr/>
        <p:nvPr/>
      </p:nvGrpSpPr>
      <p:grpSpPr>
        <a:xfrm>
          <a:off x="0" y="0"/>
          <a:ext cx="0" cy="0"/>
        </a:xfrm>
      </p:grpSpPr>
      <p:sp>
        <p:nvSpPr>
          <p:cNvPr id="8" name="Rectangle 7"/>
          <p:cNvSpPr/>
          <p:nvPr userDrawn="1"/>
        </p:nvSpPr>
        <p:spPr>
          <a:xfrm>
            <a:off x="11635922" y="103698"/>
            <a:ext cx="556078" cy="900000"/>
          </a:xfrm>
          <a:prstGeom prst="rect">
            <a:avLst/>
          </a:prstGeom>
          <a:solidFill>
            <a:schemeClr val="bg1">
              <a:lumMod val="95000"/>
            </a:schemeClr>
          </a:solidFill>
        </p:spPr>
        <p:txBody>
          <a:bodyPr vert="horz" lIns="180000" tIns="0" rIns="180000" bIns="0" rtlCol="0" anchor="ctr">
            <a:normAutofit/>
          </a:bodyPr>
          <a:lstStyle/>
          <a:p>
            <a:pPr lvl="0">
              <a:lnSpc>
                <a:spcPct val="90000"/>
              </a:lnSpc>
              <a:spcBef>
                <a:spcPct val="0"/>
              </a:spcBef>
              <a:buNone/>
            </a:pPr>
            <a:endParaRPr lang="fr-FR" sz="2600">
              <a:solidFill>
                <a:schemeClr val="tx1"/>
              </a:solidFill>
              <a:latin typeface="+mj-lt"/>
              <a:ea typeface="+mj-ea"/>
              <a:cs typeface="+mj-cs"/>
            </a:endParaRPr>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p>
            <a:fld id="{46418207-66A4-4504-AB9D-C87A7098B4F9}" type="slidenum">
              <a:rPr lang="fr-FR" smtClean="0"/>
              <a:t>‹#›</a:t>
            </a:fld>
            <a:endParaRPr lang="fr-FR"/>
          </a:p>
        </p:txBody>
      </p:sp>
    </p:spTree>
    <p:extLst>
      <p:ext uri="{BB962C8B-B14F-4D97-AF65-F5344CB8AC3E}">
        <p14:creationId xmlns:p14="http://schemas.microsoft.com/office/powerpoint/2010/main" val="316371233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Titre de section">
    <p:spTree>
      <p:nvGrpSpPr>
        <p:cNvPr id="1" name=""/>
        <p:cNvGrpSpPr/>
        <p:nvPr/>
      </p:nvGrpSpPr>
      <p:grpSpPr>
        <a:xfrm>
          <a:off x="0" y="0"/>
          <a: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p:txBody>
          <a:bodyPr/>
          <a:lstStyle/>
          <a:p>
            <a:r>
              <a:rPr lang="fr-FR" err="1" smtClean="0"/>
              <a:t>WorkShop IT Mai 2017</a:t>
            </a:r>
            <a:endParaRPr lang="fr-FR"/>
          </a:p>
        </p:txBody>
      </p:sp>
      <p:sp>
        <p:nvSpPr>
          <p:cNvPr id="6" name="Espace réservé du numéro de diapositive 5"/>
          <p:cNvSpPr>
            <a:spLocks noGrp="1"/>
          </p:cNvSpPr>
          <p:nvPr>
            <p:ph type="sldNum" sz="quarter" idx="12"/>
          </p:nvPr>
        </p:nvSpPr>
        <p:spPr/>
        <p:txBody>
          <a:bodyPr/>
          <a:lstStyle/>
          <a:p>
            <a:fld id="{46418207-66A4-4504-AB9D-C87A7098B4F9}" type="slidenum">
              <a:rPr lang="fr-FR" smtClean="0"/>
              <a:t>‹#›</a:t>
            </a:fld>
            <a:endParaRPr lang="fr-FR"/>
          </a:p>
        </p:txBody>
      </p:sp>
    </p:spTree>
    <p:extLst>
      <p:ext uri="{BB962C8B-B14F-4D97-AF65-F5344CB8AC3E}">
        <p14:creationId xmlns:p14="http://schemas.microsoft.com/office/powerpoint/2010/main" val="163338555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Deux contenus">
    <p:spTree>
      <p:nvGrpSpPr>
        <p:cNvPr id="1" name=""/>
        <p:cNvGrpSpPr/>
        <p:nvPr/>
      </p:nvGrpSpPr>
      <p:grpSpPr>
        <a:xfrm>
          <a:off x="0" y="0"/>
          <a: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418207-66A4-4504-AB9D-C87A7098B4F9}" type="slidenum">
              <a:rPr lang="fr-FR" smtClean="0"/>
              <a:t>‹#›</a:t>
            </a:fld>
            <a:endParaRPr lang="fr-FR"/>
          </a:p>
        </p:txBody>
      </p:sp>
      <p:sp>
        <p:nvSpPr>
          <p:cNvPr id="9" name="Rectangle 8"/>
          <p:cNvSpPr/>
          <p:nvPr userDrawn="1"/>
        </p:nvSpPr>
        <p:spPr>
          <a:xfrm>
            <a:off x="11635922" y="103698"/>
            <a:ext cx="556078" cy="900000"/>
          </a:xfrm>
          <a:prstGeom prst="rect">
            <a:avLst/>
          </a:prstGeom>
          <a:solidFill>
            <a:schemeClr val="bg1">
              <a:lumMod val="95000"/>
            </a:schemeClr>
          </a:solidFill>
        </p:spPr>
        <p:txBody>
          <a:bodyPr vert="horz" lIns="180000" tIns="0" rIns="180000" bIns="0" rtlCol="0" anchor="ctr">
            <a:normAutofit/>
          </a:bodyPr>
          <a:lstStyle/>
          <a:p>
            <a:pPr lvl="0">
              <a:lnSpc>
                <a:spcPct val="90000"/>
              </a:lnSpc>
              <a:spcBef>
                <a:spcPct val="0"/>
              </a:spcBef>
              <a:buNone/>
            </a:pPr>
            <a:endParaRPr lang="fr-FR" sz="2600">
              <a:solidFill>
                <a:schemeClr val="tx1"/>
              </a:solidFill>
              <a:latin typeface="+mj-lt"/>
              <a:ea typeface="+mj-ea"/>
              <a:cs typeface="+mj-cs"/>
            </a:endParaRPr>
          </a:p>
        </p:txBody>
      </p:sp>
    </p:spTree>
    <p:extLst>
      <p:ext uri="{BB962C8B-B14F-4D97-AF65-F5344CB8AC3E}">
        <p14:creationId xmlns:p14="http://schemas.microsoft.com/office/powerpoint/2010/main" val="119685028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re seul">
    <p:spTree>
      <p:nvGrpSpPr>
        <p:cNvPr id="1" name=""/>
        <p:cNvGrpSpPr/>
        <p:nvPr/>
      </p:nvGrpSpPr>
      <p:grpSpPr>
        <a:xfrm>
          <a:off x="0" y="0"/>
          <a:ext cx="0" cy="0"/>
        </a:xfrm>
      </p:grpSpPr>
      <p:sp>
        <p:nvSpPr>
          <p:cNvPr id="2" name="Titre 1"/>
          <p:cNvSpPr>
            <a:spLocks noGrp="1"/>
          </p:cNvSpPr>
          <p:nvPr>
            <p:ph type="title"/>
          </p:nvPr>
        </p:nvSpPr>
        <p:spPr/>
        <p:txBody>
          <a:bodyPr/>
          <a:lstStyle/>
          <a:p>
            <a:r>
              <a:rPr lang="fr-FR"/>
              <a:t>Modifiez le style du titre</a:t>
            </a:r>
          </a:p>
        </p:txBody>
      </p:sp>
      <p:sp>
        <p:nvSpPr>
          <p:cNvPr id="4" name="Espace réservé du pied de page 3"/>
          <p:cNvSpPr>
            <a:spLocks noGrp="1"/>
          </p:cNvSpPr>
          <p:nvPr>
            <p:ph type="ftr" sz="quarter" idx="11"/>
          </p:nvPr>
        </p:nvSpPr>
        <p:spPr/>
        <p:txBody>
          <a:bodyPr/>
          <a:lstStyle/>
          <a:p>
            <a:r>
              <a:rPr lang="fr-FR" err="1" smtClean="0"/>
              <a:t>WorkShop IT Mai 2017</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a:t>
            </a:fld>
            <a:endParaRPr lang="fr-FR"/>
          </a:p>
        </p:txBody>
      </p:sp>
      <p:sp>
        <p:nvSpPr>
          <p:cNvPr id="7" name="Rectangle 6"/>
          <p:cNvSpPr/>
          <p:nvPr userDrawn="1"/>
        </p:nvSpPr>
        <p:spPr>
          <a:xfrm>
            <a:off x="11635922" y="103698"/>
            <a:ext cx="556078" cy="900000"/>
          </a:xfrm>
          <a:prstGeom prst="rect">
            <a:avLst/>
          </a:prstGeom>
          <a:solidFill>
            <a:schemeClr val="bg1">
              <a:lumMod val="95000"/>
            </a:schemeClr>
          </a:solidFill>
        </p:spPr>
        <p:txBody>
          <a:bodyPr vert="horz" lIns="180000" tIns="0" rIns="180000" bIns="0" rtlCol="0" anchor="ctr">
            <a:normAutofit/>
          </a:bodyPr>
          <a:lstStyle/>
          <a:p>
            <a:pPr lvl="0">
              <a:lnSpc>
                <a:spcPct val="90000"/>
              </a:lnSpc>
              <a:spcBef>
                <a:spcPct val="0"/>
              </a:spcBef>
              <a:buNone/>
            </a:pPr>
            <a:endParaRPr lang="fr-FR" sz="2600">
              <a:solidFill>
                <a:schemeClr val="tx1"/>
              </a:solidFill>
              <a:latin typeface="+mj-lt"/>
              <a:ea typeface="+mj-ea"/>
              <a:cs typeface="+mj-cs"/>
            </a:endParaRPr>
          </a:p>
        </p:txBody>
      </p:sp>
    </p:spTree>
    <p:extLst>
      <p:ext uri="{BB962C8B-B14F-4D97-AF65-F5344CB8AC3E}">
        <p14:creationId xmlns:p14="http://schemas.microsoft.com/office/powerpoint/2010/main" val="26371150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Vide">
    <p:spTree>
      <p:nvGrpSpPr>
        <p:cNvPr id="1" name=""/>
        <p:cNvGrpSpPr/>
        <p:nvPr/>
      </p:nvGrpSpPr>
      <p:grpSpPr>
        <a:xfrm>
          <a:off x="0" y="0"/>
          <a:ext cx="0" cy="0"/>
        </a:xfrm>
      </p:grpSpPr>
      <p:sp>
        <p:nvSpPr>
          <p:cNvPr id="3" name="Espace réservé du pied de page 2"/>
          <p:cNvSpPr>
            <a:spLocks noGrp="1"/>
          </p:cNvSpPr>
          <p:nvPr>
            <p:ph type="ftr" sz="quarter" idx="11"/>
          </p:nvPr>
        </p:nvSpPr>
        <p:spPr/>
        <p:txBody>
          <a:bodyPr/>
          <a:lstStyle/>
          <a:p>
            <a:r>
              <a:rPr lang="fr-FR" err="1" smtClean="0"/>
              <a:t>WorkShop IT Mai 2017</a:t>
            </a:r>
            <a:endParaRPr lang="fr-FR"/>
          </a:p>
        </p:txBody>
      </p:sp>
      <p:sp>
        <p:nvSpPr>
          <p:cNvPr id="4" name="Espace réservé du numéro de diapositive 3"/>
          <p:cNvSpPr>
            <a:spLocks noGrp="1"/>
          </p:cNvSpPr>
          <p:nvPr>
            <p:ph type="sldNum" sz="quarter" idx="12"/>
          </p:nvPr>
        </p:nvSpPr>
        <p:spPr/>
        <p:txBody>
          <a:bodyPr/>
          <a:lstStyle/>
          <a:p>
            <a:fld id="{46418207-66A4-4504-AB9D-C87A7098B4F9}" type="slidenum">
              <a:rPr lang="fr-FR" smtClean="0"/>
              <a:t>‹#›</a:t>
            </a:fld>
            <a:endParaRPr lang="fr-FR"/>
          </a:p>
        </p:txBody>
      </p:sp>
    </p:spTree>
    <p:extLst>
      <p:ext uri="{BB962C8B-B14F-4D97-AF65-F5344CB8AC3E}">
        <p14:creationId xmlns:p14="http://schemas.microsoft.com/office/powerpoint/2010/main" val="389844090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3_Title and Content">
    <p:spTree>
      <p:nvGrpSpPr>
        <p:cNvPr id="1" name=""/>
        <p:cNvGrpSpPr/>
        <p:nvPr/>
      </p:nvGrpSpPr>
      <p:grpSpPr>
        <a:xfrm>
          <a:off x="0" y="0"/>
          <a:ext cx="0" cy="0"/>
        </a:xfrm>
      </p:grpSpPr>
      <p:sp>
        <p:nvSpPr>
          <p:cNvPr id="2" name="Title 1"/>
          <p:cNvSpPr>
            <a:spLocks noGrp="1"/>
          </p:cNvSpPr>
          <p:nvPr>
            <p:ph type="title"/>
          </p:nvPr>
        </p:nvSpPr>
        <p:spPr>
          <a:xfrm>
            <a:off x="304801" y="228600"/>
            <a:ext cx="11582400" cy="609600"/>
          </a:xfrm>
          <a:prstGeom prst="rect">
            <a:avLst/>
          </a:prstGeom>
          <a:noFill/>
        </p:spPr>
        <p:txBody>
          <a:bodyPr rtlCol="0">
            <a:noAutofit/>
          </a:bodyPr>
          <a:lstStyle>
            <a:lvl1pPr marL="0" algn="l" defTabSz="457200" rtl="0" eaLnBrk="1" fontAlgn="base" latinLnBrk="0" hangingPunct="1">
              <a:lnSpc>
                <a:spcPct val="85000"/>
              </a:lnSpc>
              <a:spcBef>
                <a:spcPct val="0"/>
              </a:spcBef>
              <a:spcAft>
                <a:spcPct val="0"/>
              </a:spcAft>
              <a:defRPr lang="en-US" sz="2400" b="0" kern="1200">
                <a:solidFill>
                  <a:srgbClr val="ED1C24"/>
                </a:solidFill>
                <a:latin typeface="Calibri" pitchFamily="34" charset="0"/>
                <a:ea typeface="+mn-ea"/>
                <a:cs typeface="Aria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304801" y="1124680"/>
            <a:ext cx="11582400" cy="4666520"/>
          </a:xfrm>
          <a:prstGeom prst="rect">
            <a:avLst/>
          </a:prstGeom>
        </p:spPr>
        <p:txBody>
          <a:bodyPr wrap="square">
            <a:noAutofit/>
          </a:bodyPr>
          <a:lstStyle>
            <a:lvl1pPr marL="166688" indent="-166688" algn="l" defTabSz="457200" rtl="0" eaLnBrk="1" latinLnBrk="0" hangingPunct="1">
              <a:spcBef>
                <a:spcPts val="400"/>
              </a:spcBef>
              <a:spcAft>
                <a:spcPts val="600"/>
              </a:spcAft>
              <a:buFont typeface="Arial"/>
              <a:buChar char="•"/>
              <a:defRPr lang="en-US" sz="1800" kern="1200" smtClean="0">
                <a:solidFill>
                  <a:schemeClr val="tx1">
                    <a:lumMod val="65000"/>
                    <a:lumOff val="35000"/>
                  </a:schemeClr>
                </a:solidFill>
                <a:latin typeface="Calibri" pitchFamily="34" charset="0"/>
                <a:ea typeface="+mn-ea"/>
                <a:cs typeface="+mn-cs"/>
              </a:defRPr>
            </a:lvl1pPr>
            <a:lvl2pPr marL="398463" indent="-231775" algn="l" defTabSz="457200" rtl="0" eaLnBrk="1" latinLnBrk="0" hangingPunct="1">
              <a:spcBef>
                <a:spcPts val="400"/>
              </a:spcBef>
              <a:spcAft>
                <a:spcPts val="600"/>
              </a:spcAft>
              <a:buSzTx/>
              <a:buFont typeface="Arial" panose="020b0604020202020204" pitchFamily="34" charset="0"/>
              <a:buChar char="−"/>
              <a:defRPr lang="en-US" sz="1600" kern="1200" smtClean="0">
                <a:solidFill>
                  <a:schemeClr val="tx1">
                    <a:lumMod val="65000"/>
                    <a:lumOff val="35000"/>
                  </a:schemeClr>
                </a:solidFill>
                <a:latin typeface="Calibri" pitchFamily="34" charset="0"/>
                <a:ea typeface="+mn-ea"/>
                <a:cs typeface="+mn-cs"/>
              </a:defRPr>
            </a:lvl2pPr>
            <a:lvl3pPr marL="566738" indent="-168275" algn="l" defTabSz="457200" rtl="0" eaLnBrk="1" latinLnBrk="0" hangingPunct="1">
              <a:spcBef>
                <a:spcPts val="400"/>
              </a:spcBef>
              <a:spcAft>
                <a:spcPts val="600"/>
              </a:spcAft>
              <a:buFont typeface="Arial" panose="020b0604020202020204" pitchFamily="34" charset="0"/>
              <a:buChar char="•"/>
              <a:defRPr lang="en-US" sz="1400" kern="1200" smtClean="0">
                <a:solidFill>
                  <a:schemeClr val="tx1">
                    <a:lumMod val="65000"/>
                    <a:lumOff val="35000"/>
                  </a:schemeClr>
                </a:solidFill>
                <a:latin typeface="Calibri" pitchFamily="34" charset="0"/>
                <a:ea typeface="+mn-ea"/>
                <a:cs typeface="+mn-cs"/>
              </a:defRPr>
            </a:lvl3pPr>
            <a:lvl4pPr marL="863600" indent="-231775" algn="l" defTabSz="457200" rtl="0" eaLnBrk="1" latinLnBrk="0" hangingPunct="1">
              <a:spcBef>
                <a:spcPts val="400"/>
              </a:spcBef>
              <a:spcAft>
                <a:spcPts val="600"/>
              </a:spcAft>
              <a:buSzTx/>
              <a:buFont typeface="Arial" panose="020b0604020202020204" pitchFamily="34" charset="0"/>
              <a:buChar char="−"/>
              <a:defRPr lang="en-US" sz="1200" kern="1200" smtClean="0">
                <a:solidFill>
                  <a:schemeClr val="tx1">
                    <a:lumMod val="65000"/>
                    <a:lumOff val="35000"/>
                  </a:schemeClr>
                </a:solidFill>
                <a:latin typeface="Calibri" pitchFamily="34" charset="0"/>
                <a:ea typeface="+mn-ea"/>
                <a:cs typeface="+mn-cs"/>
              </a:defRPr>
            </a:lvl4pPr>
            <a:lvl5pPr marL="0" algn="l" defTabSz="457200" rtl="0" eaLnBrk="1" latinLnBrk="0" hangingPunct="1">
              <a:spcAft>
                <a:spcPts val="600"/>
              </a:spcAft>
              <a:buFont typeface="Arial"/>
              <a:buChar char="•"/>
              <a:defRPr lang="en-US" sz="2400" kern="1200">
                <a:solidFill>
                  <a:schemeClr val="tx1">
                    <a:lumMod val="65000"/>
                    <a:lumOff val="3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endParaRPr lang="en-US"/>
          </a:p>
        </p:txBody>
      </p:sp>
      <p:sp>
        <p:nvSpPr>
          <p:cNvPr id="4" name="Slide Number Placeholder 10"/>
          <p:cNvSpPr>
            <a:spLocks noGrp="1"/>
          </p:cNvSpPr>
          <p:nvPr>
            <p:ph type="sldNum" sz="quarter" idx="11"/>
          </p:nvPr>
        </p:nvSpPr>
        <p:spPr>
          <a:xfrm>
            <a:off x="8737600" y="6356364"/>
            <a:ext cx="2844801" cy="365125"/>
          </a:xfrm>
        </p:spPr>
        <p:txBody>
          <a:bodyPr/>
          <a:lstStyle>
            <a:lvl1pPr>
              <a:defRPr b="1">
                <a:solidFill>
                  <a:schemeClr val="bg1"/>
                </a:solidFill>
              </a:defRPr>
            </a:lvl1pPr>
          </a:lstStyle>
          <a:p>
            <a:pPr>
              <a:defRPr/>
            </a:pPr>
            <a:fld id="{209B28D8-E85E-46A4-A1A8-B7DD87AA46E6}" type="slidenum">
              <a:rPr lang="en-US" smtClean="0"/>
              <a:pPr>
                <a:defRPr/>
              </a:pPr>
              <a:t>‹#›</a:t>
            </a:fld>
            <a:endParaRPr lang="en-US"/>
          </a:p>
        </p:txBody>
      </p:sp>
      <p:sp>
        <p:nvSpPr>
          <p:cNvPr id="6" name="Espace réservé du pied de page 3"/>
          <p:cNvSpPr>
            <a:spLocks noGrp="1"/>
          </p:cNvSpPr>
          <p:nvPr>
            <p:ph type="ftr" sz="quarter" idx="12"/>
          </p:nvPr>
        </p:nvSpPr>
        <p:spPr>
          <a:xfrm>
            <a:off x="0" y="6492875"/>
            <a:ext cx="7920000" cy="360000"/>
          </a:xfrm>
        </p:spPr>
        <p:txBody>
          <a:bodyPr/>
          <a:lstStyle/>
          <a:p>
            <a:r>
              <a:rPr lang="fr-FR" err="1" smtClean="0"/>
              <a:t>WorkShop IT Mai 2017</a:t>
            </a:r>
            <a:endParaRPr lang="fr-FR"/>
          </a:p>
        </p:txBody>
      </p:sp>
    </p:spTree>
    <p:extLst>
      <p:ext uri="{BB962C8B-B14F-4D97-AF65-F5344CB8AC3E}">
        <p14:creationId xmlns:p14="http://schemas.microsoft.com/office/powerpoint/2010/main" val="169085988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image" Target="../media/image1.png"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7" name="Rectangle 6"/>
          <p:cNvSpPr/>
          <p:nvPr userDrawn="1"/>
        </p:nvSpPr>
        <p:spPr>
          <a:xfrm>
            <a:off x="0" y="6498000"/>
            <a:ext cx="12192001"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8" name="Rectangle 7"/>
          <p:cNvSpPr/>
          <p:nvPr userDrawn="1"/>
        </p:nvSpPr>
        <p:spPr>
          <a:xfrm>
            <a:off x="-1" y="0"/>
            <a:ext cx="12192001" cy="1080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Espace réservé du titre 1"/>
          <p:cNvSpPr>
            <a:spLocks noGrp="1"/>
          </p:cNvSpPr>
          <p:nvPr>
            <p:ph type="title"/>
          </p:nvPr>
        </p:nvSpPr>
        <p:spPr>
          <a:xfrm>
            <a:off x="0" y="103697"/>
            <a:ext cx="10752000" cy="900000"/>
          </a:xfrm>
          <a:prstGeom prst="rect">
            <a:avLst/>
          </a:prstGeom>
          <a:solidFill>
            <a:schemeClr val="bg1">
              <a:lumMod val="95000"/>
            </a:schemeClr>
          </a:solidFill>
        </p:spPr>
        <p:txBody>
          <a:bodyPr vert="horz" lIns="180000" tIns="0" rIns="180000" bIns="0" rtlCol="0" anchor="ctr">
            <a:normAutofit/>
          </a:bodyPr>
          <a:lstStyle/>
          <a:p>
            <a:r>
              <a:rPr lang="fr-FR"/>
              <a:t>Modifiez le style du titre</a:t>
            </a:r>
          </a:p>
        </p:txBody>
      </p:sp>
      <p:sp>
        <p:nvSpPr>
          <p:cNvPr id="3" name="Espace réservé du texte 2"/>
          <p:cNvSpPr>
            <a:spLocks noGrp="1"/>
          </p:cNvSpPr>
          <p:nvPr>
            <p:ph type="body" idx="1"/>
          </p:nvPr>
        </p:nvSpPr>
        <p:spPr>
          <a:xfrm>
            <a:off x="475922" y="1440000"/>
            <a:ext cx="11160000" cy="46800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0" y="6492875"/>
            <a:ext cx="7920000" cy="360000"/>
          </a:xfrm>
          <a:prstGeom prst="rect">
            <a:avLst/>
          </a:prstGeom>
        </p:spPr>
        <p:txBody>
          <a:bodyPr vert="horz" lIns="144000" tIns="0" rIns="144000" bIns="0" rtlCol="0" anchor="ctr"/>
          <a:lstStyle>
            <a:lvl1pPr algn="l">
              <a:defRPr sz="1200">
                <a:solidFill>
                  <a:schemeClr val="bg1"/>
                </a:solidFill>
              </a:defRPr>
            </a:lvl1pPr>
          </a:lstStyle>
          <a:p>
            <a:endParaRPr lang="fr-FR"/>
          </a:p>
        </p:txBody>
      </p:sp>
      <p:sp>
        <p:nvSpPr>
          <p:cNvPr id="6" name="Espace réservé du numéro de diapositive 5"/>
          <p:cNvSpPr>
            <a:spLocks noGrp="1"/>
          </p:cNvSpPr>
          <p:nvPr>
            <p:ph type="sldNum" sz="quarter" idx="4"/>
          </p:nvPr>
        </p:nvSpPr>
        <p:spPr>
          <a:xfrm>
            <a:off x="10752000" y="6492875"/>
            <a:ext cx="1440000" cy="360000"/>
          </a:xfrm>
          <a:prstGeom prst="rect">
            <a:avLst/>
          </a:prstGeom>
        </p:spPr>
        <p:txBody>
          <a:bodyPr vert="horz" lIns="144000" tIns="0" rIns="144000" bIns="0" rtlCol="0" anchor="ctr"/>
          <a:lstStyle>
            <a:lvl1pPr algn="r">
              <a:defRPr sz="1200">
                <a:solidFill>
                  <a:schemeClr val="bg1"/>
                </a:solidFill>
              </a:defRPr>
            </a:lvl1pPr>
          </a:lstStyle>
          <a:p>
            <a:fld id="{46418207-66A4-4504-AB9D-C87A7098B4F9}" type="slidenum">
              <a:rPr lang="fr-FR" smtClean="0"/>
              <a:t>‹#›</a:t>
            </a:fld>
            <a:endParaRPr lang="fr-FR"/>
          </a:p>
        </p:txBody>
      </p: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52000" y="0"/>
            <a:ext cx="883922" cy="1392939"/>
          </a:xfrm>
          <a:prstGeom prst="rect">
            <a:avLst/>
          </a:prstGeom>
        </p:spPr>
      </p:pic>
    </p:spTree>
    <p:extLst>
      <p:ext uri="{BB962C8B-B14F-4D97-AF65-F5344CB8AC3E}">
        <p14:creationId xmlns:p14="http://schemas.microsoft.com/office/powerpoint/2010/main" val="357559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p:transition/>
  <p:timing/>
  <p:hf hdr="0" dt="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D1C24"/>
        </a:buClr>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D1C24"/>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D1C24"/>
        </a:buClr>
        <a:buFont typeface="Courier New" panose="02070309020205020404" pitchFamily="49" charset="0"/>
        <a:buChar char="o"/>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slide" Target="slide8.xml" TargetMode="In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 Id="rId3" Type="http://schemas.openxmlformats.org/officeDocument/2006/relationships/image" Target="../media/image16.pn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slide" Target="slide8.xml" TargetMode="In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 Id="rId3" Type="http://schemas.openxmlformats.org/officeDocument/2006/relationships/image" Target="../media/image20.png" /><Relationship Id="rId4" Type="http://schemas.openxmlformats.org/officeDocument/2006/relationships/slide" Target="slide8.xml" TargetMode="In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png" /><Relationship Id="rId3" Type="http://schemas.openxmlformats.org/officeDocument/2006/relationships/image" Target="../media/image22.png" /><Relationship Id="rId4" Type="http://schemas.openxmlformats.org/officeDocument/2006/relationships/slide" Target="slide8.xml" TargetMode="In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16.xml" TargetMode="Internal" /><Relationship Id="rId3" Type="http://schemas.openxmlformats.org/officeDocument/2006/relationships/slide" Target="slide15.xml" TargetMode="Internal" /><Relationship Id="rId4" Type="http://schemas.openxmlformats.org/officeDocument/2006/relationships/slide" Target="slide20.xml" TargetMode="Internal" /><Relationship Id="rId5" Type="http://schemas.openxmlformats.org/officeDocument/2006/relationships/slide" Target="slide21.xml" TargetMode="Internal" /><Relationship Id="rId6" Type="http://schemas.openxmlformats.org/officeDocument/2006/relationships/slide" Target="slide14.xml" TargetMode="In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png" /><Relationship Id="rId3" Type="http://schemas.openxmlformats.org/officeDocument/2006/relationships/slide" Target="slide14.xml" TargetMode="In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png" /><Relationship Id="rId3" Type="http://schemas.openxmlformats.org/officeDocument/2006/relationships/slide" Target="slide14.xml" TargetMode="Interna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14.xml" TargetMode="In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 Id="rId3" Type="http://schemas.openxmlformats.org/officeDocument/2006/relationships/image" Target="../media/image7.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 Id="rId3"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9.xml" TargetMode="Internal" /><Relationship Id="rId3" Type="http://schemas.openxmlformats.org/officeDocument/2006/relationships/slide" Target="slide10.xml" TargetMode="Internal" /><Relationship Id="rId4" Type="http://schemas.openxmlformats.org/officeDocument/2006/relationships/slide" Target="slide11.xml" TargetMode="Internal" /><Relationship Id="rId5" Type="http://schemas.openxmlformats.org/officeDocument/2006/relationships/slide" Target="slide12.xml" TargetMode="Internal" /><Relationship Id="rId6" Type="http://schemas.openxmlformats.org/officeDocument/2006/relationships/slide" Target="slide13.xml" TargetMode="In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 Id="rId3" Type="http://schemas.openxmlformats.org/officeDocument/2006/relationships/slide" Target="slide8.xml" TargetMode="Interna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 name="Sous-titre 6"/>
          <p:cNvSpPr>
            <a:spLocks noGrp="1"/>
          </p:cNvSpPr>
          <p:nvPr>
            <p:ph type="subTitle" idx="1"/>
          </p:nvPr>
        </p:nvSpPr>
        <p:spPr/>
        <p:txBody>
          <a:bodyPr>
            <a:normAutofit/>
          </a:bodyPr>
          <a:lstStyle/>
          <a:p>
            <a:pPr algn="r"/>
            <a:r>
              <a:rPr lang="fr-FR" sz="1800" b="1" smtClean="0"/>
              <a:t>Juliette Papiernik-Sexer</a:t>
            </a:r>
          </a:p>
          <a:p>
            <a:pPr algn="r"/>
            <a:r>
              <a:rPr lang="fr-FR" sz="1800" smtClean="0"/>
              <a:t>Directrice de la Rédaction Avocats et Professions judiciaires</a:t>
            </a:r>
          </a:p>
          <a:p>
            <a:pPr algn="r"/>
            <a:r>
              <a:rPr lang="fr-FR" sz="1800" b="1" smtClean="0"/>
              <a:t>Romain Cousin</a:t>
            </a:r>
          </a:p>
          <a:p>
            <a:pPr algn="r"/>
            <a:r>
              <a:rPr lang="fr-FR" sz="1800" smtClean="0"/>
              <a:t>Directeur du développement et des données éditoriales  </a:t>
            </a:r>
            <a:endParaRPr lang="fr-FR" sz="1800"/>
          </a:p>
        </p:txBody>
      </p:sp>
      <p:sp>
        <p:nvSpPr>
          <p:cNvPr id="6" name="Titre 5"/>
          <p:cNvSpPr>
            <a:spLocks noGrp="1"/>
          </p:cNvSpPr>
          <p:nvPr>
            <p:ph type="title"/>
          </p:nvPr>
        </p:nvSpPr>
        <p:spPr/>
        <p:txBody>
          <a:bodyPr/>
          <a:lstStyle/>
          <a:p>
            <a:pPr algn="r"/>
            <a:r>
              <a:rPr lang="fr-FR" smtClean="0"/>
              <a:t>Traitement éditorial de la réforme du droit des contrats </a:t>
            </a:r>
            <a:br>
              <a:rPr lang="fr-FR" smtClean="0"/>
            </a:br>
            <a:r>
              <a:rPr lang="fr-FR" smtClean="0"/>
              <a:t>LexisNexis</a:t>
            </a:r>
            <a:endParaRPr lang="fr-FR" sz="2800"/>
          </a:p>
        </p:txBody>
      </p:sp>
      <p:sp>
        <p:nvSpPr>
          <p:cNvPr id="4" name="Espace réservé du pied de page 3"/>
          <p:cNvSpPr>
            <a:spLocks noGrp="1"/>
          </p:cNvSpPr>
          <p:nvPr>
            <p:ph type="ftr" sz="quarter" idx="4294967295"/>
          </p:nvPr>
        </p:nvSpPr>
        <p:spPr>
          <a:xfrm>
            <a:off x="0" y="6492875"/>
            <a:ext cx="7920038" cy="360363"/>
          </a:xfrm>
        </p:spPr>
        <p:txBody>
          <a:bodyPr/>
          <a:lstStyle/>
          <a:p>
            <a:endParaRPr lang="fr-FR">
              <a:solidFill>
                <a:prstClr val="white"/>
              </a:solidFill>
            </a:endParaRPr>
          </a:p>
        </p:txBody>
      </p:sp>
      <p:sp>
        <p:nvSpPr>
          <p:cNvPr id="5" name="Espace réservé du numéro de diapositive 4"/>
          <p:cNvSpPr>
            <a:spLocks noGrp="1"/>
          </p:cNvSpPr>
          <p:nvPr>
            <p:ph type="sldNum" sz="quarter" idx="4294967295"/>
          </p:nvPr>
        </p:nvSpPr>
        <p:spPr>
          <a:xfrm>
            <a:off x="10752138" y="6492875"/>
            <a:ext cx="1439862" cy="360363"/>
          </a:xfrm>
        </p:spPr>
        <p:txBody>
          <a:bodyPr/>
          <a:lstStyle/>
          <a:p>
            <a:fld id="{46418207-66A4-4504-AB9D-C87A7098B4F9}" type="slidenum">
              <a:rPr lang="fr-FR" smtClean="0">
                <a:solidFill>
                  <a:prstClr val="white"/>
                </a:solidFill>
              </a:rPr>
              <a:t>1</a:t>
            </a:fld>
            <a:endParaRPr lang="fr-FR">
              <a:solidFill>
                <a:prstClr val="white"/>
              </a:solidFill>
            </a:endParaRPr>
          </a:p>
        </p:txBody>
      </p:sp>
    </p:spTree>
    <p:extLst>
      <p:ext uri="{BB962C8B-B14F-4D97-AF65-F5344CB8AC3E}">
        <p14:creationId xmlns:p14="http://schemas.microsoft.com/office/powerpoint/2010/main" val="76487041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pPr algn="r"/>
            <a:r>
              <a:rPr lang="fr-FR" b="1" smtClean="0"/>
              <a:t>Tables de concordance</a:t>
            </a:r>
            <a:endParaRPr lang="fr-FR" b="1"/>
          </a:p>
        </p:txBody>
      </p:sp>
      <p:pic>
        <p:nvPicPr>
          <p:cNvPr id="6" name="Espace réservé du contenu 5"/>
          <p:cNvPicPr>
            <a:picLocks noGrp="1" noChangeAspect="1"/>
          </p:cNvPicPr>
          <p:nvPr>
            <p:ph idx="1"/>
          </p:nvPr>
        </p:nvPicPr>
        <p:blipFill>
          <a:blip r:embed="rId2"/>
          <a:stretch>
            <a:fillRect/>
          </a:stretch>
        </p:blipFill>
        <p:spPr>
          <a:xfrm>
            <a:off x="85060" y="732272"/>
            <a:ext cx="7236909" cy="6032029"/>
          </a:xfrm>
          <a:prstGeom prst="rect">
            <a:avLst/>
          </a:prstGeom>
        </p:spPr>
      </p:pic>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10</a:t>
            </a:fld>
            <a:endParaRPr lang="fr-FR"/>
          </a:p>
        </p:txBody>
      </p:sp>
      <p:sp>
        <p:nvSpPr>
          <p:cNvPr id="7" name="ZoneTexte 6"/>
          <p:cNvSpPr txBox="1"/>
          <p:nvPr/>
        </p:nvSpPr>
        <p:spPr>
          <a:xfrm>
            <a:off x="6549657" y="6464598"/>
            <a:ext cx="4763386" cy="369332"/>
          </a:xfrm>
          <a:prstGeom prst="rect">
            <a:avLst/>
          </a:prstGeom>
          <a:noFill/>
        </p:spPr>
        <p:txBody>
          <a:bodyPr wrap="square" rtlCol="0">
            <a:spAutoFit/>
          </a:bodyPr>
          <a:lstStyle/>
          <a:p>
            <a:pPr algn="r"/>
            <a:r>
              <a:rPr lang="fr-FR" smtClean="0">
                <a:hlinkClick r:id="rId3" action="ppaction://hlinksldjump"/>
              </a:rPr>
              <a:t>Traitement de la réforme dans les JC</a:t>
            </a:r>
            <a:endParaRPr lang="fr-FR"/>
          </a:p>
        </p:txBody>
      </p:sp>
    </p:spTree>
    <p:extLst>
      <p:ext uri="{BB962C8B-B14F-4D97-AF65-F5344CB8AC3E}">
        <p14:creationId xmlns:p14="http://schemas.microsoft.com/office/powerpoint/2010/main" val="4222791502"/>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noAutofit/>
          </a:bodyPr>
          <a:lstStyle/>
          <a:p>
            <a:pPr algn="r"/>
            <a:r>
              <a:rPr lang="fr-FR" sz="2400" b="1" smtClean="0"/>
              <a:t>Fascicules de Jurisclasseur: </a:t>
            </a:r>
            <a:br>
              <a:rPr lang="fr-FR" sz="2400" b="1" smtClean="0"/>
            </a:br>
            <a:r>
              <a:rPr lang="fr-FR" sz="2400" b="1" smtClean="0"/>
              <a:t>Traitement du droit positif</a:t>
            </a:r>
            <a:br>
              <a:rPr lang="fr-FR" sz="2400" b="1" smtClean="0"/>
            </a:br>
            <a:r>
              <a:rPr lang="fr-FR" sz="2400" b="1" smtClean="0"/>
              <a:t>Fasc</a:t>
            </a:r>
            <a:r>
              <a:rPr lang="fr-FR" sz="2400" b="1"/>
              <a:t>.</a:t>
            </a:r>
            <a:r>
              <a:rPr lang="fr-FR" sz="2400" b="1" smtClean="0"/>
              <a:t> JC Civil Code Art. 1162 à 1171</a:t>
            </a:r>
            <a:endParaRPr lang="fr-FR" sz="2400" b="1"/>
          </a:p>
        </p:txBody>
      </p:sp>
      <p:pic>
        <p:nvPicPr>
          <p:cNvPr id="6" name="Espace réservé du contenu 5"/>
          <p:cNvPicPr>
            <a:picLocks noGrp="1" noChangeAspect="1"/>
          </p:cNvPicPr>
          <p:nvPr>
            <p:ph idx="1"/>
          </p:nvPr>
        </p:nvPicPr>
        <p:blipFill>
          <a:blip r:embed="rId2"/>
          <a:stretch>
            <a:fillRect/>
          </a:stretch>
        </p:blipFill>
        <p:spPr>
          <a:xfrm>
            <a:off x="97976" y="103697"/>
            <a:ext cx="5494607" cy="4679950"/>
          </a:xfrm>
          <a:prstGeom prst="rect">
            <a:avLst/>
          </a:prstGeom>
          <a:ln w="38100">
            <a:solidFill>
              <a:srgbClr val="FF0000"/>
            </a:solidFill>
          </a:ln>
        </p:spPr>
      </p:pic>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11</a:t>
            </a:fld>
            <a:endParaRPr lang="fr-FR"/>
          </a:p>
        </p:txBody>
      </p:sp>
      <p:pic>
        <p:nvPicPr>
          <p:cNvPr id="7" name="Image 6"/>
          <p:cNvPicPr>
            <a:picLocks noChangeAspect="1"/>
          </p:cNvPicPr>
          <p:nvPr/>
        </p:nvPicPr>
        <p:blipFill>
          <a:blip r:embed="rId3"/>
          <a:stretch>
            <a:fillRect/>
          </a:stretch>
        </p:blipFill>
        <p:spPr>
          <a:xfrm>
            <a:off x="204302" y="4955810"/>
            <a:ext cx="5494607" cy="1717065"/>
          </a:xfrm>
          <a:prstGeom prst="rect">
            <a:avLst/>
          </a:prstGeom>
          <a:ln w="38100">
            <a:solidFill>
              <a:srgbClr val="FF0000"/>
            </a:solidFill>
          </a:ln>
        </p:spPr>
      </p:pic>
      <p:pic>
        <p:nvPicPr>
          <p:cNvPr id="8" name="Image 7"/>
          <p:cNvPicPr>
            <a:picLocks noChangeAspect="1"/>
          </p:cNvPicPr>
          <p:nvPr/>
        </p:nvPicPr>
        <p:blipFill>
          <a:blip r:embed="rId4"/>
          <a:stretch>
            <a:fillRect/>
          </a:stretch>
        </p:blipFill>
        <p:spPr>
          <a:xfrm>
            <a:off x="5783507" y="1481301"/>
            <a:ext cx="5930029" cy="2012198"/>
          </a:xfrm>
          <a:prstGeom prst="rect">
            <a:avLst/>
          </a:prstGeom>
          <a:ln w="38100">
            <a:solidFill>
              <a:srgbClr val="FF0000"/>
            </a:solidFill>
          </a:ln>
        </p:spPr>
      </p:pic>
      <p:pic>
        <p:nvPicPr>
          <p:cNvPr id="9" name="Image 8"/>
          <p:cNvPicPr>
            <a:picLocks noChangeAspect="1"/>
          </p:cNvPicPr>
          <p:nvPr/>
        </p:nvPicPr>
        <p:blipFill>
          <a:blip r:embed="rId5"/>
          <a:stretch>
            <a:fillRect/>
          </a:stretch>
        </p:blipFill>
        <p:spPr>
          <a:xfrm>
            <a:off x="5903211" y="3834486"/>
            <a:ext cx="5930029" cy="2392156"/>
          </a:xfrm>
          <a:prstGeom prst="rect">
            <a:avLst/>
          </a:prstGeom>
          <a:ln w="38100">
            <a:solidFill>
              <a:srgbClr val="FF0000"/>
            </a:solidFill>
          </a:ln>
        </p:spPr>
      </p:pic>
      <p:sp>
        <p:nvSpPr>
          <p:cNvPr id="10" name="ZoneTexte 9"/>
          <p:cNvSpPr txBox="1"/>
          <p:nvPr/>
        </p:nvSpPr>
        <p:spPr>
          <a:xfrm>
            <a:off x="6549657" y="6464598"/>
            <a:ext cx="4763386" cy="369332"/>
          </a:xfrm>
          <a:prstGeom prst="rect">
            <a:avLst/>
          </a:prstGeom>
          <a:noFill/>
        </p:spPr>
        <p:txBody>
          <a:bodyPr wrap="square" rtlCol="0">
            <a:spAutoFit/>
          </a:bodyPr>
          <a:lstStyle/>
          <a:p>
            <a:pPr algn="r"/>
            <a:r>
              <a:rPr lang="fr-FR" smtClean="0">
                <a:hlinkClick r:id="rId6" action="ppaction://hlinksldjump"/>
              </a:rPr>
              <a:t>Traitement de la réforme dans les JC</a:t>
            </a:r>
            <a:endParaRPr lang="fr-FR"/>
          </a:p>
        </p:txBody>
      </p:sp>
    </p:spTree>
    <p:extLst>
      <p:ext uri="{BB962C8B-B14F-4D97-AF65-F5344CB8AC3E}">
        <p14:creationId xmlns:p14="http://schemas.microsoft.com/office/powerpoint/2010/main" val="804085665"/>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pPr algn="r"/>
            <a:r>
              <a:rPr lang="fr-FR" b="1" smtClean="0"/>
              <a:t>Fiches de mise à jour des fascicules</a:t>
            </a:r>
            <a:br>
              <a:rPr lang="fr-FR"/>
            </a:br>
          </a:p>
        </p:txBody>
      </p:sp>
      <p:pic>
        <p:nvPicPr>
          <p:cNvPr id="6" name="Espace réservé du contenu 5"/>
          <p:cNvPicPr>
            <a:picLocks noGrp="1" noChangeAspect="1"/>
          </p:cNvPicPr>
          <p:nvPr>
            <p:ph idx="1"/>
          </p:nvPr>
        </p:nvPicPr>
        <p:blipFill>
          <a:blip r:embed="rId2"/>
          <a:stretch>
            <a:fillRect/>
          </a:stretch>
        </p:blipFill>
        <p:spPr>
          <a:xfrm>
            <a:off x="0" y="103697"/>
            <a:ext cx="5686198" cy="4679950"/>
          </a:xfrm>
          <a:prstGeom prst="rect">
            <a:avLst/>
          </a:prstGeom>
          <a:ln w="38100">
            <a:solidFill>
              <a:srgbClr val="FF0000"/>
            </a:solidFill>
          </a:ln>
        </p:spPr>
      </p:pic>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12</a:t>
            </a:fld>
            <a:endParaRPr lang="fr-FR"/>
          </a:p>
        </p:txBody>
      </p:sp>
      <p:pic>
        <p:nvPicPr>
          <p:cNvPr id="7" name="Image 6"/>
          <p:cNvPicPr>
            <a:picLocks noChangeAspect="1"/>
          </p:cNvPicPr>
          <p:nvPr/>
        </p:nvPicPr>
        <p:blipFill>
          <a:blip r:embed="rId3"/>
          <a:stretch>
            <a:fillRect/>
          </a:stretch>
        </p:blipFill>
        <p:spPr>
          <a:xfrm>
            <a:off x="5376000" y="2062718"/>
            <a:ext cx="6692786" cy="4319760"/>
          </a:xfrm>
          <a:prstGeom prst="rect">
            <a:avLst/>
          </a:prstGeom>
          <a:ln w="38100">
            <a:solidFill>
              <a:srgbClr val="FF0000"/>
            </a:solidFill>
          </a:ln>
        </p:spPr>
      </p:pic>
      <p:sp>
        <p:nvSpPr>
          <p:cNvPr id="8" name="ZoneTexte 7"/>
          <p:cNvSpPr txBox="1"/>
          <p:nvPr/>
        </p:nvSpPr>
        <p:spPr>
          <a:xfrm>
            <a:off x="6549657" y="6464598"/>
            <a:ext cx="4763386" cy="369332"/>
          </a:xfrm>
          <a:prstGeom prst="rect">
            <a:avLst/>
          </a:prstGeom>
          <a:noFill/>
        </p:spPr>
        <p:txBody>
          <a:bodyPr wrap="square" rtlCol="0">
            <a:spAutoFit/>
          </a:bodyPr>
          <a:lstStyle/>
          <a:p>
            <a:pPr algn="r"/>
            <a:r>
              <a:rPr lang="fr-FR" smtClean="0">
                <a:hlinkClick r:id="rId4" action="ppaction://hlinksldjump"/>
              </a:rPr>
              <a:t>Traitement de la réforme dans les JC</a:t>
            </a:r>
            <a:endParaRPr lang="fr-FR"/>
          </a:p>
        </p:txBody>
      </p:sp>
    </p:spTree>
    <p:extLst>
      <p:ext uri="{BB962C8B-B14F-4D97-AF65-F5344CB8AC3E}">
        <p14:creationId xmlns:p14="http://schemas.microsoft.com/office/powerpoint/2010/main" val="3509032283"/>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pPr algn="r"/>
            <a:r>
              <a:rPr lang="fr-FR" b="1" smtClean="0"/>
              <a:t>Archives du JC Civil Code </a:t>
            </a:r>
            <a:br>
              <a:rPr lang="fr-FR" b="1" smtClean="0"/>
            </a:br>
            <a:r>
              <a:rPr lang="fr-FR" b="1" smtClean="0"/>
              <a:t>Fascicules antérieurs au 1</a:t>
            </a:r>
            <a:r>
              <a:rPr lang="fr-FR" b="1" baseline="30000" smtClean="0"/>
              <a:t>er</a:t>
            </a:r>
            <a:r>
              <a:rPr lang="fr-FR" b="1" smtClean="0"/>
              <a:t> octobre 2016</a:t>
            </a:r>
            <a:endParaRPr lang="fr-FR" b="1"/>
          </a:p>
        </p:txBody>
      </p:sp>
      <p:pic>
        <p:nvPicPr>
          <p:cNvPr id="6" name="Espace réservé du contenu 5"/>
          <p:cNvPicPr>
            <a:picLocks noGrp="1" noChangeAspect="1"/>
          </p:cNvPicPr>
          <p:nvPr>
            <p:ph idx="1"/>
          </p:nvPr>
        </p:nvPicPr>
        <p:blipFill>
          <a:blip r:embed="rId2"/>
          <a:stretch>
            <a:fillRect/>
          </a:stretch>
        </p:blipFill>
        <p:spPr>
          <a:xfrm>
            <a:off x="188992" y="1083190"/>
            <a:ext cx="5415433" cy="3886976"/>
          </a:xfrm>
          <a:prstGeom prst="rect">
            <a:avLst/>
          </a:prstGeom>
          <a:ln w="38100">
            <a:solidFill>
              <a:srgbClr val="FF0000"/>
            </a:solidFill>
          </a:ln>
        </p:spPr>
      </p:pic>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13</a:t>
            </a:fld>
            <a:endParaRPr lang="fr-FR"/>
          </a:p>
        </p:txBody>
      </p:sp>
      <p:pic>
        <p:nvPicPr>
          <p:cNvPr id="7" name="Image 6"/>
          <p:cNvPicPr>
            <a:picLocks noChangeAspect="1"/>
          </p:cNvPicPr>
          <p:nvPr/>
        </p:nvPicPr>
        <p:blipFill>
          <a:blip r:embed="rId3"/>
          <a:stretch>
            <a:fillRect/>
          </a:stretch>
        </p:blipFill>
        <p:spPr>
          <a:xfrm>
            <a:off x="6074695" y="1860697"/>
            <a:ext cx="5647035" cy="4733371"/>
          </a:xfrm>
          <a:prstGeom prst="rect">
            <a:avLst/>
          </a:prstGeom>
          <a:ln w="38100">
            <a:solidFill>
              <a:srgbClr val="FF0000"/>
            </a:solidFill>
          </a:ln>
        </p:spPr>
      </p:pic>
      <p:sp>
        <p:nvSpPr>
          <p:cNvPr id="8" name="Ellipse 7"/>
          <p:cNvSpPr/>
          <p:nvPr/>
        </p:nvSpPr>
        <p:spPr>
          <a:xfrm>
            <a:off x="1307806" y="4227382"/>
            <a:ext cx="2232837" cy="404038"/>
          </a:xfrm>
          <a:prstGeom prst="ellipse">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5326912" y="3593805"/>
            <a:ext cx="829339" cy="393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414456" y="4735030"/>
            <a:ext cx="2232837" cy="404038"/>
          </a:xfrm>
          <a:prstGeom prst="ellipse">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10363" y="5139068"/>
            <a:ext cx="4444409" cy="1754326"/>
          </a:xfrm>
          <a:prstGeom prst="rect">
            <a:avLst/>
          </a:prstGeom>
          <a:noFill/>
        </p:spPr>
        <p:txBody>
          <a:bodyPr wrap="square" rtlCol="0">
            <a:spAutoFit/>
          </a:bodyPr>
          <a:lstStyle/>
          <a:p>
            <a:pPr marL="285750" indent="-285750">
              <a:buFontTx/>
              <a:buChar char="-"/>
            </a:pPr>
            <a:r>
              <a:rPr lang="fr-FR" smtClean="0"/>
              <a:t>Fascicules figés au 30 septembre 2016</a:t>
            </a:r>
          </a:p>
          <a:p>
            <a:pPr marL="285750" indent="-285750">
              <a:buFontTx/>
              <a:buChar char="-"/>
            </a:pPr>
            <a:r>
              <a:rPr lang="fr-FR" smtClean="0"/>
              <a:t>Accessibles par l’onglet Contenus</a:t>
            </a:r>
          </a:p>
          <a:p>
            <a:pPr marL="285750" indent="-285750">
              <a:buFontTx/>
              <a:buChar char="-"/>
            </a:pPr>
            <a:r>
              <a:rPr lang="fr-FR" smtClean="0"/>
              <a:t>Ne remontent pas à la recherche </a:t>
            </a:r>
          </a:p>
          <a:p>
            <a:pPr marL="285750" indent="-285750">
              <a:buFontTx/>
              <a:buChar char="-"/>
            </a:pPr>
            <a:r>
              <a:rPr lang="fr-FR" smtClean="0"/>
              <a:t>Liens non cliquables</a:t>
            </a:r>
          </a:p>
          <a:p>
            <a:pPr marL="285750" indent="-285750">
              <a:buFontTx/>
              <a:buChar char="-"/>
            </a:pPr>
            <a:endParaRPr lang="fr-FR" smtClean="0"/>
          </a:p>
          <a:p>
            <a:endParaRPr lang="fr-FR"/>
          </a:p>
        </p:txBody>
      </p:sp>
      <p:sp>
        <p:nvSpPr>
          <p:cNvPr id="12" name="ZoneTexte 11"/>
          <p:cNvSpPr txBox="1"/>
          <p:nvPr/>
        </p:nvSpPr>
        <p:spPr>
          <a:xfrm>
            <a:off x="6708614" y="6516022"/>
            <a:ext cx="4763386" cy="369332"/>
          </a:xfrm>
          <a:prstGeom prst="rect">
            <a:avLst/>
          </a:prstGeom>
          <a:noFill/>
        </p:spPr>
        <p:txBody>
          <a:bodyPr wrap="square" rtlCol="0">
            <a:spAutoFit/>
          </a:bodyPr>
          <a:lstStyle/>
          <a:p>
            <a:pPr algn="r"/>
            <a:r>
              <a:rPr lang="fr-FR" smtClean="0">
                <a:hlinkClick r:id="rId4" action="ppaction://hlinksldjump"/>
              </a:rPr>
              <a:t>Traitement de la réforme dans les JC</a:t>
            </a:r>
            <a:endParaRPr lang="fr-FR"/>
          </a:p>
        </p:txBody>
      </p:sp>
    </p:spTree>
    <p:extLst>
      <p:ext uri="{BB962C8B-B14F-4D97-AF65-F5344CB8AC3E}">
        <p14:creationId xmlns:p14="http://schemas.microsoft.com/office/powerpoint/2010/main" val="1940474113"/>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r>
              <a:rPr lang="fr-FR" smtClean="0"/>
              <a:t>Les autres contenus sur Lexis 360</a:t>
            </a:r>
            <a:endParaRPr lang="fr-FR"/>
          </a:p>
        </p:txBody>
      </p:sp>
      <p:sp>
        <p:nvSpPr>
          <p:cNvPr id="3" name="Espace réservé du contenu 2"/>
          <p:cNvSpPr>
            <a:spLocks noGrp="1"/>
          </p:cNvSpPr>
          <p:nvPr>
            <p:ph idx="1"/>
          </p:nvPr>
        </p:nvSpPr>
        <p:spPr/>
        <p:txBody>
          <a:bodyPr>
            <a:normAutofit/>
          </a:bodyPr>
          <a:lstStyle/>
          <a:p>
            <a:r>
              <a:rPr lang="fr-FR"/>
              <a:t>Les Fiches pratiques</a:t>
            </a:r>
          </a:p>
          <a:p>
            <a:pPr lvl="1"/>
            <a:r>
              <a:rPr lang="fr-FR"/>
              <a:t>Toutes les </a:t>
            </a:r>
            <a:r>
              <a:rPr lang="fr-FR">
                <a:hlinkClick r:id="rId2" action="ppaction://hlinksldjump"/>
              </a:rPr>
              <a:t>fiches pratiques </a:t>
            </a:r>
            <a:r>
              <a:rPr lang="fr-FR" err="1"/>
              <a:t>JurisClasseur impactées par la réforme ont été mises à jour </a:t>
            </a:r>
          </a:p>
          <a:p>
            <a:r>
              <a:rPr lang="fr-FR"/>
              <a:t>Les fascicules de Synthèse</a:t>
            </a:r>
          </a:p>
          <a:p>
            <a:pPr lvl="1"/>
            <a:r>
              <a:rPr lang="fr-FR"/>
              <a:t>Toutes les </a:t>
            </a:r>
            <a:r>
              <a:rPr lang="fr-FR">
                <a:hlinkClick r:id="rId3" action="ppaction://hlinksldjump"/>
              </a:rPr>
              <a:t>synthèses</a:t>
            </a:r>
            <a:r>
              <a:rPr lang="fr-FR"/>
              <a:t> JurisClasseur impactées par la réforme ont été mises à jour </a:t>
            </a:r>
          </a:p>
          <a:p>
            <a:r>
              <a:rPr lang="fr-FR"/>
              <a:t>Les modèles </a:t>
            </a:r>
            <a:r>
              <a:rPr lang="fr-FR" smtClean="0"/>
              <a:t>d’actes</a:t>
            </a:r>
          </a:p>
          <a:p>
            <a:pPr lvl="1"/>
            <a:r>
              <a:rPr lang="fr-FR"/>
              <a:t>Renumérotation des articles du Code civil concernés dans l’ensemble des clauses et des intitulés d’actes ;</a:t>
            </a:r>
          </a:p>
          <a:p>
            <a:pPr lvl="1"/>
            <a:r>
              <a:rPr lang="fr-FR" smtClean="0"/>
              <a:t>Modification </a:t>
            </a:r>
            <a:r>
              <a:rPr lang="fr-FR"/>
              <a:t>de certaines terminologies (résolution / résiliation ; acte sous seing privé / acte sous signature privée ; enrichissement sans cause / enrichissement injustifié ; action en répétition de l’indu / action en restitution de l’indu) ;</a:t>
            </a:r>
          </a:p>
          <a:p>
            <a:pPr lvl="1"/>
            <a:r>
              <a:rPr lang="fr-FR" smtClean="0"/>
              <a:t>Modification </a:t>
            </a:r>
            <a:r>
              <a:rPr lang="fr-FR"/>
              <a:t>des actes suite aux dispositions sur la clause pénale, la subrogation, la cession de créances et l’opposabilité ;</a:t>
            </a:r>
          </a:p>
          <a:p>
            <a:pPr lvl="1"/>
            <a:r>
              <a:rPr lang="fr-FR" smtClean="0"/>
              <a:t>Création d’actes (ex : nouvelles </a:t>
            </a:r>
            <a:r>
              <a:rPr lang="fr-FR"/>
              <a:t>actions interrogatoires des articles 1123, 1158 et 1183 du Code civil </a:t>
            </a:r>
            <a:r>
              <a:rPr lang="fr-FR" smtClean="0"/>
              <a:t>; acte </a:t>
            </a:r>
            <a:r>
              <a:rPr lang="fr-FR"/>
              <a:t>de mise en demeure du créancier par le débiteur (articles 1345 à 1345-3</a:t>
            </a:r>
            <a:r>
              <a:rPr lang="fr-FR" smtClean="0"/>
              <a:t>)).</a:t>
            </a:r>
            <a:endParaRPr lang="fr-FR"/>
          </a:p>
          <a:p>
            <a:r>
              <a:rPr lang="fr-FR" smtClean="0"/>
              <a:t>Le suivi de la réforme et de son application par les revues </a:t>
            </a:r>
          </a:p>
          <a:p>
            <a:pPr lvl="1"/>
            <a:r>
              <a:rPr lang="fr-FR" smtClean="0"/>
              <a:t>Une multitude d’</a:t>
            </a:r>
            <a:r>
              <a:rPr lang="fr-FR" smtClean="0">
                <a:hlinkClick r:id="rId4" action="ppaction://hlinksldjump"/>
              </a:rPr>
              <a:t>articles</a:t>
            </a:r>
            <a:r>
              <a:rPr lang="fr-FR" smtClean="0"/>
              <a:t> sur le projet de réforme (suivi depuis 2008) et sur son application </a:t>
            </a:r>
            <a:endParaRPr lang="fr-FR"/>
          </a:p>
          <a:p>
            <a:r>
              <a:rPr lang="fr-FR" smtClean="0"/>
              <a:t>Les </a:t>
            </a:r>
            <a:r>
              <a:rPr lang="fr-FR">
                <a:hlinkClick r:id="rId5" action="ppaction://hlinksldjump"/>
              </a:rPr>
              <a:t>ouvrages</a:t>
            </a:r>
            <a:r>
              <a:rPr lang="fr-FR"/>
              <a:t> traitant de la réforme ou fortement impactés par la réforme </a:t>
            </a: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14</a:t>
            </a:fld>
            <a:endParaRPr lang="fr-FR"/>
          </a:p>
        </p:txBody>
      </p:sp>
      <p:sp>
        <p:nvSpPr>
          <p:cNvPr id="6" name="ZoneTexte 5"/>
          <p:cNvSpPr txBox="1"/>
          <p:nvPr/>
        </p:nvSpPr>
        <p:spPr>
          <a:xfrm>
            <a:off x="8261873" y="6217920"/>
            <a:ext cx="2366682" cy="369332"/>
          </a:xfrm>
          <a:prstGeom prst="rect">
            <a:avLst/>
          </a:prstGeom>
          <a:noFill/>
        </p:spPr>
        <p:txBody>
          <a:bodyPr wrap="square" rtlCol="0">
            <a:spAutoFit/>
          </a:bodyPr>
          <a:lstStyle/>
          <a:p>
            <a:r>
              <a:rPr lang="fr-FR" smtClean="0">
                <a:hlinkClick r:id="rId6" action="ppaction://hlinksldjump"/>
              </a:rPr>
              <a:t>Autres contenus</a:t>
            </a:r>
            <a:endParaRPr lang="fr-FR"/>
          </a:p>
        </p:txBody>
      </p:sp>
    </p:spTree>
    <p:extLst>
      <p:ext uri="{BB962C8B-B14F-4D97-AF65-F5344CB8AC3E}">
        <p14:creationId xmlns:p14="http://schemas.microsoft.com/office/powerpoint/2010/main" val="4174134061"/>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pPr algn="r"/>
            <a:r>
              <a:rPr lang="fr-FR" b="1" smtClean="0"/>
              <a:t>Synthèses </a:t>
            </a:r>
            <a:endParaRPr lang="fr-FR" b="1"/>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15</a:t>
            </a:fld>
            <a:r>
              <a:rPr lang="fr-FR" smtClean="0"/>
              <a:t>s contenus</a:t>
            </a:r>
            <a:endParaRPr lang="fr-FR"/>
          </a:p>
        </p:txBody>
      </p:sp>
      <p:pic>
        <p:nvPicPr>
          <p:cNvPr id="6" name="Image 5"/>
          <p:cNvPicPr>
            <a:picLocks noChangeAspect="1"/>
          </p:cNvPicPr>
          <p:nvPr/>
        </p:nvPicPr>
        <p:blipFill>
          <a:blip r:embed="rId2"/>
          <a:stretch>
            <a:fillRect/>
          </a:stretch>
        </p:blipFill>
        <p:spPr>
          <a:xfrm>
            <a:off x="145494" y="605450"/>
            <a:ext cx="8991600" cy="6067425"/>
          </a:xfrm>
          <a:prstGeom prst="rect">
            <a:avLst/>
          </a:prstGeom>
          <a:ln w="38100">
            <a:solidFill>
              <a:srgbClr val="FF0000"/>
            </a:solidFill>
          </a:ln>
        </p:spPr>
      </p:pic>
      <p:sp>
        <p:nvSpPr>
          <p:cNvPr id="7" name="ZoneTexte 6"/>
          <p:cNvSpPr txBox="1"/>
          <p:nvPr/>
        </p:nvSpPr>
        <p:spPr>
          <a:xfrm>
            <a:off x="9466729" y="6120000"/>
            <a:ext cx="1839558" cy="372875"/>
          </a:xfrm>
          <a:prstGeom prst="rect">
            <a:avLst/>
          </a:prstGeom>
          <a:noFill/>
        </p:spPr>
        <p:txBody>
          <a:bodyPr wrap="square" rtlCol="0">
            <a:spAutoFit/>
          </a:bodyPr>
          <a:lstStyle/>
          <a:p>
            <a:r>
              <a:rPr lang="fr-FR" smtClean="0">
                <a:hlinkClick r:id="rId3" action="ppaction://hlinksldjump"/>
              </a:rPr>
              <a:t>Autres contenus</a:t>
            </a:r>
            <a:endParaRPr lang="fr-FR"/>
          </a:p>
        </p:txBody>
      </p:sp>
    </p:spTree>
    <p:extLst>
      <p:ext uri="{BB962C8B-B14F-4D97-AF65-F5344CB8AC3E}">
        <p14:creationId xmlns:p14="http://schemas.microsoft.com/office/powerpoint/2010/main" val="1312394509"/>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pPr algn="r"/>
            <a:r>
              <a:rPr lang="fr-FR" b="1" smtClean="0"/>
              <a:t>Fiches pratiques</a:t>
            </a:r>
            <a:endParaRPr lang="fr-FR" b="1"/>
          </a:p>
        </p:txBody>
      </p:sp>
      <p:pic>
        <p:nvPicPr>
          <p:cNvPr id="6" name="Espace réservé du contenu 5"/>
          <p:cNvPicPr>
            <a:picLocks noGrp="1" noChangeAspect="1"/>
          </p:cNvPicPr>
          <p:nvPr>
            <p:ph idx="1"/>
          </p:nvPr>
        </p:nvPicPr>
        <p:blipFill>
          <a:blip r:embed="rId2"/>
          <a:stretch>
            <a:fillRect/>
          </a:stretch>
        </p:blipFill>
        <p:spPr>
          <a:xfrm>
            <a:off x="613186" y="352566"/>
            <a:ext cx="7702475" cy="6402783"/>
          </a:xfrm>
          <a:prstGeom prst="rect">
            <a:avLst/>
          </a:prstGeom>
        </p:spPr>
      </p:pic>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16</a:t>
            </a:fld>
            <a:endParaRPr lang="fr-FR"/>
          </a:p>
        </p:txBody>
      </p:sp>
      <p:sp>
        <p:nvSpPr>
          <p:cNvPr id="7" name="ZoneTexte 6"/>
          <p:cNvSpPr txBox="1"/>
          <p:nvPr/>
        </p:nvSpPr>
        <p:spPr>
          <a:xfrm>
            <a:off x="8842786" y="6492875"/>
            <a:ext cx="2323652" cy="369332"/>
          </a:xfrm>
          <a:prstGeom prst="rect">
            <a:avLst/>
          </a:prstGeom>
          <a:noFill/>
        </p:spPr>
        <p:txBody>
          <a:bodyPr wrap="square" rtlCol="0">
            <a:spAutoFit/>
          </a:bodyPr>
          <a:lstStyle/>
          <a:p>
            <a:r>
              <a:rPr lang="fr-FR" smtClean="0">
                <a:hlinkClick r:id="rId3" action="ppaction://hlinksldjump"/>
              </a:rPr>
              <a:t>Autres contenus</a:t>
            </a:r>
            <a:endParaRPr lang="fr-FR"/>
          </a:p>
        </p:txBody>
      </p:sp>
    </p:spTree>
    <p:extLst>
      <p:ext uri="{BB962C8B-B14F-4D97-AF65-F5344CB8AC3E}">
        <p14:creationId xmlns:p14="http://schemas.microsoft.com/office/powerpoint/2010/main" val="1378178912"/>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normAutofit/>
          </a:bodyPr>
          <a:lstStyle/>
          <a:p>
            <a:r>
              <a:rPr lang="fr-FR" smtClean="0"/>
              <a:t> </a:t>
            </a:r>
            <a:r>
              <a:rPr lang="fr-FR" b="1" smtClean="0"/>
              <a:t>Archives numériques</a:t>
            </a:r>
            <a:endParaRPr lang="fr-FR" b="1"/>
          </a:p>
        </p:txBody>
      </p:sp>
      <p:sp>
        <p:nvSpPr>
          <p:cNvPr id="3" name="Espace réservé du contenu 2"/>
          <p:cNvSpPr>
            <a:spLocks noGrp="1"/>
          </p:cNvSpPr>
          <p:nvPr>
            <p:ph idx="1"/>
          </p:nvPr>
        </p:nvSpPr>
        <p:spPr/>
        <p:txBody>
          <a:bodyPr>
            <a:normAutofit/>
          </a:bodyPr>
          <a:lstStyle/>
          <a:p>
            <a:r>
              <a:rPr lang="fr-FR" sz="2400" smtClean="0"/>
              <a:t>Revues : programme de publication de nos archives en ligne depuis 2004</a:t>
            </a:r>
          </a:p>
          <a:p>
            <a:pPr lvl="1"/>
            <a:r>
              <a:rPr lang="fr-FR" sz="1800" smtClean="0"/>
              <a:t>Revue de droit fiscal : 1975</a:t>
            </a:r>
          </a:p>
          <a:p>
            <a:pPr lvl="1"/>
            <a:r>
              <a:rPr lang="fr-FR" sz="1800" smtClean="0"/>
              <a:t>Semaine Juridique édition générale / entreprises : 1985</a:t>
            </a:r>
          </a:p>
          <a:p>
            <a:endParaRPr lang="fr-FR" sz="2400" smtClean="0"/>
          </a:p>
          <a:p>
            <a:r>
              <a:rPr lang="fr-FR" sz="2400" smtClean="0"/>
              <a:t>Encyclopédies :  </a:t>
            </a:r>
          </a:p>
          <a:p>
            <a:pPr lvl="1"/>
            <a:r>
              <a:rPr lang="fr-FR" sz="1800" smtClean="0"/>
              <a:t>Pas de notion de versionnement</a:t>
            </a:r>
          </a:p>
          <a:p>
            <a:pPr lvl="1"/>
            <a:r>
              <a:rPr lang="fr-FR" sz="1800" smtClean="0"/>
              <a:t>Des questions sur l’accès complexes</a:t>
            </a:r>
          </a:p>
          <a:p>
            <a:pPr marL="0" indent="0">
              <a:buNone/>
            </a:pPr>
            <a:endParaRPr lang="fr-F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17</a:t>
            </a:fld>
            <a:endParaRPr lang="fr-FR"/>
          </a:p>
        </p:txBody>
      </p:sp>
    </p:spTree>
    <p:extLst>
      <p:ext uri="{BB962C8B-B14F-4D97-AF65-F5344CB8AC3E}">
        <p14:creationId xmlns:p14="http://schemas.microsoft.com/office/powerpoint/2010/main" val="193358704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Espace réservé du numéro de diapositive 3"/>
          <p:cNvSpPr>
            <a:spLocks noGrp="1"/>
          </p:cNvSpPr>
          <p:nvPr>
            <p:ph type="sldNum" sz="quarter" idx="11"/>
          </p:nvPr>
        </p:nvSpPr>
        <p:spPr/>
        <p:txBody>
          <a:bodyPr/>
          <a:lstStyle/>
          <a:p>
            <a:pPr>
              <a:defRPr/>
            </a:pPr>
            <a:fld id="{209B28D8-E85E-46A4-A1A8-B7DD87AA46E6}" type="slidenum">
              <a:rPr lang="en-US" smtClean="0"/>
              <a:pPr>
                <a:defRPr/>
              </a:pPr>
              <a:t>18</a:t>
            </a:fld>
            <a:endParaRPr lang="en-US"/>
          </a:p>
        </p:txBody>
      </p:sp>
      <p:sp>
        <p:nvSpPr>
          <p:cNvPr id="5" name="Espace réservé du pied de page 4"/>
          <p:cNvSpPr>
            <a:spLocks noGrp="1"/>
          </p:cNvSpPr>
          <p:nvPr>
            <p:ph type="ftr" sz="quarter" idx="12"/>
          </p:nvPr>
        </p:nvSpPr>
        <p:spPr/>
        <p:txBody>
          <a:bodyPr/>
          <a:lstStyle/>
          <a:p>
            <a:r>
              <a:rPr lang="fr-FR" smtClean="0"/>
              <a:t>WorkShop IT Mai 2017</a:t>
            </a:r>
            <a:endParaRPr lang="fr-FR"/>
          </a:p>
        </p:txBody>
      </p:sp>
      <p:pic>
        <p:nvPicPr>
          <p:cNvPr id="7" name="Image 6"/>
          <p:cNvPicPr>
            <a:picLocks noChangeAspect="1"/>
          </p:cNvPicPr>
          <p:nvPr/>
        </p:nvPicPr>
        <p:blipFill>
          <a:blip r:embed="rId2"/>
          <a:stretch>
            <a:fillRect/>
          </a:stretch>
        </p:blipFill>
        <p:spPr>
          <a:xfrm>
            <a:off x="3699754" y="2187336"/>
            <a:ext cx="4220246" cy="2819892"/>
          </a:xfrm>
          <a:prstGeom prst="rect">
            <a:avLst/>
          </a:prstGeom>
        </p:spPr>
      </p:pic>
    </p:spTree>
    <p:extLst>
      <p:ext uri="{BB962C8B-B14F-4D97-AF65-F5344CB8AC3E}">
        <p14:creationId xmlns:p14="http://schemas.microsoft.com/office/powerpoint/2010/main" val="2974716325"/>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r>
              <a:rPr lang="fr-FR" b="1" smtClean="0"/>
              <a:t>ANNEXES</a:t>
            </a:r>
            <a:endParaRPr lang="fr-FR" b="1"/>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19</a:t>
            </a:fld>
            <a:endParaRPr lang="fr-FR"/>
          </a:p>
        </p:txBody>
      </p:sp>
    </p:spTree>
    <p:extLst>
      <p:ext uri="{BB962C8B-B14F-4D97-AF65-F5344CB8AC3E}">
        <p14:creationId xmlns:p14="http://schemas.microsoft.com/office/powerpoint/2010/main" val="984559262"/>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normAutofit fontScale="90000"/>
          </a:bodyPr>
          <a:lstStyle/>
          <a:p>
            <a:r>
              <a:rPr lang="fr-FR"/>
              <a:t>Comment étaient gérées les questions d’application de la loi dans le temps avant cette réforme </a:t>
            </a:r>
            <a:r>
              <a:rPr lang="fr-FR" smtClean="0"/>
              <a:t>? </a:t>
            </a:r>
            <a:br>
              <a:rPr lang="fr-FR"/>
            </a:br>
          </a:p>
        </p:txBody>
      </p:sp>
      <p:sp>
        <p:nvSpPr>
          <p:cNvPr id="3" name="Espace réservé du contenu 2"/>
          <p:cNvSpPr>
            <a:spLocks noGrp="1"/>
          </p:cNvSpPr>
          <p:nvPr>
            <p:ph idx="1"/>
          </p:nvPr>
        </p:nvSpPr>
        <p:spPr/>
        <p:txBody>
          <a:bodyPr/>
          <a:lstStyle/>
          <a:p>
            <a:r>
              <a:rPr lang="fr-FR" smtClean="0"/>
              <a:t>Principe de traitement du droit positif par les encyclopédies et les revues</a:t>
            </a:r>
          </a:p>
          <a:p>
            <a:pPr lvl="1"/>
            <a:r>
              <a:rPr lang="fr-FR"/>
              <a:t>Publications d’articles dans nos revues traitant du projet de réforme puis de la réforme et de l’application de la loi dans le temps </a:t>
            </a:r>
          </a:p>
          <a:p>
            <a:pPr lvl="1"/>
            <a:r>
              <a:rPr lang="fr-FR"/>
              <a:t>Fascicules refondus ou créés : traitement du droit positif : si deux régimes, anciens et nouveaux se côtoient ils sont abordés dans le fascicule</a:t>
            </a:r>
          </a:p>
          <a:p>
            <a:pPr lvl="1"/>
            <a:r>
              <a:rPr lang="fr-FR" smtClean="0"/>
              <a:t>Conservation des fascicules « historiques » des collections papier par nos clients</a:t>
            </a:r>
          </a:p>
          <a:p>
            <a:r>
              <a:rPr lang="fr-FR" smtClean="0"/>
              <a:t>Codes :</a:t>
            </a:r>
          </a:p>
          <a:p>
            <a:pPr lvl="1"/>
            <a:r>
              <a:rPr lang="fr-FR" smtClean="0"/>
              <a:t>Codes papier : conservation des codes anciens par nos clients</a:t>
            </a:r>
          </a:p>
          <a:p>
            <a:pPr lvl="1"/>
            <a:r>
              <a:rPr lang="fr-FR" smtClean="0"/>
              <a:t>Codes en ligne : traitement du droit positif (article en vigueur et annotation) + comparaison de versions</a:t>
            </a: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2</a:t>
            </a:fld>
            <a:endParaRPr lang="fr-FR"/>
          </a:p>
        </p:txBody>
      </p:sp>
    </p:spTree>
    <p:extLst>
      <p:ext uri="{BB962C8B-B14F-4D97-AF65-F5344CB8AC3E}">
        <p14:creationId xmlns:p14="http://schemas.microsoft.com/office/powerpoint/2010/main" val="2025430211"/>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Titre 5"/>
          <p:cNvSpPr>
            <a:spLocks noGrp="1"/>
          </p:cNvSpPr>
          <p:nvPr>
            <p:ph type="title"/>
          </p:nvPr>
        </p:nvSpPr>
        <p:spPr/>
        <p:txBody>
          <a:bodyPr/>
          <a:lstStyle/>
          <a:p>
            <a:r>
              <a:rPr lang="fr-FR" smtClean="0"/>
              <a:t>Revues</a:t>
            </a:r>
            <a:endParaRPr lang="fr-FR"/>
          </a:p>
        </p:txBody>
      </p:sp>
      <p:sp>
        <p:nvSpPr>
          <p:cNvPr id="8" name="Espace réservé du contenu 7"/>
          <p:cNvSpPr>
            <a:spLocks noGrp="1"/>
          </p:cNvSpPr>
          <p:nvPr>
            <p:ph sz="half" idx="2"/>
          </p:nvPr>
        </p:nvSpPr>
        <p:spPr>
          <a:xfrm>
            <a:off x="6119037" y="695353"/>
            <a:ext cx="6150936" cy="6056320"/>
          </a:xfrm>
          <a:solidFill>
            <a:schemeClr val="bg1"/>
          </a:solidFill>
        </p:spPr>
        <p:txBody>
          <a:bodyPr>
            <a:noAutofit/>
          </a:bodyPr>
          <a:lstStyle/>
          <a:p>
            <a:pPr marL="0" indent="0">
              <a:buNone/>
            </a:pPr>
            <a:r>
              <a:rPr lang="fr-FR" sz="800" b="1" u="sng" smtClean="0"/>
              <a:t>2016 Articles </a:t>
            </a:r>
            <a:r>
              <a:rPr lang="fr-FR" sz="800" b="1" u="sng"/>
              <a:t>notamment</a:t>
            </a:r>
            <a:r>
              <a:rPr lang="fr-FR" sz="800" b="1" u="sng" smtClean="0"/>
              <a:t> </a:t>
            </a:r>
            <a:r>
              <a:rPr lang="fr-FR" sz="800" b="1" u="sng"/>
              <a:t>publiés sur la réforme dans le JCP G</a:t>
            </a:r>
          </a:p>
          <a:p>
            <a:pPr lvl="0"/>
            <a:r>
              <a:rPr lang="fr-FR" sz="600" smtClean="0"/>
              <a:t>n</a:t>
            </a:r>
            <a:r>
              <a:rPr lang="fr-FR" sz="600"/>
              <a:t>° 20-21  Philippe Didier La représentation dans le nouveau droit des obligations : </a:t>
            </a:r>
            <a:r>
              <a:rPr lang="fr-FR" sz="600" b="1"/>
              <a:t>JCP G 2016, act. 580, Libres propos</a:t>
            </a:r>
            <a:endParaRPr lang="fr-FR" sz="600"/>
          </a:p>
          <a:p>
            <a:pPr lvl="0"/>
            <a:r>
              <a:rPr lang="fr-FR" sz="600"/>
              <a:t>n° 22 Grégoire Loiseau Le contrat de travail dans la réforme du droit des contrats : </a:t>
            </a:r>
            <a:r>
              <a:rPr lang="fr-FR" sz="600" b="1"/>
              <a:t>JCP G 2016, act. 602, Libres propos</a:t>
            </a:r>
            <a:endParaRPr lang="fr-FR" sz="600"/>
          </a:p>
          <a:p>
            <a:pPr lvl="0"/>
            <a:r>
              <a:rPr lang="fr-FR" sz="600"/>
              <a:t>n° 23 Françoise Labarthe La fixation unilatérale du prix dans les contrats cadre et prestations de service. Regards interrogatifs sur les articles 1164 et 1165 du Code civil : </a:t>
            </a:r>
            <a:r>
              <a:rPr lang="fr-FR" sz="600" b="1"/>
              <a:t>JCP G 2016, act. 642, Libres propos</a:t>
            </a:r>
            <a:endParaRPr lang="fr-FR" sz="600"/>
          </a:p>
          <a:p>
            <a:pPr lvl="0"/>
            <a:r>
              <a:rPr lang="fr-FR" sz="600"/>
              <a:t>n° 24 Sophie Pellet, Les restitutions : et si le dogmatisme avait du bon ? : </a:t>
            </a:r>
            <a:r>
              <a:rPr lang="fr-FR" sz="600" b="1"/>
              <a:t>JCP G 2016, act. 676, Libres propos</a:t>
            </a:r>
            <a:endParaRPr lang="fr-FR" sz="600"/>
          </a:p>
          <a:p>
            <a:pPr lvl="0"/>
            <a:r>
              <a:rPr lang="fr-FR" sz="600"/>
              <a:t>n° 25 Muriel Fabre Magnan Le devoir d’information dans les contrats : essai de tableau général après la réforme : </a:t>
            </a:r>
            <a:r>
              <a:rPr lang="fr-FR" sz="600" b="1"/>
              <a:t>JCP G 2016, act. 706, Libres propos</a:t>
            </a:r>
            <a:r>
              <a:rPr lang="fr-FR" sz="600"/>
              <a:t> </a:t>
            </a:r>
          </a:p>
          <a:p>
            <a:pPr lvl="0"/>
            <a:r>
              <a:rPr lang="fr-FR" sz="600"/>
              <a:t>n° 26 Emmanuel Jeuland, Les actions interrogatoires en question : </a:t>
            </a:r>
            <a:r>
              <a:rPr lang="fr-FR" sz="600" b="1"/>
              <a:t>JCP G 2016, act. 737, Libres propos</a:t>
            </a:r>
            <a:endParaRPr lang="fr-FR" sz="600"/>
          </a:p>
          <a:p>
            <a:pPr lvl="0"/>
            <a:r>
              <a:rPr lang="fr-FR" sz="600"/>
              <a:t>n° 26 Pascal Oudot, Faute - Force majeure. Des remèdes aux sanctions : le retour de la faute au galop ! : </a:t>
            </a:r>
            <a:r>
              <a:rPr lang="fr-FR" sz="600" b="1"/>
              <a:t>JCP G 2016, doctr. 769,</a:t>
            </a:r>
            <a:r>
              <a:rPr lang="fr-FR" sz="600"/>
              <a:t> </a:t>
            </a:r>
            <a:r>
              <a:rPr lang="fr-FR" sz="600" b="1"/>
              <a:t>Étude</a:t>
            </a:r>
            <a:r>
              <a:rPr lang="fr-FR" sz="600"/>
              <a:t> </a:t>
            </a:r>
          </a:p>
          <a:p>
            <a:pPr lvl="0"/>
            <a:r>
              <a:rPr lang="fr-FR" sz="600"/>
              <a:t>n° 27 François Chenedé Le contrat d’adhésion de l’article 1110 du Code civil : </a:t>
            </a:r>
            <a:r>
              <a:rPr lang="fr-FR" sz="600" b="1"/>
              <a:t>JCP G 2016, act. 776, Libres propos</a:t>
            </a:r>
            <a:r>
              <a:rPr lang="fr-FR" sz="600"/>
              <a:t> </a:t>
            </a:r>
          </a:p>
          <a:p>
            <a:pPr lvl="0"/>
            <a:r>
              <a:rPr lang="fr-FR" sz="600"/>
              <a:t>n° 28 Natalie Fricéro, Une nouvelle réponse déjudiciarisée à l’obstruction au paiement du créancier : </a:t>
            </a:r>
            <a:r>
              <a:rPr lang="fr-FR" sz="600" b="1"/>
              <a:t>JCP G 2016, act. 807, Libres propos</a:t>
            </a:r>
            <a:endParaRPr lang="fr-FR" sz="600"/>
          </a:p>
          <a:p>
            <a:pPr lvl="0"/>
            <a:r>
              <a:rPr lang="fr-FR" sz="600"/>
              <a:t>n° 28 Jean Bigot,  Impact de la réforme du droit des contrats sur le contrat d'assurance. L'ordonnance portant réforme du droit des contrats, des obligations et de leur preuve et le contrat d'assurance : </a:t>
            </a:r>
            <a:r>
              <a:rPr lang="fr-FR" sz="600" b="1"/>
              <a:t>JCP G 2016, doctr. 833, Étude </a:t>
            </a:r>
            <a:endParaRPr lang="fr-FR" sz="600"/>
          </a:p>
          <a:p>
            <a:pPr lvl="0"/>
            <a:r>
              <a:rPr lang="fr-FR" sz="600"/>
              <a:t>n° 29 Yves-Marie Serinet, La constatation de la nullité par les parties : une entorse limitée au caractère judiciaire de la nullité : </a:t>
            </a:r>
            <a:r>
              <a:rPr lang="fr-FR" sz="600" b="1"/>
              <a:t>JCP G 2016, act. 845, Libres propos</a:t>
            </a:r>
            <a:endParaRPr lang="fr-FR" sz="600"/>
          </a:p>
          <a:p>
            <a:pPr lvl="0"/>
            <a:r>
              <a:rPr lang="fr-FR" sz="600"/>
              <a:t>n° 30-35 Mathias Latina, La condition dans l’ordonnance du 10 février 2016 : </a:t>
            </a:r>
            <a:r>
              <a:rPr lang="fr-FR" sz="600" b="1"/>
              <a:t>JCP G 2016, act. 875, Libres propos </a:t>
            </a:r>
            <a:endParaRPr lang="fr-FR" sz="600"/>
          </a:p>
          <a:p>
            <a:pPr lvl="0"/>
            <a:r>
              <a:rPr lang="fr-FR" sz="600"/>
              <a:t>n° 36 Patrice Jourdain, Quel avenir pour la distinction des obligations de résultat et de moyens ? : </a:t>
            </a:r>
            <a:r>
              <a:rPr lang="fr-FR" sz="600" b="1"/>
              <a:t>JCP G 2016, act. 909, Libres propos</a:t>
            </a:r>
            <a:endParaRPr lang="fr-FR" sz="600"/>
          </a:p>
          <a:p>
            <a:pPr lvl="0"/>
            <a:r>
              <a:rPr lang="fr-FR" sz="600"/>
              <a:t>n° 37 Pierre Yves Gautier, La réduction proportionnelle du prix. Exercices critiques de vocabulaire et de cohérence : </a:t>
            </a:r>
            <a:r>
              <a:rPr lang="fr-FR" sz="600" b="1"/>
              <a:t>JCP G 2016, act. 947, Libres propos</a:t>
            </a:r>
            <a:endParaRPr lang="fr-FR" sz="600"/>
          </a:p>
          <a:p>
            <a:pPr lvl="0"/>
            <a:r>
              <a:rPr lang="fr-FR" sz="600"/>
              <a:t>n° 38 Sarah Bros, Les contrats interdépendants dans l’ordonnance du 10 février 2016 : </a:t>
            </a:r>
            <a:r>
              <a:rPr lang="fr-FR" sz="600" b="1"/>
              <a:t>JCP G 2016, act. 975, Libres propos</a:t>
            </a:r>
            <a:endParaRPr lang="fr-FR" sz="600"/>
          </a:p>
          <a:p>
            <a:pPr lvl="0"/>
            <a:r>
              <a:rPr lang="fr-FR" sz="600"/>
              <a:t>n° 39 Jean Daniel Bretzner, Les conditions de l’exception d’inexécution par anticipation: </a:t>
            </a:r>
            <a:r>
              <a:rPr lang="fr-FR" sz="600" b="1"/>
              <a:t>JCP G 2016, act. 999, Libres propos</a:t>
            </a:r>
            <a:endParaRPr lang="fr-FR" sz="600"/>
          </a:p>
          <a:p>
            <a:pPr lvl="0"/>
            <a:r>
              <a:rPr lang="fr-FR" sz="600"/>
              <a:t>n° 40 Ludovic Pailler, Les présomptions dans l’ordonnance du 10 février 2016 : </a:t>
            </a:r>
            <a:r>
              <a:rPr lang="fr-FR" sz="600" b="1"/>
              <a:t>JCP G 2016, act. 1030, Libres propos</a:t>
            </a:r>
            <a:endParaRPr lang="fr-FR" sz="600"/>
          </a:p>
          <a:p>
            <a:pPr lvl="0"/>
            <a:r>
              <a:rPr lang="fr-FR" sz="600"/>
              <a:t>N° 40 Marc Billiau et Grégoire Loiseau, Régime de l'obligation : JCP G 2016, doctr. 1051, </a:t>
            </a:r>
            <a:r>
              <a:rPr lang="fr-FR" sz="600" b="1"/>
              <a:t>Chronique</a:t>
            </a:r>
            <a:endParaRPr lang="fr-FR" sz="600" smtClean="0"/>
          </a:p>
          <a:p>
            <a:pPr marL="0" indent="0">
              <a:buNone/>
            </a:pPr>
            <a:r>
              <a:rPr lang="fr-FR" sz="800" b="1" u="sng" smtClean="0"/>
              <a:t>2017 </a:t>
            </a:r>
            <a:r>
              <a:rPr lang="fr-FR" sz="800" b="1" u="sng"/>
              <a:t>Articles notamment</a:t>
            </a:r>
            <a:r>
              <a:rPr lang="fr-FR" sz="800" u="sng"/>
              <a:t> </a:t>
            </a:r>
            <a:r>
              <a:rPr lang="fr-FR" sz="800" u="sng" smtClean="0"/>
              <a:t> </a:t>
            </a:r>
            <a:r>
              <a:rPr lang="fr-FR" sz="800" b="1" u="sng" smtClean="0"/>
              <a:t>publiés </a:t>
            </a:r>
            <a:r>
              <a:rPr lang="fr-FR" sz="800" b="1" u="sng"/>
              <a:t>sur la réforme dans le JCP G</a:t>
            </a:r>
          </a:p>
          <a:p>
            <a:r>
              <a:rPr lang="fr-FR" sz="600" smtClean="0"/>
              <a:t>N</a:t>
            </a:r>
            <a:r>
              <a:rPr lang="fr-FR" sz="600"/>
              <a:t>° 10 Martine behar-Touchais,  Déséquilibre significatif - Contrôle de la contrepartie ligne à ligne. La prise de pouvoir du juge sur les négociations commerciales (à propos de Cass. com., contrats </a:t>
            </a:r>
            <a:r>
              <a:rPr lang="fr-FR" sz="600" b="1"/>
              <a:t>: JCP G 2017, doctr. 842, Chronique</a:t>
            </a:r>
            <a:endParaRPr lang="fr-FR" sz="600"/>
          </a:p>
          <a:p>
            <a:pPr lvl="0"/>
            <a:r>
              <a:rPr lang="fr-FR" sz="600" smtClean="0"/>
              <a:t>25 </a:t>
            </a:r>
            <a:r>
              <a:rPr lang="fr-FR" sz="600"/>
              <a:t>janv. 2017, n° 15-23.547, FS-P+B, Galec SAC c/ Min. Éco. : JurisData n° 2017-000899) : </a:t>
            </a:r>
            <a:r>
              <a:rPr lang="fr-FR" sz="600" b="1"/>
              <a:t>JCP G 2017, doctr. 255, Etude</a:t>
            </a:r>
            <a:endParaRPr lang="fr-FR" sz="600"/>
          </a:p>
          <a:p>
            <a:pPr lvl="0"/>
            <a:r>
              <a:rPr lang="fr-FR" sz="600"/>
              <a:t>N° 22 Jean Hauser, Article 1100-1 nouveau du Code civil - Formule « en tant que de raison ». Raison : </a:t>
            </a:r>
            <a:r>
              <a:rPr lang="fr-FR" sz="600" b="1"/>
              <a:t>JCP G 2017, act. 598,</a:t>
            </a:r>
            <a:r>
              <a:rPr lang="fr-FR" sz="600"/>
              <a:t> </a:t>
            </a:r>
            <a:r>
              <a:rPr lang="fr-FR" sz="600" b="1"/>
              <a:t>Édito</a:t>
            </a:r>
            <a:endParaRPr lang="fr-FR" sz="600"/>
          </a:p>
          <a:p>
            <a:pPr lvl="0"/>
            <a:r>
              <a:rPr lang="fr-FR" sz="600"/>
              <a:t>N° 14 Jean Devèze, Droit de la preuve - Cycle Vers quel droit des contrats ? de </a:t>
            </a:r>
            <a:r>
              <a:rPr lang="fr-FR" sz="600" b="1"/>
              <a:t>l'Académie de législation</a:t>
            </a:r>
            <a:r>
              <a:rPr lang="fr-FR" sz="600"/>
              <a:t>. La non réforme du droit de la preuve : </a:t>
            </a:r>
            <a:r>
              <a:rPr lang="fr-FR" sz="600" b="1"/>
              <a:t>JCP G 2017, doctr. 389</a:t>
            </a:r>
            <a:endParaRPr lang="fr-FR" sz="600"/>
          </a:p>
          <a:p>
            <a:pPr lvl="0"/>
            <a:r>
              <a:rPr lang="fr-FR" sz="600"/>
              <a:t>N° 27 Michel Tudel, Effets sur le Droit des sociétés - Cycle Droit des obligations de </a:t>
            </a:r>
            <a:r>
              <a:rPr lang="fr-FR" sz="600" b="1"/>
              <a:t>l'Académie de législation</a:t>
            </a:r>
            <a:r>
              <a:rPr lang="fr-FR" sz="600"/>
              <a:t>. Quel droit des sociétés à l'aune de la réforme des contrats ? : </a:t>
            </a:r>
            <a:r>
              <a:rPr lang="fr-FR" sz="600" b="1"/>
              <a:t>JCP G 2017, doctr. 781</a:t>
            </a:r>
            <a:endParaRPr lang="fr-FR" sz="600"/>
          </a:p>
          <a:p>
            <a:pPr lvl="0"/>
            <a:r>
              <a:rPr lang="fr-FR" sz="600"/>
              <a:t>N° 23 Lucien Rapp Contrats publics - Cycle Droit des obligations de </a:t>
            </a:r>
            <a:r>
              <a:rPr lang="fr-FR" sz="600" b="1"/>
              <a:t>l'Académie de législation</a:t>
            </a:r>
            <a:r>
              <a:rPr lang="fr-FR" sz="600"/>
              <a:t>. Réforme des contrats publics : waiting for Godot ! : </a:t>
            </a:r>
            <a:r>
              <a:rPr lang="fr-FR" sz="600" b="1"/>
              <a:t>JCP G 2017, doctr. 661</a:t>
            </a:r>
            <a:endParaRPr lang="fr-FR" sz="600"/>
          </a:p>
          <a:p>
            <a:pPr lvl="0"/>
            <a:r>
              <a:rPr lang="fr-FR" sz="600"/>
              <a:t>N° 24 Guillaume Forbin, Le juge et le contrat - Guillaume Forbin. Une clarification vertueuse dans la cadre de la réforme du droit des contrats : JCP G 2017, doctr. 682, </a:t>
            </a:r>
            <a:r>
              <a:rPr lang="fr-FR" sz="600" b="1"/>
              <a:t>Mot de la semaine</a:t>
            </a:r>
            <a:r>
              <a:rPr lang="fr-FR" sz="600"/>
              <a:t> </a:t>
            </a:r>
          </a:p>
          <a:p>
            <a:endParaRPr lang="fr-FR" sz="600"/>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20</a:t>
            </a:fld>
            <a:endParaRPr lang="fr-FR"/>
          </a:p>
        </p:txBody>
      </p:sp>
      <p:sp>
        <p:nvSpPr>
          <p:cNvPr id="9" name="Espace réservé du contenu 8"/>
          <p:cNvSpPr>
            <a:spLocks noGrp="1"/>
          </p:cNvSpPr>
          <p:nvPr>
            <p:ph sz="half" idx="1"/>
          </p:nvPr>
        </p:nvSpPr>
        <p:spPr>
          <a:xfrm>
            <a:off x="0" y="695352"/>
            <a:ext cx="6041064" cy="6056321"/>
          </a:xfrm>
          <a:solidFill>
            <a:schemeClr val="bg1"/>
          </a:solidFill>
        </p:spPr>
        <p:txBody>
          <a:bodyPr>
            <a:noAutofit/>
          </a:bodyPr>
          <a:lstStyle/>
          <a:p>
            <a:pPr marL="0" indent="0">
              <a:buNone/>
            </a:pPr>
            <a:r>
              <a:rPr lang="fr-FR" sz="800" b="1" u="sng"/>
              <a:t>2008 à 2015 : </a:t>
            </a:r>
            <a:r>
              <a:rPr lang="fr-FR" sz="800" b="1" u="sng" smtClean="0"/>
              <a:t>Articles notamment publiés sur  le </a:t>
            </a:r>
            <a:r>
              <a:rPr lang="fr-FR" sz="800" b="1" u="sng"/>
              <a:t>projet de réforme </a:t>
            </a:r>
            <a:r>
              <a:rPr lang="fr-FR" sz="800" b="1" u="sng" smtClean="0"/>
              <a:t> dans le JCP G</a:t>
            </a:r>
          </a:p>
          <a:p>
            <a:r>
              <a:rPr lang="fr-FR" sz="600" smtClean="0"/>
              <a:t>La </a:t>
            </a:r>
            <a:r>
              <a:rPr lang="fr-FR" sz="600"/>
              <a:t>réforme du droit des contrats et des obligations se fera par voie d'ordonnance : </a:t>
            </a:r>
            <a:r>
              <a:rPr lang="fr-FR" sz="600" b="1"/>
              <a:t>JCP G 2015, act. 213</a:t>
            </a:r>
            <a:endParaRPr lang="fr-FR" sz="600"/>
          </a:p>
          <a:p>
            <a:pPr lvl="0"/>
            <a:r>
              <a:rPr lang="fr-FR" sz="600"/>
              <a:t>T. Genicon, « Résolution » et « résiliation » dans le projet d'ordonnance portant réforme du droit des contrats : </a:t>
            </a:r>
            <a:r>
              <a:rPr lang="fr-FR" sz="600" b="1"/>
              <a:t>JCP G 2015, act. 960, Libres propos</a:t>
            </a:r>
            <a:endParaRPr lang="fr-FR" sz="600"/>
          </a:p>
          <a:p>
            <a:pPr lvl="0"/>
            <a:r>
              <a:rPr lang="fr-FR" sz="600" smtClean="0"/>
              <a:t>N. Molfessis, Le rôle du juge en cas d’imprévision dans la réforme du droit des contrats : </a:t>
            </a:r>
            <a:r>
              <a:rPr lang="fr-FR" sz="600" b="1" smtClean="0"/>
              <a:t>JCP G 2015, act. 1415, Libres propos</a:t>
            </a:r>
            <a:endParaRPr lang="fr-FR" sz="600" smtClean="0"/>
          </a:p>
          <a:p>
            <a:pPr lvl="0"/>
            <a:r>
              <a:rPr lang="fr-FR" sz="600" smtClean="0"/>
              <a:t>N</a:t>
            </a:r>
            <a:r>
              <a:rPr lang="fr-FR" sz="600"/>
              <a:t>. Molfessis, Droit des contrats : l’heure de la réforme : </a:t>
            </a:r>
            <a:r>
              <a:rPr lang="fr-FR" sz="600" b="1"/>
              <a:t>JCP G 2015, doctr. 199, Étude</a:t>
            </a:r>
            <a:endParaRPr lang="fr-FR" sz="600"/>
          </a:p>
          <a:p>
            <a:pPr lvl="0"/>
            <a:r>
              <a:rPr lang="fr-FR" sz="600" smtClean="0"/>
              <a:t>Le projet de réforme du droit des contrats : premières réactions de la pratique des affaires : </a:t>
            </a:r>
            <a:r>
              <a:rPr lang="fr-FR" sz="600" b="1" smtClean="0"/>
              <a:t>JCP G 2015, act. 387</a:t>
            </a:r>
            <a:endParaRPr lang="fr-FR" sz="600" smtClean="0"/>
          </a:p>
          <a:p>
            <a:pPr lvl="0"/>
            <a:r>
              <a:rPr lang="fr-FR" sz="600" smtClean="0"/>
              <a:t>La </a:t>
            </a:r>
            <a:r>
              <a:rPr lang="fr-FR" sz="600"/>
              <a:t>réforme du droit des contrats et des obligations se fera par voie d'ordonnance : </a:t>
            </a:r>
            <a:r>
              <a:rPr lang="fr-FR" sz="600" b="1"/>
              <a:t>JCP G 2015, act. 213</a:t>
            </a:r>
            <a:endParaRPr lang="fr-FR" sz="600"/>
          </a:p>
          <a:p>
            <a:pPr lvl="0"/>
            <a:r>
              <a:rPr lang="fr-FR" sz="600"/>
              <a:t>« Après le contrat et la responsabilité civile, la pièce manquante d'une réforme globale du droit des obligations que constitue le régime général des obligations a été remise au garde des Sceaux » : </a:t>
            </a:r>
            <a:r>
              <a:rPr lang="fr-FR" sz="600" b="1"/>
              <a:t>JCP G 2013, 134, Entretien avec P. Simler</a:t>
            </a:r>
            <a:endParaRPr lang="fr-FR" sz="600"/>
          </a:p>
          <a:p>
            <a:pPr lvl="0"/>
            <a:r>
              <a:rPr lang="fr-FR" sz="600"/>
              <a:t>Réforme du droit des obligations : remise du Rapport par le professeur Terré : </a:t>
            </a:r>
            <a:r>
              <a:rPr lang="fr-FR" sz="600" b="1"/>
              <a:t>JCP G 2013, act. 43</a:t>
            </a:r>
            <a:endParaRPr lang="fr-FR" sz="600"/>
          </a:p>
          <a:p>
            <a:pPr lvl="0"/>
            <a:r>
              <a:rPr lang="fr-FR" sz="600"/>
              <a:t>R. Cabrillac, Le projet de réforme du droit des contrats - . - Premières impressions : </a:t>
            </a:r>
            <a:r>
              <a:rPr lang="fr-FR" sz="600" b="1"/>
              <a:t>JCP G 2008, I, 190</a:t>
            </a:r>
            <a:endParaRPr lang="fr-FR" sz="600"/>
          </a:p>
          <a:p>
            <a:pPr lvl="0"/>
            <a:r>
              <a:rPr lang="fr-FR" sz="600"/>
              <a:t>J. Béguin, Rapport sur la réforme du droit des contrats élaboré par un groupe de travail de l'Académie des sciences morales et politiques : </a:t>
            </a:r>
            <a:r>
              <a:rPr lang="fr-FR" sz="600" b="1"/>
              <a:t>JCP G 2008, act. 727</a:t>
            </a:r>
            <a:endParaRPr lang="fr-FR" sz="600"/>
          </a:p>
          <a:p>
            <a:pPr lvl="0"/>
            <a:r>
              <a:rPr lang="fr-FR" sz="600"/>
              <a:t>P. Ancel, P. Brun, V. Forray, O. Gout, G. Pignarre et S. Pimont, Points de vue convergents sur le projet de réforme du droit des contrats : </a:t>
            </a:r>
            <a:r>
              <a:rPr lang="fr-FR" sz="600" b="1"/>
              <a:t>JCP G 2008, I, 213</a:t>
            </a:r>
            <a:endParaRPr lang="fr-FR" sz="600"/>
          </a:p>
          <a:p>
            <a:pPr lvl="0"/>
            <a:r>
              <a:rPr lang="fr-FR" sz="600"/>
              <a:t>P. Malaurie, Petite note sur le projet de réforme du droit des contrats : </a:t>
            </a:r>
            <a:r>
              <a:rPr lang="fr-FR" sz="600" b="1"/>
              <a:t>JCP G 2008, I, 204</a:t>
            </a:r>
            <a:endParaRPr lang="fr-FR" sz="600"/>
          </a:p>
          <a:p>
            <a:pPr lvl="0"/>
            <a:r>
              <a:rPr lang="fr-FR" sz="600"/>
              <a:t>Réforme du droit des contrats : « Un très bon projet » : </a:t>
            </a:r>
            <a:r>
              <a:rPr lang="fr-FR" sz="600" b="1"/>
              <a:t>JCP G 2008, I, 199, Entretien avec Muriel Fabre-Magnan</a:t>
            </a:r>
            <a:endParaRPr lang="fr-FR" sz="600"/>
          </a:p>
          <a:p>
            <a:pPr lvl="0"/>
            <a:r>
              <a:rPr lang="fr-FR" sz="600"/>
              <a:t>J. Béguin, Rapport sur la réforme du droit des contrats élaboré par un groupe de travail de l'Académie des sciences morales et politiques : </a:t>
            </a:r>
            <a:r>
              <a:rPr lang="fr-FR" sz="600" b="1"/>
              <a:t>JCP G 2008, act. </a:t>
            </a:r>
            <a:r>
              <a:rPr lang="fr-FR" sz="600" b="1" smtClean="0"/>
              <a:t>727</a:t>
            </a:r>
          </a:p>
          <a:p>
            <a:pPr lvl="0"/>
            <a:endParaRPr lang="fr-FR" sz="600" b="1"/>
          </a:p>
          <a:p>
            <a:pPr marL="0" indent="0">
              <a:buNone/>
            </a:pPr>
            <a:r>
              <a:rPr lang="fr-FR" sz="800" b="1" u="sng"/>
              <a:t>2016 : </a:t>
            </a:r>
            <a:r>
              <a:rPr lang="fr-FR" sz="800" b="1" u="sng" smtClean="0"/>
              <a:t>articles </a:t>
            </a:r>
            <a:r>
              <a:rPr lang="fr-FR" sz="800" b="1" u="sng"/>
              <a:t>notamment</a:t>
            </a:r>
            <a:r>
              <a:rPr lang="fr-FR" sz="800" b="1" u="sng" smtClean="0"/>
              <a:t> </a:t>
            </a:r>
            <a:r>
              <a:rPr lang="fr-FR" sz="800" b="1" u="sng"/>
              <a:t>publiés sur la réforme dans le JCP G</a:t>
            </a:r>
          </a:p>
          <a:p>
            <a:r>
              <a:rPr lang="fr-FR" sz="600" b="1" smtClean="0"/>
              <a:t>Réforme </a:t>
            </a:r>
            <a:r>
              <a:rPr lang="fr-FR" sz="600" b="1"/>
              <a:t>traitée entre avril et octobre 2016 sous forme de Libres propos (21), Etudes, Chronique, Mot de la semaine, Vie des idées</a:t>
            </a:r>
            <a:endParaRPr lang="fr-FR" sz="600"/>
          </a:p>
          <a:p>
            <a:pPr lvl="0"/>
            <a:r>
              <a:rPr lang="fr-FR" sz="600"/>
              <a:t>N° 7 Nicolas Molfessis, Ordonnance portant réforme du droit des contrats, du régime général et de la preuve des obligations. Droit des contrats : Que vive la réforme : </a:t>
            </a:r>
            <a:r>
              <a:rPr lang="fr-FR" sz="600" b="1"/>
              <a:t>JCP G 2016, doctr. 180, Etude</a:t>
            </a:r>
            <a:endParaRPr lang="fr-FR" sz="600"/>
          </a:p>
          <a:p>
            <a:pPr lvl="0"/>
            <a:r>
              <a:rPr lang="fr-FR" sz="600"/>
              <a:t>N° 4 Geneviève Viney, Réforme du droit de la responsabilité civile - Propositions de réformer les textes du Code civil. Après la réforme du contrat, la nécessaire réforme des textes du Code civil relatifs à la responsabilité : </a:t>
            </a:r>
            <a:r>
              <a:rPr lang="fr-FR" sz="600" b="1"/>
              <a:t>JCP G 2016, doctr. 99, Étude</a:t>
            </a:r>
            <a:r>
              <a:rPr lang="fr-FR" sz="600"/>
              <a:t> </a:t>
            </a:r>
          </a:p>
          <a:p>
            <a:pPr lvl="0"/>
            <a:r>
              <a:rPr lang="fr-FR" sz="600"/>
              <a:t>n° 14 Martine Behar Touchais Le déséquilibre significatif dans le Code civil : </a:t>
            </a:r>
            <a:r>
              <a:rPr lang="fr-FR" sz="600" b="1"/>
              <a:t>JCP G 2016, act. 391, Libres propos </a:t>
            </a:r>
            <a:endParaRPr lang="fr-FR" sz="600"/>
          </a:p>
          <a:p>
            <a:pPr lvl="0"/>
            <a:r>
              <a:rPr lang="fr-FR" sz="600"/>
              <a:t>n° 15 Hugo Barbier La violence par abus de dépendance : </a:t>
            </a:r>
            <a:r>
              <a:rPr lang="fr-FR" sz="600" b="1"/>
              <a:t>JCP G 2016, act. 421, Libres propos</a:t>
            </a:r>
            <a:r>
              <a:rPr lang="fr-FR" sz="600"/>
              <a:t> </a:t>
            </a:r>
          </a:p>
          <a:p>
            <a:pPr lvl="0"/>
            <a:r>
              <a:rPr lang="fr-FR" sz="600"/>
              <a:t>n° 16 Cécile Pérez Règles impératives et supplétives dans le nouveau droit des contrats :</a:t>
            </a:r>
            <a:r>
              <a:rPr lang="fr-FR" sz="600" b="1"/>
              <a:t> JCP G 2016, act. 454,</a:t>
            </a:r>
            <a:r>
              <a:rPr lang="fr-FR" sz="600"/>
              <a:t> </a:t>
            </a:r>
            <a:r>
              <a:rPr lang="fr-FR" sz="600" b="1"/>
              <a:t>Libres propos</a:t>
            </a:r>
            <a:r>
              <a:rPr lang="fr-FR" sz="600"/>
              <a:t> </a:t>
            </a:r>
          </a:p>
          <a:p>
            <a:pPr lvl="0"/>
            <a:r>
              <a:rPr lang="fr-FR" sz="600"/>
              <a:t>n° 17 Etienne Vergès Droit de la preuve : une réforme en trompe-l’œil : </a:t>
            </a:r>
            <a:r>
              <a:rPr lang="fr-FR" sz="600" b="1"/>
              <a:t>JCP G 2016, act. 486, Libres propos</a:t>
            </a:r>
            <a:endParaRPr lang="fr-FR" sz="600"/>
          </a:p>
          <a:p>
            <a:pPr lvl="0"/>
            <a:r>
              <a:rPr lang="fr-FR" sz="600"/>
              <a:t>n° 18 Claude Brenner Sources des obligations dans le Code civil rénové : passage à l’acte ou acte manqué ?, : </a:t>
            </a:r>
            <a:r>
              <a:rPr lang="fr-FR" sz="600" b="1"/>
              <a:t>JCP G 2016, act. 524, Libres propos</a:t>
            </a:r>
            <a:endParaRPr lang="fr-FR" sz="600"/>
          </a:p>
          <a:p>
            <a:pPr lvl="0"/>
            <a:r>
              <a:rPr lang="fr-FR" sz="600"/>
              <a:t>n° 19 Sophie Gaudemet Dits et non-dits sur l’application dans le temps de l’ordonnance du 10 février 2016 : </a:t>
            </a:r>
            <a:r>
              <a:rPr lang="fr-FR" sz="600" b="1"/>
              <a:t>JCP G 2016, act. 559, Libres propos </a:t>
            </a:r>
            <a:endParaRPr lang="fr-FR" sz="600"/>
          </a:p>
          <a:p>
            <a:r>
              <a:rPr lang="fr-FR" sz="600" smtClean="0"/>
              <a:t>n</a:t>
            </a:r>
            <a:r>
              <a:rPr lang="fr-FR" sz="600"/>
              <a:t>° 51 Représentation - Benoit Marpeau, De l'articulation des contraintes liées à la prévention des conflits d'intérêts avec le droit des sociétés : JCP G 2016, doctr. 1399</a:t>
            </a:r>
            <a:endParaRPr lang="fr-FR" sz="600" b="1" smtClean="0"/>
          </a:p>
          <a:p>
            <a:pPr lvl="0"/>
            <a:endParaRPr lang="fr-FR" sz="600" b="1"/>
          </a:p>
          <a:p>
            <a:pPr lvl="0"/>
            <a:endParaRPr lang="fr-FR" sz="600"/>
          </a:p>
          <a:p>
            <a:endParaRPr lang="fr-FR" sz="600" smtClean="0"/>
          </a:p>
          <a:p>
            <a:endParaRPr lang="fr-FR" sz="600"/>
          </a:p>
        </p:txBody>
      </p:sp>
    </p:spTree>
    <p:extLst>
      <p:ext uri="{BB962C8B-B14F-4D97-AF65-F5344CB8AC3E}">
        <p14:creationId xmlns:p14="http://schemas.microsoft.com/office/powerpoint/2010/main" val="561460964"/>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r>
              <a:rPr lang="fr-FR" smtClean="0"/>
              <a:t>Les ouvrages traitant de la réforme ou fortement impactés par la réforme </a:t>
            </a:r>
            <a:endParaRPr lang="fr-FR"/>
          </a:p>
        </p:txBody>
      </p:sp>
      <p:sp>
        <p:nvSpPr>
          <p:cNvPr id="3" name="Espace réservé du contenu 2"/>
          <p:cNvSpPr>
            <a:spLocks noGrp="1"/>
          </p:cNvSpPr>
          <p:nvPr>
            <p:ph idx="1"/>
          </p:nvPr>
        </p:nvSpPr>
        <p:spPr>
          <a:xfrm>
            <a:off x="224589" y="1003697"/>
            <a:ext cx="11635922" cy="5332935"/>
          </a:xfrm>
        </p:spPr>
        <p:txBody>
          <a:bodyPr>
            <a:normAutofit fontScale="92500" lnSpcReduction="20000"/>
          </a:bodyPr>
          <a:lstStyle/>
          <a:p>
            <a:pPr lvl="0"/>
            <a:r>
              <a:rPr lang="fr-FR" smtClean="0"/>
              <a:t>Réforme </a:t>
            </a:r>
            <a:r>
              <a:rPr lang="fr-FR"/>
              <a:t>du droit des contrats, du régime général et de la preuve des obligations, Ordonnance n° 2016-131 du février 2016 (texte de l’ordonnance, 64 p.) : </a:t>
            </a:r>
            <a:r>
              <a:rPr lang="fr-FR" b="1" err="1"/>
              <a:t>LexisNexis, hors collection, mars 2016, 3 €</a:t>
            </a:r>
            <a:endParaRPr lang="fr-FR"/>
          </a:p>
          <a:p>
            <a:pPr lvl="0"/>
            <a:r>
              <a:rPr lang="fr-FR"/>
              <a:t>Commentaire de la réforme du droit des contrats et des obligations, par Philippe Simler : </a:t>
            </a:r>
            <a:r>
              <a:rPr lang="fr-FR" b="1" err="1"/>
              <a:t>LexisNexis, coll. Actualité, juill. 2016, 19,90 €</a:t>
            </a:r>
            <a:endParaRPr lang="fr-FR"/>
          </a:p>
          <a:p>
            <a:pPr lvl="0"/>
            <a:r>
              <a:rPr lang="fr-FR"/>
              <a:t>Sous la direction de L. Leveneur, Code civil 2018 : </a:t>
            </a:r>
            <a:r>
              <a:rPr lang="fr-FR" b="1" err="1"/>
              <a:t>LexisNexis, coll. Codes bleu, juillet 2017, 19,90 € jusqu’au 31 décembre 2017 (livret sur la réforme offert avec le Code civil)</a:t>
            </a:r>
            <a:endParaRPr lang="fr-FR"/>
          </a:p>
          <a:p>
            <a:pPr lvl="0"/>
            <a:r>
              <a:rPr lang="fr-FR"/>
              <a:t>Réforme du droit des contrats, du régime général et de la preuve des obligations, Commentaire article par article, par Olivier Deshayes, Thomas Genicon, Yves-Marie Laithier : </a:t>
            </a:r>
            <a:r>
              <a:rPr lang="fr-FR" b="1" err="1"/>
              <a:t>LexisNexis, Hors collection, octobre 2016, 40 €</a:t>
            </a:r>
            <a:endParaRPr lang="fr-FR"/>
          </a:p>
          <a:p>
            <a:pPr lvl="0"/>
            <a:r>
              <a:rPr lang="fr-FR"/>
              <a:t> Trois ouvrages de la collection « </a:t>
            </a:r>
            <a:r>
              <a:rPr lang="fr-FR" b="1"/>
              <a:t>Objectif Droit</a:t>
            </a:r>
            <a:r>
              <a:rPr lang="fr-FR"/>
              <a:t> » abordant l’ensemble du droit des obligations et à jour de la réforme : </a:t>
            </a:r>
          </a:p>
          <a:p>
            <a:pPr lvl="1"/>
            <a:r>
              <a:rPr lang="fr-FR"/>
              <a:t>Droit des obligations – Régime général, par Philippe Delebecque et Frédéric-Jérôme Pansier, 8e édition, </a:t>
            </a:r>
            <a:r>
              <a:rPr lang="fr-FR" b="1"/>
              <a:t>septembre 2016,</a:t>
            </a:r>
            <a:r>
              <a:rPr lang="fr-FR"/>
              <a:t> 430 pages, 27 € </a:t>
            </a:r>
          </a:p>
          <a:p>
            <a:pPr lvl="1"/>
            <a:r>
              <a:rPr lang="fr-FR"/>
              <a:t>Droit des obligations – Contrat et quasi-contrat, par Philippe Delebecque et Frédéric-Jérôme Pansier, 7e édition, </a:t>
            </a:r>
            <a:r>
              <a:rPr lang="fr-FR" b="1"/>
              <a:t>septembre 2016, </a:t>
            </a:r>
            <a:r>
              <a:rPr lang="fr-FR"/>
              <a:t>435 pages, 27 € </a:t>
            </a:r>
          </a:p>
          <a:p>
            <a:pPr lvl="1"/>
            <a:r>
              <a:rPr lang="fr-FR"/>
              <a:t>Droit des obligations – Responsabilité civile - Délit et quasi-délit, par Philippe Delebecque et Frédéric-Jérôme Pansier, 7e édition, </a:t>
            </a:r>
            <a:r>
              <a:rPr lang="fr-FR" b="1"/>
              <a:t>septembre 2016</a:t>
            </a:r>
            <a:r>
              <a:rPr lang="fr-FR"/>
              <a:t>, 345 pages, 26 €</a:t>
            </a:r>
          </a:p>
          <a:p>
            <a:pPr lvl="0"/>
            <a:r>
              <a:rPr lang="fr-FR"/>
              <a:t>Libres propos sur la réforme du droit des contrats, ouvrage collectif : </a:t>
            </a:r>
            <a:r>
              <a:rPr lang="fr-FR" b="1" err="1"/>
              <a:t>LexisNexis, hors collection, décembre 2016, 35 €</a:t>
            </a:r>
            <a:endParaRPr lang="fr-FR"/>
          </a:p>
          <a:p>
            <a:pPr lvl="0"/>
            <a:r>
              <a:rPr lang="fr-FR" err="1"/>
              <a:t>Clausier, par William Dross : </a:t>
            </a:r>
            <a:r>
              <a:rPr lang="fr-FR" b="1" err="1"/>
              <a:t>LexisNexis, hors collection</a:t>
            </a:r>
            <a:r>
              <a:rPr lang="fr-FR"/>
              <a:t>, 3e édition, </a:t>
            </a:r>
            <a:r>
              <a:rPr lang="fr-FR" b="1"/>
              <a:t>octobre 2016</a:t>
            </a:r>
            <a:r>
              <a:rPr lang="fr-FR"/>
              <a:t>, 944 pages, 55 €</a:t>
            </a:r>
          </a:p>
          <a:p>
            <a:pPr lvl="0"/>
            <a:r>
              <a:rPr lang="fr-FR"/>
              <a:t>Droit des obligations, par Philippe Malinvaud, Dominique Fenouillet et Mustapha Mekki : </a:t>
            </a:r>
            <a:r>
              <a:rPr lang="fr-FR" b="1" err="1"/>
              <a:t>LexisNexis, coll. Manuel</a:t>
            </a:r>
            <a:r>
              <a:rPr lang="fr-FR"/>
              <a:t>, 14e édition, </a:t>
            </a:r>
            <a:r>
              <a:rPr lang="fr-FR" b="1"/>
              <a:t>octobre 2017</a:t>
            </a:r>
            <a:r>
              <a:rPr lang="fr-FR"/>
              <a:t>, 900 pages.</a:t>
            </a:r>
          </a:p>
          <a:p>
            <a:endParaRPr lang="fr-F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21</a:t>
            </a:fld>
            <a:endParaRPr lang="fr-FR"/>
          </a:p>
        </p:txBody>
      </p:sp>
      <p:sp>
        <p:nvSpPr>
          <p:cNvPr id="6" name="ZoneTexte 5"/>
          <p:cNvSpPr txBox="1"/>
          <p:nvPr/>
        </p:nvSpPr>
        <p:spPr>
          <a:xfrm>
            <a:off x="8982635" y="6492875"/>
            <a:ext cx="2194560" cy="369332"/>
          </a:xfrm>
          <a:prstGeom prst="rect">
            <a:avLst/>
          </a:prstGeom>
          <a:noFill/>
        </p:spPr>
        <p:txBody>
          <a:bodyPr wrap="square" rtlCol="0">
            <a:spAutoFit/>
          </a:bodyPr>
          <a:lstStyle/>
          <a:p>
            <a:r>
              <a:rPr lang="fr-FR" smtClean="0">
                <a:hlinkClick r:id="rId2" action="ppaction://hlinksldjump"/>
              </a:rPr>
              <a:t>Autres contenus</a:t>
            </a:r>
            <a:endParaRPr lang="fr-FR"/>
          </a:p>
        </p:txBody>
      </p:sp>
    </p:spTree>
    <p:extLst>
      <p:ext uri="{BB962C8B-B14F-4D97-AF65-F5344CB8AC3E}">
        <p14:creationId xmlns:p14="http://schemas.microsoft.com/office/powerpoint/2010/main" val="383731148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noAutofit/>
          </a:bodyPr>
          <a:lstStyle/>
          <a:p>
            <a:r>
              <a:rPr lang="fr-FR" sz="2800" b="1"/>
              <a:t>Comment la documentation en ligne intègre-t-elle la coexistence des deux régimes juridiques </a:t>
            </a:r>
            <a:r>
              <a:rPr lang="fr-FR" sz="2800" b="1" smtClean="0"/>
              <a:t>de la réforme des obligations: </a:t>
            </a:r>
            <a:br>
              <a:rPr lang="fr-FR" sz="2800" b="1" smtClean="0"/>
            </a:br>
            <a:br>
              <a:rPr lang="fr-FR" sz="2800" b="1"/>
            </a:br>
            <a:r>
              <a:rPr lang="fr-FR" sz="2800" b="1" smtClean="0"/>
              <a:t>- </a:t>
            </a:r>
            <a:r>
              <a:rPr lang="fr-FR" sz="2800" smtClean="0"/>
              <a:t>Codes, Encyclopédies</a:t>
            </a:r>
            <a:r>
              <a:rPr lang="fr-FR" sz="2800"/>
              <a:t>, </a:t>
            </a:r>
            <a:br>
              <a:rPr lang="fr-FR" sz="2800"/>
            </a:br>
            <a:r>
              <a:rPr lang="fr-FR" sz="2800" smtClean="0"/>
              <a:t>- Mise </a:t>
            </a:r>
            <a:r>
              <a:rPr lang="fr-FR" sz="2800"/>
              <a:t>à jour du régime ancien par la jurisprudence ?</a:t>
            </a:r>
            <a:br>
              <a:rPr lang="fr-FR" sz="2800"/>
            </a:br>
            <a:r>
              <a:rPr lang="fr-FR" sz="2800" smtClean="0"/>
              <a:t>- Outils</a:t>
            </a:r>
            <a:r>
              <a:rPr lang="fr-FR" sz="2800"/>
              <a:t> : tables de concordance</a:t>
            </a:r>
            <a:br>
              <a:rPr lang="fr-FR" sz="2800"/>
            </a:br>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WorkShop IT Mai 2017</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3</a:t>
            </a:fld>
            <a:endParaRPr lang="fr-FR"/>
          </a:p>
        </p:txBody>
      </p:sp>
    </p:spTree>
    <p:extLst>
      <p:ext uri="{BB962C8B-B14F-4D97-AF65-F5344CB8AC3E}">
        <p14:creationId xmlns:p14="http://schemas.microsoft.com/office/powerpoint/2010/main" val="747457478"/>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normAutofit/>
          </a:bodyPr>
          <a:lstStyle/>
          <a:p>
            <a:pPr algn="ctr"/>
            <a:r>
              <a:rPr lang="fr-FR" sz="2400" b="1" smtClean="0"/>
              <a:t>Traitement de la réforme de droit des obligations : le code civil papier 2018 </a:t>
            </a:r>
            <a:br>
              <a:rPr lang="fr-FR" sz="2400" b="1" smtClean="0"/>
            </a:br>
            <a:r>
              <a:rPr lang="fr-FR" sz="2400" b="1" smtClean="0"/>
              <a:t>Faciliter l’accès </a:t>
            </a:r>
            <a:endParaRPr lang="fr-FR" sz="2400" b="1"/>
          </a:p>
        </p:txBody>
      </p:sp>
      <p:sp>
        <p:nvSpPr>
          <p:cNvPr id="3" name="Espace réservé du contenu 2"/>
          <p:cNvSpPr>
            <a:spLocks noGrp="1"/>
          </p:cNvSpPr>
          <p:nvPr>
            <p:ph idx="1"/>
          </p:nvPr>
        </p:nvSpPr>
        <p:spPr>
          <a:xfrm>
            <a:off x="2215166" y="1003697"/>
            <a:ext cx="9749307" cy="5700395"/>
          </a:xfrm>
        </p:spPr>
        <p:txBody>
          <a:bodyPr>
            <a:normAutofit/>
          </a:bodyPr>
          <a:lstStyle/>
          <a:p>
            <a:pPr lvl="2"/>
            <a:endParaRPr lang="fr-FR" b="1" smtClean="0"/>
          </a:p>
          <a:p>
            <a:r>
              <a:rPr lang="fr-FR" b="1" smtClean="0"/>
              <a:t>Organisation </a:t>
            </a:r>
            <a:r>
              <a:rPr lang="fr-FR" b="1"/>
              <a:t>de la réforme au sein du </a:t>
            </a:r>
            <a:r>
              <a:rPr lang="fr-FR" b="1" smtClean="0"/>
              <a:t>code </a:t>
            </a:r>
            <a:r>
              <a:rPr lang="fr-FR" b="1"/>
              <a:t>millésimé </a:t>
            </a:r>
            <a:r>
              <a:rPr lang="fr-FR" b="1" smtClean="0"/>
              <a:t>2018 </a:t>
            </a:r>
            <a:r>
              <a:rPr lang="fr-FR" b="1"/>
              <a:t>:</a:t>
            </a:r>
            <a:endParaRPr lang="fr-FR"/>
          </a:p>
          <a:p>
            <a:pPr lvl="1"/>
            <a:r>
              <a:rPr lang="fr-FR" smtClean="0"/>
              <a:t>Une entrée par les nouveaux titres et articles suivis des anciens </a:t>
            </a:r>
            <a:endParaRPr lang="fr-FR"/>
          </a:p>
          <a:p>
            <a:pPr lvl="1"/>
            <a:r>
              <a:rPr lang="fr-FR"/>
              <a:t>Onglet sur toute la tranche pour indiquer le début de la partie </a:t>
            </a:r>
            <a:r>
              <a:rPr lang="fr-FR" smtClean="0"/>
              <a:t>ancienne</a:t>
            </a:r>
            <a:endParaRPr lang="fr-FR"/>
          </a:p>
          <a:p>
            <a:pPr lvl="1"/>
            <a:r>
              <a:rPr lang="fr-FR"/>
              <a:t>Titres courants : suppression de la référence « nouveau » (Code 2017) mais conservation de la référence « </a:t>
            </a:r>
            <a:r>
              <a:rPr lang="fr-FR" smtClean="0"/>
              <a:t>ancien »</a:t>
            </a:r>
            <a:endParaRPr lang="fr-FR"/>
          </a:p>
          <a:p>
            <a:pPr lvl="1"/>
            <a:r>
              <a:rPr lang="fr-FR"/>
              <a:t>Dans l’index alphabétique, présence des articles nouveaux et anciens</a:t>
            </a:r>
          </a:p>
          <a:p>
            <a:pPr lvl="1"/>
            <a:r>
              <a:rPr lang="fr-FR"/>
              <a:t>Conservation des annotations jurisprudentielles antérieures sous les anciens articles</a:t>
            </a:r>
          </a:p>
          <a:p>
            <a:pPr lvl="0"/>
            <a:r>
              <a:rPr lang="fr-FR"/>
              <a:t> </a:t>
            </a:r>
            <a:r>
              <a:rPr lang="fr-FR" b="1" smtClean="0"/>
              <a:t>Navigation </a:t>
            </a:r>
            <a:r>
              <a:rPr lang="fr-FR" b="1"/>
              <a:t>au sein du code millésimé 2018  : </a:t>
            </a:r>
            <a:endParaRPr lang="fr-FR"/>
          </a:p>
          <a:p>
            <a:pPr lvl="1"/>
            <a:r>
              <a:rPr lang="fr-FR"/>
              <a:t>Deux tables de renvois (anciens vers nouveaux / nouveaux vers anciens) situé au début de chaque partie et sur fond bleu ; permet une démarcation sur la tranche du code</a:t>
            </a:r>
          </a:p>
          <a:p>
            <a:pPr lvl="1"/>
            <a:r>
              <a:rPr lang="fr-FR"/>
              <a:t>Sous article nouveau, NB de renvoi vers article ancien + n° page (avec réciproque)</a:t>
            </a:r>
          </a:p>
          <a:p>
            <a:pPr lvl="1"/>
            <a:r>
              <a:rPr lang="fr-FR"/>
              <a:t>NB visible (police gras + interligne</a:t>
            </a:r>
            <a:r>
              <a:rPr lang="fr-FR" smtClean="0"/>
              <a:t>) : sous l’article 1231 nouveau, NB renvoyant aux articles 1145 ancien et 1146 ancien, p. 930</a:t>
            </a:r>
            <a:endParaRPr lang="fr-FR"/>
          </a:p>
          <a:p>
            <a:pPr lvl="1"/>
            <a:r>
              <a:rPr lang="fr-FR"/>
              <a:t>JP utile reproduite sous l’article ancien tel qu’il était rédigé au moment de son </a:t>
            </a:r>
            <a:r>
              <a:rPr lang="fr-FR" smtClean="0"/>
              <a:t>interprétation + Intégration de la JP rendues au visa des nouveaux articles sous les nouveaux articles au fur et à mesure de leur parution</a:t>
            </a:r>
          </a:p>
          <a:p>
            <a:pPr lvl="1"/>
            <a:r>
              <a:rPr lang="fr-FR" smtClean="0"/>
              <a:t>+ </a:t>
            </a:r>
            <a:r>
              <a:rPr lang="fr-FR"/>
              <a:t>Livret offert avec tableaux de rapprochement des dispositions</a:t>
            </a:r>
          </a:p>
          <a:p>
            <a:endParaRPr lang="fr-F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4</a:t>
            </a:fld>
            <a:endParaRPr lang="fr-FR"/>
          </a:p>
        </p:txBody>
      </p:sp>
      <p:pic>
        <p:nvPicPr>
          <p:cNvPr id="1026" name="Image 1" descr="image00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783" y="1160922"/>
            <a:ext cx="1813404" cy="25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55" y="4671855"/>
            <a:ext cx="2004811" cy="1503608"/>
          </a:xfrm>
          <a:prstGeom prst="rect">
            <a:avLst/>
          </a:prstGeom>
        </p:spPr>
      </p:pic>
    </p:spTree>
    <p:extLst>
      <p:ext uri="{BB962C8B-B14F-4D97-AF65-F5344CB8AC3E}">
        <p14:creationId xmlns:p14="http://schemas.microsoft.com/office/powerpoint/2010/main" val="1660396943"/>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normAutofit/>
          </a:bodyPr>
          <a:lstStyle/>
          <a:p>
            <a:pPr algn="r"/>
            <a:r>
              <a:rPr lang="fr-FR" sz="2400" b="1" smtClean="0"/>
              <a:t>Traitement de la réforme de droit des obligations : le code civil en ligne</a:t>
            </a:r>
            <a:br>
              <a:rPr lang="fr-FR" sz="2400" b="1" smtClean="0"/>
            </a:br>
            <a:r>
              <a:rPr lang="fr-FR" sz="2400" b="1" smtClean="0"/>
              <a:t>Faciliter l’accès </a:t>
            </a:r>
            <a:endParaRPr lang="fr-FR" sz="2400" b="1"/>
          </a:p>
        </p:txBody>
      </p:sp>
      <p:sp>
        <p:nvSpPr>
          <p:cNvPr id="3" name="Espace réservé du contenu 2"/>
          <p:cNvSpPr>
            <a:spLocks noGrp="1"/>
          </p:cNvSpPr>
          <p:nvPr>
            <p:ph idx="1"/>
          </p:nvPr>
        </p:nvSpPr>
        <p:spPr>
          <a:xfrm>
            <a:off x="5761011" y="1493033"/>
            <a:ext cx="5710989" cy="2499921"/>
          </a:xfrm>
        </p:spPr>
        <p:txBody>
          <a:bodyPr>
            <a:normAutofit fontScale="92500" lnSpcReduction="10000"/>
          </a:bodyPr>
          <a:lstStyle/>
          <a:p>
            <a:r>
              <a:rPr lang="fr-FR" b="1" smtClean="0"/>
              <a:t>Affichage de l’article du code dans sa version à jour au jour de la consultation </a:t>
            </a:r>
          </a:p>
          <a:p>
            <a:r>
              <a:rPr lang="fr-FR" b="1" smtClean="0"/>
              <a:t>NB </a:t>
            </a:r>
            <a:r>
              <a:rPr lang="fr-FR" b="1"/>
              <a:t>: Rapprocher de l’article ancien </a:t>
            </a:r>
          </a:p>
          <a:p>
            <a:r>
              <a:rPr lang="fr-FR" b="1" smtClean="0"/>
              <a:t>Annotations reproduites </a:t>
            </a:r>
            <a:r>
              <a:rPr lang="fr-FR" b="1"/>
              <a:t>sous </a:t>
            </a:r>
            <a:r>
              <a:rPr lang="fr-FR" b="1" smtClean="0"/>
              <a:t>l’article nouveau : si elles sont applicables intégration des annotations rendues </a:t>
            </a:r>
            <a:r>
              <a:rPr lang="fr-FR" b="1"/>
              <a:t>au visa </a:t>
            </a:r>
            <a:r>
              <a:rPr lang="fr-FR" b="1" smtClean="0"/>
              <a:t>de l’ancien article avec mention : « Annotations relatives à l’article 1383 ancien » et intégration au fur et à mesure des décisions rendues au visa du nouvel article.</a:t>
            </a:r>
            <a:endParaRPr lang="fr-FR" b="1"/>
          </a:p>
          <a:p>
            <a:endParaRPr lang="fr-FR"/>
          </a:p>
          <a:p>
            <a:endParaRPr lang="fr-F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5</a:t>
            </a:fld>
            <a:endParaRPr lang="fr-FR"/>
          </a:p>
        </p:txBody>
      </p:sp>
      <p:grpSp>
        <p:nvGrpSpPr>
          <p:cNvPr id="10" name="Groupe 9"/>
          <p:cNvGrpSpPr/>
          <p:nvPr/>
        </p:nvGrpSpPr>
        <p:grpSpPr>
          <a:xfrm>
            <a:off x="0" y="769157"/>
            <a:ext cx="5053263" cy="6087300"/>
            <a:chOff x="0" y="608737"/>
            <a:chExt cx="5053263" cy="6087300"/>
          </a:xfrm>
        </p:grpSpPr>
        <p:pic>
          <p:nvPicPr>
            <p:cNvPr id="7" name="Image 6"/>
            <p:cNvPicPr>
              <a:picLocks noChangeAspect="1"/>
            </p:cNvPicPr>
            <p:nvPr/>
          </p:nvPicPr>
          <p:blipFill>
            <a:blip r:embed="rId2"/>
            <a:stretch>
              <a:fillRect/>
            </a:stretch>
          </p:blipFill>
          <p:spPr>
            <a:xfrm>
              <a:off x="0" y="608737"/>
              <a:ext cx="5053263" cy="3400259"/>
            </a:xfrm>
            <a:prstGeom prst="rect">
              <a:avLst/>
            </a:prstGeom>
            <a:ln>
              <a:solidFill>
                <a:srgbClr val="C00000"/>
              </a:solidFill>
            </a:ln>
          </p:spPr>
        </p:pic>
        <p:pic>
          <p:nvPicPr>
            <p:cNvPr id="8" name="Image 7"/>
            <p:cNvPicPr>
              <a:picLocks noChangeAspect="1"/>
            </p:cNvPicPr>
            <p:nvPr/>
          </p:nvPicPr>
          <p:blipFill>
            <a:blip r:embed="rId3"/>
            <a:stretch>
              <a:fillRect/>
            </a:stretch>
          </p:blipFill>
          <p:spPr>
            <a:xfrm>
              <a:off x="0" y="3992954"/>
              <a:ext cx="5053263" cy="2703083"/>
            </a:xfrm>
            <a:prstGeom prst="rect">
              <a:avLst/>
            </a:prstGeom>
            <a:ln>
              <a:solidFill>
                <a:srgbClr val="C00000"/>
              </a:solidFill>
            </a:ln>
          </p:spPr>
        </p:pic>
      </p:grpSp>
      <p:pic>
        <p:nvPicPr>
          <p:cNvPr id="9" name="Image 8"/>
          <p:cNvPicPr>
            <a:picLocks noChangeAspect="1"/>
          </p:cNvPicPr>
          <p:nvPr/>
        </p:nvPicPr>
        <p:blipFill>
          <a:blip r:embed="rId4"/>
          <a:stretch>
            <a:fillRect/>
          </a:stretch>
        </p:blipFill>
        <p:spPr>
          <a:xfrm>
            <a:off x="5166450" y="4671697"/>
            <a:ext cx="5469466" cy="2181177"/>
          </a:xfrm>
          <a:prstGeom prst="rect">
            <a:avLst/>
          </a:prstGeom>
          <a:ln>
            <a:solidFill>
              <a:srgbClr val="C00000"/>
            </a:solidFill>
          </a:ln>
        </p:spPr>
      </p:pic>
      <p:pic>
        <p:nvPicPr>
          <p:cNvPr id="11" name="Image 10"/>
          <p:cNvPicPr>
            <a:picLocks noChangeAspect="1"/>
          </p:cNvPicPr>
          <p:nvPr/>
        </p:nvPicPr>
        <p:blipFill>
          <a:blip r:embed="rId5"/>
          <a:stretch>
            <a:fillRect/>
          </a:stretch>
        </p:blipFill>
        <p:spPr>
          <a:xfrm>
            <a:off x="843965" y="-1604348"/>
            <a:ext cx="5819775" cy="1419225"/>
          </a:xfrm>
          <a:prstGeom prst="rect">
            <a:avLst/>
          </a:prstGeom>
        </p:spPr>
      </p:pic>
      <p:pic>
        <p:nvPicPr>
          <p:cNvPr id="6" name="Image 5"/>
          <p:cNvPicPr>
            <a:picLocks noChangeAspect="1"/>
          </p:cNvPicPr>
          <p:nvPr/>
        </p:nvPicPr>
        <p:blipFill>
          <a:blip r:embed="rId6"/>
          <a:stretch>
            <a:fillRect/>
          </a:stretch>
        </p:blipFill>
        <p:spPr>
          <a:xfrm>
            <a:off x="2212937" y="783398"/>
            <a:ext cx="838200" cy="809625"/>
          </a:xfrm>
          <a:prstGeom prst="rect">
            <a:avLst/>
          </a:prstGeom>
        </p:spPr>
      </p:pic>
    </p:spTree>
    <p:extLst>
      <p:ext uri="{BB962C8B-B14F-4D97-AF65-F5344CB8AC3E}">
        <p14:creationId xmlns:p14="http://schemas.microsoft.com/office/powerpoint/2010/main" val="1647772410"/>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normAutofit/>
          </a:bodyPr>
          <a:lstStyle/>
          <a:p>
            <a:pPr algn="r"/>
            <a:r>
              <a:rPr lang="fr-FR" sz="2400" b="1" smtClean="0"/>
              <a:t>Traitement de la réforme de droit des obligations : le code civil en ligne</a:t>
            </a:r>
            <a:br>
              <a:rPr lang="fr-FR" sz="2400" b="1" smtClean="0"/>
            </a:br>
            <a:r>
              <a:rPr lang="fr-FR" sz="2400" b="1" smtClean="0"/>
              <a:t>Faciliter l’accès </a:t>
            </a:r>
            <a:endParaRPr lang="fr-FR" sz="2400" b="1"/>
          </a:p>
        </p:txBody>
      </p:sp>
      <p:sp>
        <p:nvSpPr>
          <p:cNvPr id="3" name="Espace réservé du contenu 2"/>
          <p:cNvSpPr>
            <a:spLocks noGrp="1"/>
          </p:cNvSpPr>
          <p:nvPr>
            <p:ph idx="1"/>
          </p:nvPr>
        </p:nvSpPr>
        <p:spPr>
          <a:xfrm>
            <a:off x="5761011" y="1493033"/>
            <a:ext cx="5710989" cy="2499921"/>
          </a:xfrm>
        </p:spPr>
        <p:txBody>
          <a:bodyPr>
            <a:normAutofit/>
          </a:bodyPr>
          <a:lstStyle/>
          <a:p>
            <a:r>
              <a:rPr lang="fr-FR" b="1" smtClean="0"/>
              <a:t>Comparaison de versions : </a:t>
            </a:r>
            <a:r>
              <a:rPr lang="fr-FR" smtClean="0"/>
              <a:t>permet de suivre les évolutions du texte</a:t>
            </a:r>
            <a:endParaRPr lang="fr-F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6</a:t>
            </a:fld>
            <a:endParaRPr lang="fr-FR"/>
          </a:p>
        </p:txBody>
      </p:sp>
      <p:grpSp>
        <p:nvGrpSpPr>
          <p:cNvPr id="15" name="Groupe 14"/>
          <p:cNvGrpSpPr/>
          <p:nvPr/>
        </p:nvGrpSpPr>
        <p:grpSpPr>
          <a:xfrm>
            <a:off x="113187" y="1101163"/>
            <a:ext cx="5053263" cy="4661122"/>
            <a:chOff x="113187" y="1101163"/>
            <a:chExt cx="5053263" cy="4661122"/>
          </a:xfrm>
        </p:grpSpPr>
        <p:pic>
          <p:nvPicPr>
            <p:cNvPr id="7" name="Image 6"/>
            <p:cNvPicPr>
              <a:picLocks noChangeAspect="1"/>
            </p:cNvPicPr>
            <p:nvPr/>
          </p:nvPicPr>
          <p:blipFill>
            <a:blip r:embed="rId2"/>
            <a:stretch>
              <a:fillRect/>
            </a:stretch>
          </p:blipFill>
          <p:spPr>
            <a:xfrm>
              <a:off x="113187" y="2362026"/>
              <a:ext cx="5053263" cy="3400259"/>
            </a:xfrm>
            <a:prstGeom prst="rect">
              <a:avLst/>
            </a:prstGeom>
            <a:ln>
              <a:solidFill>
                <a:srgbClr val="C00000"/>
              </a:solidFill>
            </a:ln>
          </p:spPr>
        </p:pic>
        <p:pic>
          <p:nvPicPr>
            <p:cNvPr id="6" name="Image 5"/>
            <p:cNvPicPr>
              <a:picLocks noChangeAspect="1"/>
            </p:cNvPicPr>
            <p:nvPr/>
          </p:nvPicPr>
          <p:blipFill>
            <a:blip r:embed="rId3"/>
            <a:stretch>
              <a:fillRect/>
            </a:stretch>
          </p:blipFill>
          <p:spPr>
            <a:xfrm>
              <a:off x="113187" y="1101163"/>
              <a:ext cx="5053263" cy="1232301"/>
            </a:xfrm>
            <a:prstGeom prst="rect">
              <a:avLst/>
            </a:prstGeom>
            <a:ln>
              <a:solidFill>
                <a:srgbClr val="C00000"/>
              </a:solidFill>
            </a:ln>
          </p:spPr>
        </p:pic>
      </p:grpSp>
      <p:grpSp>
        <p:nvGrpSpPr>
          <p:cNvPr id="10" name="Groupe 9"/>
          <p:cNvGrpSpPr/>
          <p:nvPr/>
        </p:nvGrpSpPr>
        <p:grpSpPr>
          <a:xfrm>
            <a:off x="6518583" y="2188820"/>
            <a:ext cx="5547978" cy="3570936"/>
            <a:chOff x="6316480" y="1490460"/>
            <a:chExt cx="5547978" cy="3570936"/>
          </a:xfrm>
        </p:grpSpPr>
        <p:pic>
          <p:nvPicPr>
            <p:cNvPr id="8" name="Image 7"/>
            <p:cNvPicPr>
              <a:picLocks noChangeAspect="1"/>
            </p:cNvPicPr>
            <p:nvPr/>
          </p:nvPicPr>
          <p:blipFill>
            <a:blip r:embed="rId4"/>
            <a:stretch>
              <a:fillRect/>
            </a:stretch>
          </p:blipFill>
          <p:spPr>
            <a:xfrm>
              <a:off x="6335730" y="3168615"/>
              <a:ext cx="5508333" cy="1892781"/>
            </a:xfrm>
            <a:prstGeom prst="rect">
              <a:avLst/>
            </a:prstGeom>
          </p:spPr>
        </p:pic>
        <p:pic>
          <p:nvPicPr>
            <p:cNvPr id="9" name="Image 8"/>
            <p:cNvPicPr>
              <a:picLocks noChangeAspect="1"/>
            </p:cNvPicPr>
            <p:nvPr/>
          </p:nvPicPr>
          <p:blipFill>
            <a:blip r:embed="rId5"/>
            <a:stretch>
              <a:fillRect/>
            </a:stretch>
          </p:blipFill>
          <p:spPr>
            <a:xfrm>
              <a:off x="6316480" y="1490460"/>
              <a:ext cx="5547978" cy="2014343"/>
            </a:xfrm>
            <a:prstGeom prst="rect">
              <a:avLst/>
            </a:prstGeom>
          </p:spPr>
        </p:pic>
      </p:grpSp>
      <p:pic>
        <p:nvPicPr>
          <p:cNvPr id="13" name="Image 12"/>
          <p:cNvPicPr>
            <a:picLocks noChangeAspect="1"/>
          </p:cNvPicPr>
          <p:nvPr/>
        </p:nvPicPr>
        <p:blipFill>
          <a:blip r:embed="rId6"/>
          <a:stretch>
            <a:fillRect/>
          </a:stretch>
        </p:blipFill>
        <p:spPr>
          <a:xfrm>
            <a:off x="2220718" y="2369620"/>
            <a:ext cx="838200" cy="809625"/>
          </a:xfrm>
          <a:prstGeom prst="rect">
            <a:avLst/>
          </a:prstGeom>
        </p:spPr>
      </p:pic>
      <p:pic>
        <p:nvPicPr>
          <p:cNvPr id="14" name="Image 13"/>
          <p:cNvPicPr>
            <a:picLocks noChangeAspect="1"/>
          </p:cNvPicPr>
          <p:nvPr/>
        </p:nvPicPr>
        <p:blipFill>
          <a:blip r:embed="rId6"/>
          <a:stretch>
            <a:fillRect/>
          </a:stretch>
        </p:blipFill>
        <p:spPr>
          <a:xfrm>
            <a:off x="9037389" y="2742993"/>
            <a:ext cx="509220" cy="491860"/>
          </a:xfrm>
          <a:prstGeom prst="rect">
            <a:avLst/>
          </a:prstGeom>
        </p:spPr>
      </p:pic>
    </p:spTree>
    <p:extLst>
      <p:ext uri="{BB962C8B-B14F-4D97-AF65-F5344CB8AC3E}">
        <p14:creationId xmlns:p14="http://schemas.microsoft.com/office/powerpoint/2010/main" val="424777148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r>
              <a:rPr lang="fr-FR" sz="2800" b="1"/>
              <a:t>Traitement</a:t>
            </a:r>
            <a:r>
              <a:rPr lang="fr-FR" sz="2800"/>
              <a:t> </a:t>
            </a:r>
            <a:r>
              <a:rPr lang="fr-FR" sz="2800" b="1"/>
              <a:t>de la réforme de droit des obligations </a:t>
            </a:r>
            <a:r>
              <a:rPr lang="fr-FR" sz="2800" b="1" smtClean="0"/>
              <a:t>: la jurisprudence </a:t>
            </a:r>
            <a:endParaRPr lang="fr-FR" b="1"/>
          </a:p>
        </p:txBody>
      </p:sp>
      <p:sp>
        <p:nvSpPr>
          <p:cNvPr id="3" name="Espace réservé du contenu 2"/>
          <p:cNvSpPr>
            <a:spLocks noGrp="1"/>
          </p:cNvSpPr>
          <p:nvPr>
            <p:ph idx="1"/>
          </p:nvPr>
        </p:nvSpPr>
        <p:spPr>
          <a:xfrm>
            <a:off x="4435522" y="1003697"/>
            <a:ext cx="7200400" cy="5116303"/>
          </a:xfrm>
        </p:spPr>
        <p:txBody>
          <a:bodyPr>
            <a:normAutofit/>
          </a:bodyPr>
          <a:lstStyle/>
          <a:p>
            <a:pPr marL="0" indent="0">
              <a:buNone/>
            </a:pPr>
            <a:r>
              <a:rPr lang="fr-FR" b="1" err="1" smtClean="0"/>
              <a:t>Jurisdata</a:t>
            </a:r>
          </a:p>
          <a:p>
            <a:pPr marL="0" indent="0">
              <a:buNone/>
            </a:pPr>
            <a:r>
              <a:rPr lang="fr-FR" b="1" smtClean="0"/>
              <a:t>Un traitement de la législation support des décisions :</a:t>
            </a:r>
          </a:p>
          <a:p>
            <a:pPr marL="0" indent="0">
              <a:buNone/>
            </a:pPr>
            <a:r>
              <a:rPr lang="fr-FR" smtClean="0"/>
              <a:t>Ex</a:t>
            </a:r>
            <a:r>
              <a:rPr lang="fr-FR"/>
              <a:t>. : analyse JurisData n° </a:t>
            </a:r>
            <a:r>
              <a:rPr lang="fr-FR" smtClean="0"/>
              <a:t>2017-017857 du 12 septembre 2017 rendue </a:t>
            </a:r>
            <a:r>
              <a:rPr lang="fr-FR"/>
              <a:t>au visa de l’article  C. civ., art. 1384, al 1 anc.</a:t>
            </a:r>
          </a:p>
          <a:p>
            <a:pPr marL="0" indent="0">
              <a:buNone/>
            </a:pPr>
            <a:endParaRPr lang="fr-FR" smtClean="0"/>
          </a:p>
          <a:p>
            <a:r>
              <a:rPr lang="fr-FR" b="1"/>
              <a:t>La rubrique « La rédaction JurisData vous signale » </a:t>
            </a:r>
            <a:r>
              <a:rPr lang="fr-FR" b="1" smtClean="0"/>
              <a:t>affiche</a:t>
            </a:r>
            <a:r>
              <a:rPr lang="fr-FR"/>
              <a:t> </a:t>
            </a:r>
            <a:r>
              <a:rPr lang="fr-FR" smtClean="0"/>
              <a:t>:</a:t>
            </a:r>
          </a:p>
          <a:p>
            <a:pPr lvl="1"/>
            <a:r>
              <a:rPr lang="fr-FR" smtClean="0"/>
              <a:t>dans </a:t>
            </a:r>
            <a:r>
              <a:rPr lang="fr-FR"/>
              <a:t>le champ « Code(s) visé(s) par la décision », </a:t>
            </a:r>
            <a:r>
              <a:rPr lang="fr-FR" smtClean="0"/>
              <a:t>le texte cité </a:t>
            </a:r>
            <a:r>
              <a:rPr lang="fr-FR"/>
              <a:t>dans le corps de </a:t>
            </a:r>
            <a:r>
              <a:rPr lang="fr-FR" smtClean="0"/>
              <a:t>l’arrêt : ici  </a:t>
            </a:r>
            <a:r>
              <a:rPr lang="fr-FR"/>
              <a:t>l’ancien article </a:t>
            </a:r>
            <a:r>
              <a:rPr lang="fr-FR" smtClean="0"/>
              <a:t>1384, al 1 anc. du </a:t>
            </a:r>
            <a:r>
              <a:rPr lang="fr-FR"/>
              <a:t>Code civil en le faisant suivre de [anc.].</a:t>
            </a:r>
          </a:p>
          <a:p>
            <a:pPr lvl="1"/>
            <a:r>
              <a:rPr lang="fr-FR" smtClean="0"/>
              <a:t>Le </a:t>
            </a:r>
            <a:r>
              <a:rPr lang="fr-FR"/>
              <a:t>nouvel article du Code civil, issu de l’ordonnance n° 2016-131 du 10 février 2016, est indiqué </a:t>
            </a:r>
            <a:r>
              <a:rPr lang="fr-FR" smtClean="0"/>
              <a:t>dans </a:t>
            </a:r>
            <a:r>
              <a:rPr lang="fr-FR"/>
              <a:t>le champ « Code(s) implicitement visé(s) par la décision », lorsqu’il n’est pas cité dans le corps de l’arrêt ;</a:t>
            </a:r>
          </a:p>
          <a:p>
            <a:endParaRPr lang="fr-FR" smtClean="0"/>
          </a:p>
          <a:p>
            <a:r>
              <a:rPr lang="fr-FR" b="1" smtClean="0"/>
              <a:t>Tout le contentieux relatif à la réforme des obligations </a:t>
            </a:r>
            <a:r>
              <a:rPr lang="fr-FR" smtClean="0"/>
              <a:t>sera dans un premier temps systématiquement sélectionné par les ateliers régionaux de jurisprudence.</a:t>
            </a:r>
            <a:endParaRPr lang="fr-F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7</a:t>
            </a:fld>
            <a:endParaRPr lang="fr-FR"/>
          </a:p>
        </p:txBody>
      </p:sp>
      <p:grpSp>
        <p:nvGrpSpPr>
          <p:cNvPr id="9" name="Groupe 8"/>
          <p:cNvGrpSpPr/>
          <p:nvPr/>
        </p:nvGrpSpPr>
        <p:grpSpPr>
          <a:xfrm>
            <a:off x="106051" y="775652"/>
            <a:ext cx="4032672" cy="6082349"/>
            <a:chOff x="106051" y="775652"/>
            <a:chExt cx="4032672" cy="6082349"/>
          </a:xfrm>
        </p:grpSpPr>
        <p:pic>
          <p:nvPicPr>
            <p:cNvPr id="7" name="Image 6"/>
            <p:cNvPicPr>
              <a:picLocks noChangeAspect="1"/>
            </p:cNvPicPr>
            <p:nvPr/>
          </p:nvPicPr>
          <p:blipFill>
            <a:blip r:embed="rId2"/>
            <a:stretch>
              <a:fillRect/>
            </a:stretch>
          </p:blipFill>
          <p:spPr>
            <a:xfrm>
              <a:off x="106051" y="775652"/>
              <a:ext cx="4032672" cy="3146324"/>
            </a:xfrm>
            <a:prstGeom prst="rect">
              <a:avLst/>
            </a:prstGeom>
            <a:ln>
              <a:solidFill>
                <a:srgbClr val="C00000"/>
              </a:solidFill>
            </a:ln>
          </p:spPr>
        </p:pic>
        <p:pic>
          <p:nvPicPr>
            <p:cNvPr id="8" name="Image 7"/>
            <p:cNvPicPr>
              <a:picLocks noChangeAspect="1"/>
            </p:cNvPicPr>
            <p:nvPr/>
          </p:nvPicPr>
          <p:blipFill>
            <a:blip r:embed="rId3"/>
            <a:stretch>
              <a:fillRect/>
            </a:stretch>
          </p:blipFill>
          <p:spPr>
            <a:xfrm>
              <a:off x="106051" y="3842229"/>
              <a:ext cx="4032672" cy="3015772"/>
            </a:xfrm>
            <a:prstGeom prst="rect">
              <a:avLst/>
            </a:prstGeom>
            <a:ln>
              <a:solidFill>
                <a:srgbClr val="C00000"/>
              </a:solidFill>
            </a:ln>
          </p:spPr>
        </p:pic>
      </p:grpSp>
    </p:spTree>
    <p:extLst>
      <p:ext uri="{BB962C8B-B14F-4D97-AF65-F5344CB8AC3E}">
        <p14:creationId xmlns:p14="http://schemas.microsoft.com/office/powerpoint/2010/main" val="108476492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r>
              <a:rPr lang="fr-FR" sz="2800" b="1" smtClean="0"/>
              <a:t>Traitement de la réforme dans les encyclopédies JurisClasseur</a:t>
            </a:r>
            <a:endParaRPr lang="fr-FR" b="1"/>
          </a:p>
        </p:txBody>
      </p:sp>
      <p:sp>
        <p:nvSpPr>
          <p:cNvPr id="3" name="Espace réservé du contenu 2"/>
          <p:cNvSpPr>
            <a:spLocks noGrp="1"/>
          </p:cNvSpPr>
          <p:nvPr>
            <p:ph idx="1"/>
          </p:nvPr>
        </p:nvSpPr>
        <p:spPr>
          <a:xfrm>
            <a:off x="272716" y="1003697"/>
            <a:ext cx="11363206" cy="5116303"/>
          </a:xfrm>
        </p:spPr>
        <p:txBody>
          <a:bodyPr>
            <a:normAutofit fontScale="92500" lnSpcReduction="10000"/>
          </a:bodyPr>
          <a:lstStyle/>
          <a:p>
            <a:pPr marL="0" indent="0">
              <a:buNone/>
            </a:pPr>
            <a:r>
              <a:rPr lang="fr-FR"/>
              <a:t> </a:t>
            </a:r>
            <a:endParaRPr lang="fr-FR" smtClean="0"/>
          </a:p>
          <a:p>
            <a:pPr marL="0" indent="0">
              <a:buNone/>
            </a:pPr>
            <a:r>
              <a:rPr lang="fr-FR" smtClean="0"/>
              <a:t>Très gros impact de la réforme dans de multiples encyclopédies Jurisclasseur : plus de 15 collections concernées</a:t>
            </a:r>
          </a:p>
          <a:p>
            <a:pPr marL="0" indent="0">
              <a:buNone/>
            </a:pPr>
            <a:r>
              <a:rPr lang="fr-FR" smtClean="0">
                <a:solidFill>
                  <a:srgbClr val="FF0000"/>
                </a:solidFill>
              </a:rPr>
              <a:t>- </a:t>
            </a:r>
            <a:r>
              <a:rPr lang="fr-FR" err="1" smtClean="0"/>
              <a:t>JCl Civil Code : </a:t>
            </a:r>
          </a:p>
          <a:p>
            <a:pPr lvl="1">
              <a:buFontTx/>
              <a:buChar char="-"/>
            </a:pPr>
            <a:r>
              <a:rPr lang="fr-FR" smtClean="0">
                <a:hlinkClick r:id="rId2" action="ppaction://hlinksldjump"/>
              </a:rPr>
              <a:t>Fascicule de présentation </a:t>
            </a:r>
            <a:r>
              <a:rPr lang="fr-FR" smtClean="0"/>
              <a:t>de la réforme par le Professeur Simler + une </a:t>
            </a:r>
            <a:r>
              <a:rPr lang="fr-FR" smtClean="0">
                <a:hlinkClick r:id="rId3" action="ppaction://hlinksldjump"/>
              </a:rPr>
              <a:t>table de concordance </a:t>
            </a:r>
            <a:r>
              <a:rPr lang="fr-FR" smtClean="0"/>
              <a:t>: 1100 à1386-1</a:t>
            </a:r>
          </a:p>
          <a:p>
            <a:pPr lvl="1">
              <a:buFontTx/>
              <a:buChar char="-"/>
            </a:pPr>
            <a:r>
              <a:rPr lang="fr-FR"/>
              <a:t>P</a:t>
            </a:r>
            <a:r>
              <a:rPr lang="fr-FR" smtClean="0"/>
              <a:t>rès de 140 fascicules impactés et dont la refonte a été commandée dont 56 fascicules déjà mis à jour et publiés en ligne à ce jour. En 2018, 46 fascicules seront mis à jour, le solde en 2019.</a:t>
            </a:r>
          </a:p>
          <a:p>
            <a:pPr lvl="2">
              <a:buFontTx/>
              <a:buChar char="-"/>
            </a:pPr>
            <a:r>
              <a:rPr lang="fr-FR" smtClean="0">
                <a:hlinkClick r:id="rId4" action="ppaction://hlinksldjump"/>
              </a:rPr>
              <a:t>Traitement du droit positif </a:t>
            </a:r>
            <a:r>
              <a:rPr lang="fr-FR" smtClean="0"/>
              <a:t>: coexistence sur le même fascicule des développements sur le nouveau régime et sur l’ancien régime toujours applicable.</a:t>
            </a:r>
          </a:p>
          <a:p>
            <a:pPr lvl="1">
              <a:buFontTx/>
              <a:buChar char="-"/>
            </a:pPr>
            <a:r>
              <a:rPr lang="fr-FR" smtClean="0">
                <a:hlinkClick r:id="rId5" action="ppaction://hlinksldjump"/>
              </a:rPr>
              <a:t>Fiches de MAJ </a:t>
            </a:r>
            <a:r>
              <a:rPr lang="fr-FR" smtClean="0"/>
              <a:t>présentes devant chaque fascicule ancien non encore refondu signalant la réforme</a:t>
            </a:r>
          </a:p>
          <a:p>
            <a:pPr lvl="1">
              <a:buFontTx/>
              <a:buChar char="-"/>
            </a:pPr>
            <a:r>
              <a:rPr lang="fr-FR" smtClean="0">
                <a:hlinkClick r:id="rId6" action="ppaction://hlinksldjump"/>
              </a:rPr>
              <a:t>Création sur Lexis 360 d’une </a:t>
            </a:r>
            <a:r>
              <a:rPr lang="fr-FR">
                <a:hlinkClick r:id="rId6" action="ppaction://hlinksldjump"/>
              </a:rPr>
              <a:t>archive </a:t>
            </a:r>
            <a:r>
              <a:rPr lang="fr-FR" smtClean="0"/>
              <a:t>comportant les fascicules </a:t>
            </a:r>
            <a:r>
              <a:rPr lang="fr-FR"/>
              <a:t>antérieurs au 1</a:t>
            </a:r>
            <a:r>
              <a:rPr lang="fr-FR" baseline="30000"/>
              <a:t>er</a:t>
            </a:r>
            <a:r>
              <a:rPr lang="fr-FR"/>
              <a:t> octobre </a:t>
            </a:r>
            <a:r>
              <a:rPr lang="fr-FR" sz="1400" smtClean="0"/>
              <a:t>2016 (ne remontent pas à la consultation, pas de liens cliquables)</a:t>
            </a:r>
            <a:r>
              <a:rPr lang="fr-FR" smtClean="0"/>
              <a:t>.</a:t>
            </a:r>
            <a:endParaRPr lang="fr-FR"/>
          </a:p>
          <a:p>
            <a:pPr marL="457200" lvl="1" indent="0">
              <a:buNone/>
            </a:pPr>
            <a:endParaRPr lang="fr-FR" smtClean="0"/>
          </a:p>
          <a:p>
            <a:pPr>
              <a:buFontTx/>
              <a:buChar char="-"/>
            </a:pPr>
            <a:r>
              <a:rPr lang="fr-FR" smtClean="0"/>
              <a:t>Les autres collections impactées : notamment JCL </a:t>
            </a:r>
            <a:r>
              <a:rPr lang="fr-FR"/>
              <a:t>Sociétés </a:t>
            </a:r>
            <a:r>
              <a:rPr lang="fr-FR" smtClean="0"/>
              <a:t>Traité </a:t>
            </a:r>
            <a:r>
              <a:rPr lang="fr-FR"/>
              <a:t>et JCL Société </a:t>
            </a:r>
            <a:r>
              <a:rPr lang="fr-FR" smtClean="0"/>
              <a:t>formulaires</a:t>
            </a:r>
            <a:r>
              <a:rPr lang="fr-FR"/>
              <a:t>, JCL Pratique </a:t>
            </a:r>
            <a:r>
              <a:rPr lang="fr-FR" smtClean="0"/>
              <a:t>des actes</a:t>
            </a:r>
            <a:r>
              <a:rPr lang="fr-FR"/>
              <a:t>, JCL </a:t>
            </a:r>
            <a:r>
              <a:rPr lang="fr-FR" smtClean="0"/>
              <a:t>Ingénierie du patrimoine</a:t>
            </a:r>
            <a:r>
              <a:rPr lang="fr-FR"/>
              <a:t>, JCL Entreprise </a:t>
            </a:r>
            <a:r>
              <a:rPr lang="fr-FR" smtClean="0"/>
              <a:t>individuelle</a:t>
            </a:r>
            <a:r>
              <a:rPr lang="fr-FR"/>
              <a:t>, JCL Contrat </a:t>
            </a:r>
            <a:r>
              <a:rPr lang="fr-FR" smtClean="0"/>
              <a:t>Distribution</a:t>
            </a:r>
            <a:r>
              <a:rPr lang="fr-FR"/>
              <a:t>, JCL Commercial, JCL Concurrence </a:t>
            </a:r>
            <a:r>
              <a:rPr lang="fr-FR" smtClean="0"/>
              <a:t>Consommation / JCL </a:t>
            </a:r>
            <a:r>
              <a:rPr lang="fr-FR"/>
              <a:t>Rural / JCL Baux ruraux / JCL Notarial répertoire / JCL Notarial formulaire / JCL Roulois, …</a:t>
            </a:r>
            <a:endParaRPr lang="fr-FR" smtClean="0"/>
          </a:p>
          <a:p>
            <a:pPr marL="0" indent="0">
              <a:buNone/>
            </a:pPr>
            <a:endParaRPr lang="fr-FR"/>
          </a:p>
          <a:p>
            <a:endParaRPr lang="fr-FR" smtClean="0"/>
          </a:p>
          <a:p>
            <a:pPr marL="0" indent="0">
              <a:buNone/>
            </a:pPr>
            <a:r>
              <a:rPr lang="fr-FR" smtClean="0">
                <a:hlinkClick r:id="rId6" action="ppaction://hlinksldjump"/>
              </a:rPr>
              <a:t>archive</a:t>
            </a:r>
            <a:endParaRPr lang="fr-FR"/>
          </a:p>
        </p:txBody>
      </p:sp>
      <p:sp>
        <p:nvSpPr>
          <p:cNvPr id="4" name="Espace réservé du pied de page 3"/>
          <p:cNvSpPr>
            <a:spLocks noGrp="1"/>
          </p:cNvSpPr>
          <p:nvPr>
            <p:ph type="ftr" sz="quarter" idx="11"/>
          </p:nvPr>
        </p:nvSpPr>
        <p:spPr/>
        <p:txBody>
          <a:bodyPr/>
          <a:lstStyle/>
          <a:p>
            <a:r>
              <a:rPr lang="fr-FR" smtClean="0"/>
              <a:t>Lexis Intelligence</a:t>
            </a:r>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8</a:t>
            </a:fld>
            <a:endParaRPr lang="fr-FR"/>
          </a:p>
        </p:txBody>
      </p:sp>
    </p:spTree>
    <p:extLst>
      <p:ext uri="{BB962C8B-B14F-4D97-AF65-F5344CB8AC3E}">
        <p14:creationId xmlns:p14="http://schemas.microsoft.com/office/powerpoint/2010/main" val="3155449232"/>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re 1"/>
          <p:cNvSpPr>
            <a:spLocks noGrp="1"/>
          </p:cNvSpPr>
          <p:nvPr>
            <p:ph type="title"/>
          </p:nvPr>
        </p:nvSpPr>
        <p:spPr/>
        <p:txBody>
          <a:bodyPr/>
          <a:lstStyle/>
          <a:p>
            <a:pPr algn="r"/>
            <a:r>
              <a:rPr lang="fr-FR" b="1" smtClean="0"/>
              <a:t>Fascicule de présentation</a:t>
            </a:r>
            <a:br>
              <a:rPr lang="fr-FR" b="1" smtClean="0"/>
            </a:br>
            <a:r>
              <a:rPr lang="fr-FR" b="1" smtClean="0"/>
              <a:t> de la réforme  </a:t>
            </a:r>
            <a:endParaRPr lang="fr-FR" b="1"/>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18207-66A4-4504-AB9D-C87A7098B4F9}" type="slidenum">
              <a:rPr lang="fr-FR" smtClean="0"/>
              <a:t>9</a:t>
            </a:fld>
            <a:endParaRPr lang="fr-FR"/>
          </a:p>
        </p:txBody>
      </p:sp>
      <p:pic>
        <p:nvPicPr>
          <p:cNvPr id="6" name="Image 5"/>
          <p:cNvPicPr>
            <a:picLocks noChangeAspect="1"/>
          </p:cNvPicPr>
          <p:nvPr/>
        </p:nvPicPr>
        <p:blipFill>
          <a:blip r:embed="rId2"/>
          <a:stretch>
            <a:fillRect/>
          </a:stretch>
        </p:blipFill>
        <p:spPr>
          <a:xfrm>
            <a:off x="0" y="553697"/>
            <a:ext cx="7506586" cy="6182355"/>
          </a:xfrm>
          <a:prstGeom prst="rect">
            <a:avLst/>
          </a:prstGeom>
          <a:ln w="38100">
            <a:solidFill>
              <a:srgbClr val="FF0000"/>
            </a:solidFill>
          </a:ln>
        </p:spPr>
      </p:pic>
      <p:sp>
        <p:nvSpPr>
          <p:cNvPr id="7" name="ZoneTexte 6"/>
          <p:cNvSpPr txBox="1"/>
          <p:nvPr/>
        </p:nvSpPr>
        <p:spPr>
          <a:xfrm>
            <a:off x="6549657" y="6464598"/>
            <a:ext cx="4763386" cy="369332"/>
          </a:xfrm>
          <a:prstGeom prst="rect">
            <a:avLst/>
          </a:prstGeom>
          <a:noFill/>
        </p:spPr>
        <p:txBody>
          <a:bodyPr wrap="square" rtlCol="0">
            <a:spAutoFit/>
          </a:bodyPr>
          <a:lstStyle/>
          <a:p>
            <a:pPr algn="r"/>
            <a:r>
              <a:rPr lang="fr-FR" smtClean="0">
                <a:hlinkClick r:id="rId3" action="ppaction://hlinksldjump"/>
              </a:rPr>
              <a:t>Traitement de la réforme dans les JC</a:t>
            </a:r>
            <a:endParaRPr lang="fr-FR"/>
          </a:p>
        </p:txBody>
      </p:sp>
    </p:spTree>
    <p:extLst>
      <p:ext uri="{BB962C8B-B14F-4D97-AF65-F5344CB8AC3E}">
        <p14:creationId xmlns:p14="http://schemas.microsoft.com/office/powerpoint/2010/main" val="2519355807"/>
      </p:ext>
    </p:extLst>
  </p:cSld>
  <p:clrMapOvr>
    <a:masterClrMapping/>
  </p:clrMapOvr>
  <p:transition/>
  <p:timing/>
</p:sld>
</file>

<file path=ppt/tags/tag1.xml><?xml version="1.0" encoding="utf-8"?>
<p:tagLst xmlns:p="http://schemas.openxmlformats.org/presentationml/2006/main">
  <p:tag name="AS_NET" val="4.0.30319.36415"/>
  <p:tag name="AS_OS" val="Microsoft Windows NT 6.1.7601 Service Pack 1"/>
  <p:tag name="AS_RELEASE_DATE" val="2017.03.22"/>
  <p:tag name="AS_TITLE" val="Aspose.Slides for .NET 4.0"/>
  <p:tag name="AS_VERSION" val="17.3"/>
</p:tagLst>
</file>

<file path=ppt/theme/theme1.xml><?xml version="1.0" encoding="utf-8"?>
<a:theme xmlns:r="http://schemas.openxmlformats.org/officeDocument/2006/relationships"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Custom</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