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7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9144000" cy="6858000" type="screen4x3"/>
  <p:notesSz cx="6858000" cy="9144000"/>
  <p:custDataLst>
    <p:tags r:id="rId9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03/11/2017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png" /><Relationship Id="rId5" Type="http://schemas.openxmlformats.org/officeDocument/2006/relationships/image" Target="../media/image4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jpeg" /><Relationship Id="rId3" Type="http://schemas.openxmlformats.org/officeDocument/2006/relationships/image" Target="../media/image1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png" /><Relationship Id="rId3" Type="http://schemas.openxmlformats.org/officeDocument/2006/relationships/image" Target="../media/image7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3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8064896" cy="2592288"/>
          </a:xfrm>
        </p:spPr>
        <p:txBody>
          <a:bodyPr>
            <a:noAutofit/>
          </a:bodyPr>
          <a:lstStyle/>
          <a:p>
            <a:r>
              <a:rPr lang="fr-FR" b="1" smtClean="0">
                <a:latin typeface="Arial" pitchFamily="34" charset="0"/>
                <a:cs typeface="Arial" pitchFamily="34" charset="0"/>
              </a:rPr>
              <a:t>Les archives sur les bases de données juridiques : pratiques d’éditeurs</a:t>
            </a:r>
            <a:endParaRPr lang="fr-FR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40760" cy="1703040"/>
          </a:xfrm>
        </p:spPr>
        <p:txBody>
          <a:bodyPr/>
          <a:lstStyle/>
          <a:p>
            <a:endParaRPr lang="fr-FR" smtClean="0"/>
          </a:p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149080"/>
            <a:ext cx="1095375" cy="3238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6870" y="4167551"/>
            <a:ext cx="830580" cy="31242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508" y="4875276"/>
            <a:ext cx="905509" cy="28118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828845"/>
            <a:ext cx="1026790" cy="37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415372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00392" cy="1512168"/>
          </a:xfrm>
        </p:spPr>
        <p:txBody>
          <a:bodyPr>
            <a:normAutofit/>
          </a:bodyPr>
          <a:lstStyle/>
          <a:p>
            <a:r>
              <a:rPr lang="fr-FR" sz="4000" smtClean="0">
                <a:latin typeface="Arial" pitchFamily="34" charset="0"/>
                <a:cs typeface="Arial" pitchFamily="34" charset="0"/>
              </a:rPr>
              <a:t>Les Editions législatives</a:t>
            </a:r>
            <a:endParaRPr lang="fr-FR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3404516"/>
            <a:ext cx="6400800" cy="2832796"/>
          </a:xfrm>
        </p:spPr>
        <p:txBody>
          <a:bodyPr>
            <a:noAutofit/>
          </a:bodyPr>
          <a:lstStyle/>
          <a:p>
            <a:pPr algn="l"/>
            <a:r>
              <a:rPr lang="fr-F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Sur Elnet :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fr-F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Plus d’accès aux archives des Dictionnaires permanents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fr-F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Bulletins d’actualité sur quelques années uniquement. </a:t>
            </a:r>
            <a:endParaRPr lang="fr-F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700808"/>
            <a:ext cx="1734492" cy="173449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424" y="2496046"/>
            <a:ext cx="109537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31727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>
                <a:latin typeface="Arial" pitchFamily="34" charset="0"/>
                <a:cs typeface="Arial" pitchFamily="34" charset="0"/>
              </a:rPr>
              <a:t>Francis Lefebvre</a:t>
            </a:r>
            <a:br>
              <a:rPr lang="fr-FR" smtClean="0">
                <a:latin typeface="Arial" pitchFamily="34" charset="0"/>
                <a:cs typeface="Arial" pitchFamily="34" charset="0"/>
              </a:rPr>
            </a:br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mtClean="0">
                <a:latin typeface="Arial" pitchFamily="34" charset="0"/>
                <a:cs typeface="Arial" pitchFamily="34" charset="0"/>
              </a:rPr>
              <a:t>Sur Navis :</a:t>
            </a:r>
          </a:p>
          <a:p>
            <a:pPr>
              <a:buFont typeface="Wingdings" pitchFamily="2" charset="2"/>
              <a:buChar char="Ø"/>
            </a:pPr>
            <a:r>
              <a:rPr lang="fr-FR" smtClean="0">
                <a:latin typeface="Arial" pitchFamily="34" charset="0"/>
                <a:cs typeface="Arial" pitchFamily="34" charset="0"/>
              </a:rPr>
              <a:t>Bonne pratique de l’éditeur : plus d’archives à années glissantes.</a:t>
            </a:r>
          </a:p>
          <a:p>
            <a:pPr>
              <a:buFont typeface="Wingdings" pitchFamily="2" charset="2"/>
              <a:buChar char="Ø"/>
            </a:pPr>
            <a:r>
              <a:rPr lang="fr-FR" smtClean="0">
                <a:latin typeface="Arial" pitchFamily="34" charset="0"/>
                <a:cs typeface="Arial" pitchFamily="34" charset="0"/>
              </a:rPr>
              <a:t>Une très bonne antériorité pour la Revue de jurisprudence fiscale</a:t>
            </a:r>
          </a:p>
          <a:p>
            <a:pPr>
              <a:buFont typeface="Wingdings" pitchFamily="2" charset="2"/>
              <a:buChar char="Ø"/>
            </a:pPr>
            <a:r>
              <a:rPr lang="fr-FR" smtClean="0">
                <a:latin typeface="Arial" pitchFamily="34" charset="0"/>
                <a:cs typeface="Arial" pitchFamily="34" charset="0"/>
              </a:rPr>
              <a:t>Les archives des Mémentos Fiscal et social depuis 2004.</a:t>
            </a:r>
            <a:endParaRPr lang="fr-FR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763" y="1003078"/>
            <a:ext cx="1372470" cy="51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586743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>
                <a:latin typeface="Arial" pitchFamily="34" charset="0"/>
                <a:cs typeface="Arial" pitchFamily="34" charset="0"/>
              </a:rPr>
              <a:t>Une avancée : la Bibliothèque numérique de F. Lefebvre</a:t>
            </a:r>
            <a:endParaRPr lang="fr-FR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 l="36291" t="61882" r="38146" b="19987"/>
          <a:stretch>
            <a:fillRect/>
          </a:stretch>
        </p:blipFill>
        <p:spPr bwMode="auto">
          <a:xfrm>
            <a:off x="536841" y="1412776"/>
            <a:ext cx="4335946" cy="15121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AutoShape 2" descr="https://mail.avocatparis.org/appsuite/api/image/mail/picture?folder=default0%2FINBOX&amp;id=10835&amp;uid=image002.jpg%4001D342AE.24958DC0"/>
          <p:cNvSpPr>
            <a:spLocks noChangeAspect="1" noChangeArrowheads="1"/>
          </p:cNvSpPr>
          <p:nvPr/>
        </p:nvSpPr>
        <p:spPr bwMode="auto">
          <a:xfrm>
            <a:off x="63500" y="-136525"/>
            <a:ext cx="11896725" cy="631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/>
          <p:nvPr/>
        </p:nvPicPr>
        <p:blipFill>
          <a:blip r:embed="rId3"/>
          <a:srcRect l="28742" t="23529" r="33509" b="38091"/>
          <a:stretch>
            <a:fillRect/>
          </a:stretch>
        </p:blipFill>
        <p:spPr bwMode="auto">
          <a:xfrm>
            <a:off x="1763688" y="2924944"/>
            <a:ext cx="6151612" cy="34453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192353" y="1772816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latin typeface="Arial" pitchFamily="34" charset="0"/>
                <a:cs typeface="Arial" pitchFamily="34" charset="0"/>
              </a:rPr>
              <a:t>Mémentos depuis 2013</a:t>
            </a:r>
          </a:p>
          <a:p>
            <a:r>
              <a:rPr lang="fr-FR" smtClean="0">
                <a:latin typeface="Arial" pitchFamily="34" charset="0"/>
                <a:cs typeface="Arial" pitchFamily="34" charset="0"/>
              </a:rPr>
              <a:t>Monographies en droit fiscal et droit des affaires (depuis 2013)</a:t>
            </a:r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442324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err="1" smtClean="0">
                <a:latin typeface="Arial" pitchFamily="34" charset="0"/>
                <a:cs typeface="Arial" pitchFamily="34" charset="0"/>
              </a:rPr>
              <a:t>Lexbase</a:t>
            </a:r>
            <a:br>
              <a:rPr lang="fr-FR" err="1" smtClean="0">
                <a:latin typeface="Arial" pitchFamily="34" charset="0"/>
                <a:cs typeface="Arial" pitchFamily="34" charset="0"/>
              </a:rPr>
            </a:br>
            <a:r>
              <a:rPr lang="fr-FR" err="1" smtClean="0">
                <a:latin typeface="Arial" pitchFamily="34" charset="0"/>
                <a:cs typeface="Arial" pitchFamily="34" charset="0"/>
              </a:rPr>
              <a:t>Lextenso</a:t>
            </a:r>
            <a:endParaRPr lang="fr-FR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730992"/>
            <a:ext cx="1333500" cy="48577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33288"/>
            <a:ext cx="905509" cy="281184"/>
          </a:xfrm>
          <a:prstGeom prst="rect">
            <a:avLst/>
          </a:prstGeom>
        </p:spPr>
      </p:pic>
      <p:sp>
        <p:nvSpPr>
          <p:cNvPr id="6" name="Espace réservé du contenu 2"/>
          <p:cNvSpPr txBox="1"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>
                <a:latin typeface="Arial" pitchFamily="34" charset="0"/>
                <a:cs typeface="Arial" pitchFamily="34" charset="0"/>
              </a:rPr>
              <a:t>Pas d’accès aux anciennes éditions des ouvrages dans les packs Lextenso. </a:t>
            </a:r>
          </a:p>
          <a:p>
            <a:r>
              <a:rPr lang="fr-FR" smtClean="0">
                <a:latin typeface="Arial" pitchFamily="34" charset="0"/>
                <a:cs typeface="Arial" pitchFamily="34" charset="0"/>
              </a:rPr>
              <a:t>Pas d’historique des anciennes études Joly.  </a:t>
            </a:r>
          </a:p>
          <a:p>
            <a:r>
              <a:rPr lang="fr-FR" smtClean="0">
                <a:latin typeface="Arial" pitchFamily="34" charset="0"/>
                <a:cs typeface="Arial" pitchFamily="34" charset="0"/>
              </a:rPr>
              <a:t>Une antériorité des revues sur Lextenso sur 15-20 ans maximum. </a:t>
            </a:r>
          </a:p>
          <a:p>
            <a:r>
              <a:rPr lang="fr-FR" err="1" smtClean="0">
                <a:latin typeface="Arial" pitchFamily="34" charset="0"/>
                <a:cs typeface="Arial" pitchFamily="34" charset="0"/>
              </a:rPr>
              <a:t>Lexbase : Pas d’accès aux anciennes versions des encyclopédies. Les </a:t>
            </a:r>
            <a:r>
              <a:rPr lang="fr-FR">
                <a:latin typeface="Arial" pitchFamily="34" charset="0"/>
                <a:cs typeface="Arial" pitchFamily="34" charset="0"/>
              </a:rPr>
              <a:t>archives des revues depuis leur </a:t>
            </a:r>
            <a:r>
              <a:rPr lang="fr-FR" smtClean="0">
                <a:latin typeface="Arial" pitchFamily="34" charset="0"/>
                <a:cs typeface="Arial" pitchFamily="34" charset="0"/>
              </a:rPr>
              <a:t>création. </a:t>
            </a:r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998564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smtClean="0">
                <a:latin typeface="Arial" pitchFamily="34" charset="0"/>
                <a:cs typeface="Arial" pitchFamily="34" charset="0"/>
              </a:rPr>
              <a:t>Bilan</a:t>
            </a:r>
            <a:endParaRPr lang="fr-FR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fr-FR" smtClean="0">
                <a:latin typeface="Arial" pitchFamily="34" charset="0"/>
                <a:cs typeface="Arial" pitchFamily="34" charset="0"/>
              </a:rPr>
              <a:t>Peu d’accès aux anciennes éditions des ouvrages. </a:t>
            </a:r>
          </a:p>
          <a:p>
            <a:r>
              <a:rPr lang="fr-FR">
                <a:latin typeface="Arial" pitchFamily="34" charset="0"/>
                <a:cs typeface="Arial" pitchFamily="34" charset="0"/>
              </a:rPr>
              <a:t>P</a:t>
            </a:r>
            <a:r>
              <a:rPr lang="fr-FR" smtClean="0">
                <a:latin typeface="Arial" pitchFamily="34" charset="0"/>
                <a:cs typeface="Arial" pitchFamily="34" charset="0"/>
              </a:rPr>
              <a:t>eu de revues accessibles depuis leur création. </a:t>
            </a:r>
          </a:p>
          <a:p>
            <a:r>
              <a:rPr lang="fr-FR" smtClean="0">
                <a:latin typeface="Arial" pitchFamily="34" charset="0"/>
                <a:cs typeface="Arial" pitchFamily="34" charset="0"/>
              </a:rPr>
              <a:t>Pas d’accès aux anciennes versions des encyclopédies. </a:t>
            </a:r>
          </a:p>
          <a:p>
            <a:r>
              <a:rPr lang="fr-FR">
                <a:latin typeface="Arial" pitchFamily="34" charset="0"/>
                <a:cs typeface="Arial" pitchFamily="34" charset="0"/>
              </a:rPr>
              <a:t>Aucun support d’archives en cas d’arrêt de l’abonnement. </a:t>
            </a:r>
            <a:r>
              <a:rPr lang="fr-FR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fr-FR" smtClean="0">
                <a:latin typeface="Arial" pitchFamily="34" charset="0"/>
                <a:cs typeface="Arial" pitchFamily="34" charset="0"/>
              </a:rPr>
              <a:t>Une évolution ?</a:t>
            </a:r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677997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fr-FR" sz="4000" smtClean="0">
                <a:latin typeface="Arial" pitchFamily="34" charset="0"/>
                <a:cs typeface="Arial" pitchFamily="34" charset="0"/>
              </a:rPr>
              <a:t>En conclusion</a:t>
            </a:r>
            <a:endParaRPr lang="fr-FR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7920880" cy="3816424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fr-F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constat </a:t>
            </a:r>
            <a:r>
              <a:rPr lang="fr-F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l"/>
            <a:r>
              <a:rPr lang="fr-F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Une offre faible =&gt; </a:t>
            </a:r>
            <a:r>
              <a:rPr lang="fr-F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fr-F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ésilier </a:t>
            </a:r>
            <a:r>
              <a:rPr lang="fr-FR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abonnement en ligne c’est </a:t>
            </a:r>
            <a:r>
              <a:rPr lang="fr-F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tout perdre. </a:t>
            </a:r>
          </a:p>
          <a:p>
            <a:pPr algn="l"/>
            <a:endParaRPr lang="fr-FR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fr-F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Une attente </a:t>
            </a:r>
            <a:r>
              <a:rPr lang="fr-F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La préservation de notre « patrimoine » documentaire numérique. </a:t>
            </a:r>
            <a:endParaRPr lang="fr-F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6582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36415"/>
  <p:tag name="AS_OS" val="Microsoft Windows NT 6.1.7601 Service Pack 1"/>
  <p:tag name="AS_RELEASE_DATE" val="2017.03.22"/>
  <p:tag name="AS_TITLE" val="Aspose.Slides for .NET 4.0"/>
  <p:tag name="AS_VERSION" val="17.3"/>
</p:tagLst>
</file>

<file path=ppt/theme/theme1.xml><?xml version="1.0" encoding="utf-8"?>
<a:theme xmlns:r="http://schemas.openxmlformats.org/officeDocument/2006/relationships"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0</Slides>
  <Notes>0</Notes>
  <TotalTime>0</TotalTime>
  <HiddenSlides>0</HiddenSlides>
  <MMClips>0</MMClips>
  <ScaleCrop>0</ScaleCrop>
  <LinksUpToDate>0</LinksUpToDate>
  <SharedDoc>0</SharedDoc>
  <HyperlinksChanged>0</HyperlinksChanged>
  <Application>Aspose.Slides for .NET</Application>
  <AppVersion>17.0300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dcterms:created xsi:type="dcterms:W3CDTF">1601-01-01T00:00:00Z</dcterms:created>
  <dcterms:modified xsi:type="dcterms:W3CDTF">1601-01-01T00:00:00Z</dcterms:modified>
</cp:coreProperties>
</file>