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emf" ContentType="image/x-emf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3-->
<p:presentation xmlns:r="http://schemas.openxmlformats.org/officeDocument/2006/relationships" xmlns:a="http://schemas.openxmlformats.org/drawingml/2006/main" xmlns:p="http://schemas.openxmlformats.org/presentationml/2006/main" showSpecialPlsOnTitleSld="0" removePersonalInfoOnSave="1" saveSubsetFonts="1">
  <p:sldMasterIdLst>
    <p:sldMasterId id="2147484103" r:id="rId5"/>
  </p:sldMasterIdLst>
  <p:notesMasterIdLst>
    <p:notesMasterId r:id="rId6"/>
  </p:notesMasterIdLst>
  <p:handoutMasterIdLst>
    <p:handoutMasterId r:id="rId7"/>
  </p:handoutMasterIdLst>
  <p:sldIdLst>
    <p:sldId id="287" r:id="rId8"/>
    <p:sldId id="301" r:id="rId9"/>
    <p:sldId id="302" r:id="rId10"/>
    <p:sldId id="299" r:id="rId11"/>
    <p:sldId id="293" r:id="rId12"/>
    <p:sldId id="294" r:id="rId13"/>
    <p:sldId id="281" r:id="rId14"/>
    <p:sldId id="295" r:id="rId15"/>
    <p:sldId id="303" r:id="rId16"/>
    <p:sldId id="289" r:id="rId17"/>
    <p:sldId id="290" r:id="rId18"/>
    <p:sldId id="288" r:id="rId19"/>
  </p:sldIdLst>
  <p:sldSz cx="9144000" cy="6858000" type="screen4x3"/>
  <p:notesSz cx="6811963" cy="9942513"/>
  <p:custDataLst>
    <p:tags r:id="rId2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82" autoAdjust="0"/>
    <p:restoredTop sz="94646" autoAdjust="0"/>
  </p:normalViewPr>
  <p:slideViewPr>
    <p:cSldViewPr>
      <p:cViewPr varScale="1">
        <p:scale>
          <a:sx n="69" d="100"/>
          <a:sy n="69" d="100"/>
        </p:scale>
        <p:origin x="7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Relationship Id="rId14" Type="http://schemas.openxmlformats.org/officeDocument/2006/relationships/slide" Target="slides/slide7.xml" /><Relationship Id="rId15" Type="http://schemas.openxmlformats.org/officeDocument/2006/relationships/slide" Target="slides/slide8.xml" /><Relationship Id="rId16" Type="http://schemas.openxmlformats.org/officeDocument/2006/relationships/slide" Target="slides/slide9.xml" /><Relationship Id="rId17" Type="http://schemas.openxmlformats.org/officeDocument/2006/relationships/slide" Target="slides/slide10.xml" /><Relationship Id="rId18" Type="http://schemas.openxmlformats.org/officeDocument/2006/relationships/slide" Target="slides/slide11.xml" /><Relationship Id="rId19" Type="http://schemas.openxmlformats.org/officeDocument/2006/relationships/slide" Target="slides/slide12.xml" /><Relationship Id="rId2" Type="http://schemas.openxmlformats.org/officeDocument/2006/relationships/customXml" Target="../customXml/item2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commentAuthors" Target="commentAuthors.xml" /><Relationship Id="rId5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7" Type="http://schemas.openxmlformats.org/officeDocument/2006/relationships/handoutMaster" Target="handoutMasters/handoutMaster1.xml" /><Relationship Id="rId8" Type="http://schemas.openxmlformats.org/officeDocument/2006/relationships/slide" Target="slides/slide1.xml" /><Relationship Id="rId9" Type="http://schemas.openxmlformats.org/officeDocument/2006/relationships/slide" Target="slides/slide2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57" cy="497842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413" y="0"/>
            <a:ext cx="2951957" cy="497842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r">
              <a:defRPr sz="1200"/>
            </a:lvl1pPr>
          </a:lstStyle>
          <a:p>
            <a:r>
              <a:rPr lang="en-US" smtClean="0"/>
              <a:t>7/10/2012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082"/>
            <a:ext cx="2951957" cy="497841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413" y="9443082"/>
            <a:ext cx="2951957" cy="497841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r">
              <a:defRPr sz="1200"/>
            </a:lvl1pPr>
          </a:lstStyle>
          <a:p>
            <a:fld id="{35AC604B-A087-451E-B143-F50F936E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275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851" cy="497125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1"/>
            <a:ext cx="2951851" cy="497125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r">
              <a:defRPr sz="1200"/>
            </a:lvl1pPr>
          </a:lstStyle>
          <a:p>
            <a:r>
              <a:rPr lang="en-US" smtClean="0"/>
              <a:t>7/10/2012</a:t>
            </a:r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0"/>
          </a:xfrm>
          <a:prstGeom prst="rect">
            <a:avLst/>
          </a:prstGeom>
        </p:spPr>
        <p:txBody>
          <a:bodyPr vert="horz" lIns="91669" tIns="45834" rIns="91669" bIns="45834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851" cy="497125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3"/>
            <a:ext cx="2951851" cy="497125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r">
              <a:defRPr sz="1200"/>
            </a:lvl1pPr>
          </a:lstStyle>
          <a:p>
            <a:fld id="{05F0559E-A9A8-48D4-9573-DA2D9531A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3178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6E482-F2E1-AE4E-B7AD-A6CBD907D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7/10/2012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559E-A9A8-48D4-9573-DA2D9531AD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74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7/10/2012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559E-A9A8-48D4-9573-DA2D9531AD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1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6E482-F2E1-AE4E-B7AD-A6CBD907DF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5957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_brick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5"/>
          <p:cNvSpPr/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050008" y="2979837"/>
            <a:ext cx="1741289" cy="276820"/>
          </a:xfrm>
          <a:prstGeom prst="rect">
            <a:avLst/>
          </a:prstGeom>
          <a:noFill/>
          <a:ln w="12700">
            <a:noFill/>
            <a:miter lim="800000"/>
          </a:ln>
        </p:spPr>
      </p:pic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2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fr-FR" smtClean="0"/>
              <a:t>Cliquez pour modifier le style du titre</a:t>
            </a:r>
            <a:endParaRPr lang="nl-NL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Presenter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End slide_brick &amp; window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5"/>
          <p:cNvSpPr/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/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050008" y="2979837"/>
            <a:ext cx="1741289" cy="276820"/>
          </a:xfrm>
          <a:prstGeom prst="rect">
            <a:avLst/>
          </a:prstGeom>
          <a:noFill/>
          <a:ln w="12700">
            <a:noFill/>
            <a:miter lim="800000"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fr-FR" smtClean="0"/>
              <a:t>Cliquez pour modifier le style du titre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nl-NL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Presenter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Afbeelding 8" descr="GettyImages-163741301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6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3" name="Rectangle 13"/>
          <p:cNvSpPr/>
          <p:nvPr userDrawn="1"/>
        </p:nvSpPr>
        <p:spPr>
          <a:xfrm>
            <a:off x="2743200" y="4652630"/>
            <a:ext cx="3657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8"/>
          <p:cNvSpPr/>
          <p:nvPr userDrawn="1"/>
        </p:nvSpPr>
        <p:spPr>
          <a:xfrm>
            <a:off x="0" y="2288015"/>
            <a:ext cx="5029200" cy="27432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64263" y="2514601"/>
            <a:ext cx="4461737" cy="1582686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title style</a:t>
            </a:r>
            <a:endParaRPr lang="en-US"/>
          </a:p>
        </p:txBody>
      </p:sp>
      <p:pic>
        <p:nvPicPr>
          <p:cNvPr id="19" name="Afbeelding 18" descr="WK_H_01_Pos_RGB_2400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5039354"/>
            <a:ext cx="3657601" cy="984875"/>
          </a:xfrm>
          <a:prstGeom prst="rect">
            <a:avLst/>
          </a:prstGeom>
        </p:spPr>
      </p:pic>
      <p:sp>
        <p:nvSpPr>
          <p:cNvPr id="20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4097288"/>
            <a:ext cx="4462462" cy="394966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Click to edit Name Presenter</a:t>
            </a:r>
            <a:endParaRPr lang="nl-NL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363539" y="4492254"/>
            <a:ext cx="2189162" cy="3651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2"/>
                </a:solidFill>
              </a:defRPr>
            </a:lvl1pPr>
            <a:lvl2pPr marL="406400" indent="0">
              <a:buFontTx/>
              <a:buNone/>
              <a:defRPr sz="1400" baseline="0">
                <a:solidFill>
                  <a:schemeClr val="bg2"/>
                </a:solidFill>
              </a:defRPr>
            </a:lvl2pPr>
            <a:lvl3pPr marL="762000" indent="0">
              <a:buFontTx/>
              <a:buNone/>
              <a:defRPr sz="1400" baseline="0">
                <a:solidFill>
                  <a:schemeClr val="bg2"/>
                </a:solidFill>
              </a:defRPr>
            </a:lvl3pPr>
            <a:lvl4pPr marL="1117600" indent="0">
              <a:buFontTx/>
              <a:buNone/>
              <a:defRPr sz="1400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14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3755201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Subtitl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467544" y="6518651"/>
            <a:ext cx="1741289" cy="276820"/>
          </a:xfrm>
          <a:prstGeom prst="rect">
            <a:avLst/>
          </a:prstGeom>
          <a:noFill/>
          <a:ln w="12700">
            <a:noFill/>
            <a:miter lim="800000"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nl-NL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Subtitle_annex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467544" y="6518651"/>
            <a:ext cx="1741289" cy="276820"/>
          </a:xfrm>
          <a:prstGeom prst="rect">
            <a:avLst/>
          </a:prstGeom>
          <a:noFill/>
          <a:ln w="12700">
            <a:noFill/>
            <a:miter lim="800000"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nl-NL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ndertitel 2"/>
          <p:cNvSpPr txBox="1"/>
          <p:nvPr userDrawn="1"/>
        </p:nvSpPr>
        <p:spPr>
          <a:xfrm>
            <a:off x="2411760" y="872716"/>
            <a:ext cx="446449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Annex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467544" y="6518651"/>
            <a:ext cx="1741289" cy="276820"/>
          </a:xfrm>
          <a:prstGeom prst="rect">
            <a:avLst/>
          </a:prstGeom>
          <a:noFill/>
          <a:ln w="12700">
            <a:noFill/>
            <a:miter lim="800000"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8000" y="180000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8000" y="1548000"/>
            <a:ext cx="8208000" cy="46800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SzPct val="90000"/>
              <a:buFontTx/>
              <a:buNone/>
              <a:defRPr sz="1800" b="0" i="1">
                <a:solidFill>
                  <a:srgbClr val="757575"/>
                </a:solidFill>
              </a:defRPr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3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20000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467544" y="6518651"/>
            <a:ext cx="1741289" cy="276820"/>
          </a:xfrm>
          <a:prstGeom prst="rect">
            <a:avLst/>
          </a:prstGeom>
          <a:noFill/>
          <a:ln w="12700">
            <a:noFill/>
            <a:miter lim="800000"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tekst 2"/>
          <p:cNvSpPr>
            <a:spLocks noGrp="1"/>
          </p:cNvSpPr>
          <p:nvPr>
            <p:ph idx="1"/>
          </p:nvPr>
        </p:nvSpPr>
        <p:spPr>
          <a:xfrm>
            <a:off x="468000" y="1548000"/>
            <a:ext cx="8208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>
              <a:spcBef>
                <a:spcPts val="432"/>
              </a:spcBef>
              <a:buFont typeface="Wingdings" pitchFamily="2" charset="2"/>
              <a:buChar char="§"/>
              <a:defRPr/>
            </a:lvl1pPr>
            <a:lvl2pPr marL="358775" indent="-176213">
              <a:spcBef>
                <a:spcPts val="432"/>
              </a:spcBef>
              <a:buFont typeface="Trebuchet MS" pitchFamily="34" charset="0"/>
              <a:buChar char="–"/>
              <a:defRPr sz="1600"/>
            </a:lvl2pPr>
            <a:lvl3pPr marL="541338" indent="-182563">
              <a:spcBef>
                <a:spcPts val="432"/>
              </a:spcBef>
              <a:buFont typeface="Wingdings" pitchFamily="2" charset="2"/>
              <a:buChar char="§"/>
              <a:defRPr sz="1400"/>
            </a:lvl3pPr>
            <a:lvl4pPr marL="717550" indent="-176213">
              <a:spcBef>
                <a:spcPts val="432"/>
              </a:spcBef>
              <a:buFont typeface="Trebuchet MS" pitchFamily="34" charset="0"/>
              <a:buChar char="–"/>
              <a:defRPr sz="1400"/>
            </a:lvl4pPr>
            <a:lvl5pPr marL="900113" indent="-182563">
              <a:spcBef>
                <a:spcPts val="432"/>
              </a:spcBef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2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8000" y="180000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20000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467544" y="6518651"/>
            <a:ext cx="1741289" cy="276820"/>
          </a:xfrm>
          <a:prstGeom prst="rect">
            <a:avLst/>
          </a:prstGeom>
          <a:noFill/>
          <a:ln w="12700">
            <a:noFill/>
            <a:miter lim="800000"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680000"/>
          </a:xfrm>
        </p:spPr>
        <p:txBody>
          <a:bodyPr lIns="0" tIns="0" rIns="0" bIns="0">
            <a:noAutofit/>
          </a:bodyPr>
          <a:lstStyle>
            <a:lvl1pPr>
              <a:buSzTx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Tx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Tx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680000"/>
          </a:xfrm>
        </p:spPr>
        <p:txBody>
          <a:bodyPr bIns="0">
            <a:normAutofit/>
          </a:bodyPr>
          <a:lstStyle>
            <a:lvl1pPr>
              <a:buSzTx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Tx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Tx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1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468000" y="180000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20000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467544" y="6518651"/>
            <a:ext cx="1741289" cy="276820"/>
          </a:xfrm>
          <a:prstGeom prst="rect">
            <a:avLst/>
          </a:prstGeom>
          <a:noFill/>
          <a:ln w="12700">
            <a:noFill/>
            <a:miter lim="800000"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468000" y="1548000"/>
            <a:ext cx="8208000" cy="4680000"/>
          </a:xfrm>
        </p:spPr>
        <p:txBody>
          <a:bodyPr bIns="0"/>
          <a:lstStyle/>
          <a:p>
            <a:r>
              <a:rPr lang="fr-FR" smtClean="0"/>
              <a:t>Cliquez sur l'icône pour ajouter un graphique</a:t>
            </a:r>
            <a:endParaRPr lang="nl-NL"/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8000" y="180000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20000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467544" y="6518651"/>
            <a:ext cx="1741289" cy="276820"/>
          </a:xfrm>
          <a:prstGeom prst="rect">
            <a:avLst/>
          </a:prstGeom>
          <a:noFill/>
          <a:ln w="12700">
            <a:noFill/>
            <a:miter lim="800000"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68000" y="1548000"/>
            <a:ext cx="8208000" cy="4680000"/>
          </a:xfrm>
        </p:spPr>
        <p:txBody>
          <a:bodyPr bIns="0"/>
          <a:lstStyle/>
          <a:p>
            <a:r>
              <a:rPr lang="fr-FR" smtClean="0"/>
              <a:t>Cliquez sur l'icône pour ajouter un tableau</a:t>
            </a:r>
            <a:endParaRPr lang="nl-NL"/>
          </a:p>
        </p:txBody>
      </p:sp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8000" y="180000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20000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467544" y="6518651"/>
            <a:ext cx="1741289" cy="276820"/>
          </a:xfrm>
          <a:prstGeom prst="rect">
            <a:avLst/>
          </a:prstGeom>
          <a:noFill/>
          <a:ln w="12700">
            <a:noFill/>
            <a:miter lim="800000"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SmartArt 7"/>
          <p:cNvSpPr>
            <a:spLocks noGrp="1"/>
          </p:cNvSpPr>
          <p:nvPr>
            <p:ph type="dgm" sz="quarter" idx="11" hasCustomPrompt="1"/>
          </p:nvPr>
        </p:nvSpPr>
        <p:spPr>
          <a:xfrm>
            <a:off x="468000" y="1548000"/>
            <a:ext cx="8208000" cy="4680000"/>
          </a:xfrm>
        </p:spPr>
        <p:txBody>
          <a:bodyPr bIns="0"/>
          <a:lstStyle>
            <a:lvl1pPr>
              <a:defRPr lang="nl-NL"/>
            </a:lvl1pPr>
          </a:lstStyle>
          <a:p>
            <a:r>
              <a:rPr lang="en-US" smtClean="0"/>
              <a:t>Click icon to add </a:t>
            </a:r>
            <a:r>
              <a:rPr lang="nl-NL" smtClean="0"/>
              <a:t>SmartArt-picture</a:t>
            </a:r>
            <a:endParaRPr lang="nl-NL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8000" y="180000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20000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000" y="180000"/>
            <a:ext cx="8208000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err="1" smtClean="0"/>
              <a:t>Heading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547999"/>
            <a:ext cx="8208000" cy="4680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>
          <a:xfrm>
            <a:off x="6768244" y="6526800"/>
            <a:ext cx="140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2843808" y="652680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99040" y="6526800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BD926-AB7A-4FD9-B807-4F82AF62F6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06" r:id="rId2"/>
    <p:sldLayoutId id="2147484114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5" r:id="rId10"/>
    <p:sldLayoutId id="2147484116" r:id="rId11"/>
  </p:sldLayoutIdLst>
  <p:transition/>
  <p:timing/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720000" rtl="0" eaLnBrk="1" latinLnBrk="0" hangingPunct="1">
        <a:spcBef>
          <a:spcPct val="20000"/>
        </a:spcBef>
        <a:buSzTx/>
        <a:buFont typeface="Wingdings" pitchFamily="2" charset="2"/>
        <a:buChar char="§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spcBef>
          <a:spcPct val="20000"/>
        </a:spcBef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spcBef>
          <a:spcPct val="20000"/>
        </a:spcBef>
        <a:buSzTx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spcBef>
          <a:spcPct val="20000"/>
        </a:spcBef>
        <a:buFont typeface="Trebuchet MS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2563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jpeg" /><Relationship Id="rId4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4293096"/>
            <a:ext cx="4104977" cy="1226856"/>
          </a:xfrm>
        </p:spPr>
        <p:txBody>
          <a:bodyPr/>
          <a:lstStyle/>
          <a:p>
            <a:r>
              <a:rPr lang="en-US" sz="1600" i="1" smtClean="0">
                <a:cs typeface="Arial" pitchFamily="34" charset="0"/>
              </a:rPr>
              <a:t>Vincent Henderson </a:t>
            </a:r>
            <a:br>
              <a:rPr lang="en-US" sz="1600" i="1" smtClean="0">
                <a:cs typeface="Arial" pitchFamily="34" charset="0"/>
              </a:rPr>
            </a:br>
            <a:r>
              <a:rPr lang="en-US" sz="1600" i="1" smtClean="0">
                <a:cs typeface="Arial" pitchFamily="34" charset="0"/>
              </a:rPr>
              <a:t>Bernadette Neyrolles</a:t>
            </a:r>
            <a:br>
              <a:rPr lang="en-US" sz="1600" i="1">
                <a:cs typeface="Arial" pitchFamily="34" charset="0"/>
              </a:rPr>
            </a:br>
            <a:br>
              <a:rPr lang="en-US"/>
            </a:br>
            <a:endParaRPr lang="nl-NL"/>
          </a:p>
        </p:txBody>
      </p:sp>
      <p:sp>
        <p:nvSpPr>
          <p:cNvPr id="3" name="Title 2"/>
          <p:cNvSpPr txBox="1"/>
          <p:nvPr/>
        </p:nvSpPr>
        <p:spPr>
          <a:xfrm>
            <a:off x="107504" y="2420888"/>
            <a:ext cx="4824536" cy="14401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smtClean="0"/>
            </a:br>
            <a:r>
              <a:rPr lang="en-US" sz="2400" b="1" err="1" smtClean="0"/>
              <a:t>Réunion Juriconnexion</a:t>
            </a:r>
            <a:br>
              <a:rPr lang="en-US" sz="2400" b="1" err="1" smtClean="0"/>
            </a:br>
            <a:r>
              <a:rPr lang="en-US" sz="1600" b="1" smtClean="0"/>
              <a:t>17 octobre  2017</a:t>
            </a:r>
            <a:br>
              <a:rPr lang="en-US" sz="2400" smtClean="0"/>
            </a:br>
            <a:br>
              <a:rPr lang="en-US" sz="2400" smtClean="0"/>
            </a:br>
            <a:r>
              <a:rPr lang="en-US" sz="2000" err="1" smtClean="0"/>
              <a:t>Présentation des Éditions Wolters Kluwer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6472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type="tbl" sz="quarter" idx="11"/>
          </p:nvPr>
        </p:nvPicPr>
        <p:blipFill>
          <a:blip r:embed="rId2"/>
          <a:stretch>
            <a:fillRect/>
          </a:stretch>
        </p:blipFill>
        <p:spPr>
          <a:xfrm>
            <a:off x="179512" y="1391299"/>
            <a:ext cx="9002268" cy="513550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4968552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BD926-AB7A-4FD9-B807-4F82AF62F6B9}" type="slidenum">
              <a:rPr lang="en-US" smtClean="0"/>
              <a:t>10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2400" smtClean="0"/>
              <a:t>Réforme du droit des contrats et politique de l’éditeur </a:t>
            </a:r>
            <a:r>
              <a:rPr lang="fr-FR" smtClean="0"/>
              <a:t> 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467088" y="686299"/>
            <a:ext cx="8208912" cy="504056"/>
          </a:xfrm>
        </p:spPr>
        <p:txBody>
          <a:bodyPr/>
          <a:lstStyle/>
          <a:p>
            <a:r>
              <a:rPr lang="fr-FR" sz="2000" smtClean="0">
                <a:solidFill>
                  <a:srgbClr val="FF0000"/>
                </a:solidFill>
              </a:rPr>
              <a:t>Quels outils  </a:t>
            </a:r>
            <a:r>
              <a:rPr lang="fr-FR" smtClean="0">
                <a:solidFill>
                  <a:srgbClr val="FF0000"/>
                </a:solidFill>
              </a:rPr>
              <a:t>?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1052736"/>
            <a:ext cx="6984776" cy="50313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342900" marR="0" indent="-34290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kumimoji="0" lang="fr-FR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 de concordance (présentation</a:t>
            </a:r>
            <a:r>
              <a:rPr kumimoji="0" lang="fr-FR" sz="2000" b="0" i="1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vis-à-vis )</a:t>
            </a:r>
            <a:r>
              <a:rPr kumimoji="0" lang="fr-FR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844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smtClean="0">
                <a:solidFill>
                  <a:schemeClr val="accent5"/>
                </a:solidFill>
              </a:rPr>
              <a:t>Sous ARCHIVES </a:t>
            </a:r>
          </a:p>
          <a:p>
            <a:r>
              <a:rPr lang="fr-FR" smtClean="0"/>
              <a:t>On trouve les </a:t>
            </a:r>
            <a:r>
              <a:rPr lang="fr-FR"/>
              <a:t>anciens millésimes</a:t>
            </a:r>
          </a:p>
          <a:p>
            <a:r>
              <a:rPr lang="fr-FR"/>
              <a:t>des ouvrages à refonte </a:t>
            </a:r>
            <a:r>
              <a:rPr lang="fr-FR" smtClean="0"/>
              <a:t>annuelle</a:t>
            </a:r>
          </a:p>
          <a:p>
            <a:r>
              <a:rPr lang="fr-FR" smtClean="0"/>
              <a:t> </a:t>
            </a:r>
            <a:r>
              <a:rPr lang="fr-FR"/>
              <a:t>et les </a:t>
            </a:r>
            <a:r>
              <a:rPr lang="fr-FR" smtClean="0"/>
              <a:t>anciens numéros </a:t>
            </a:r>
            <a:r>
              <a:rPr lang="fr-FR"/>
              <a:t>des revues.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2843808" y="6526800"/>
            <a:ext cx="4392488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2BBD926-AB7A-4FD9-B807-4F82AF62F6B9}" type="slidenum">
              <a:rPr lang="en-US" smtClean="0"/>
              <a:t>11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2400" smtClean="0"/>
              <a:t>Réforme du droit des contrats et politique de l’éditeur </a:t>
            </a:r>
            <a:endParaRPr lang="fr-FR" sz="240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467544" y="720000"/>
            <a:ext cx="8208912" cy="504056"/>
          </a:xfrm>
        </p:spPr>
        <p:txBody>
          <a:bodyPr/>
          <a:lstStyle/>
          <a:p>
            <a:r>
              <a:rPr lang="fr-FR" sz="2000" smtClean="0">
                <a:solidFill>
                  <a:srgbClr val="FF0000"/>
                </a:solidFill>
              </a:rPr>
              <a:t>Autres outils : les archives </a:t>
            </a:r>
            <a:endParaRPr lang="fr-FR" sz="2000">
              <a:solidFill>
                <a:srgbClr val="FF0000"/>
              </a:solidFill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328" y="1377382"/>
            <a:ext cx="3605857" cy="50039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21502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732240" y="2924944"/>
            <a:ext cx="1728191" cy="3448530"/>
          </a:xfrm>
          <a:prstGeom prst="wedgeRectCallout">
            <a:avLst>
              <a:gd name="adj1" fmla="val -255372"/>
              <a:gd name="adj2" fmla="val 19108"/>
            </a:avLst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fr-FR" sz="1400" smtClean="0"/>
              <a:t>En cliquant sur l’onglet ARCHIVES </a:t>
            </a:r>
          </a:p>
          <a:p>
            <a:br>
              <a:rPr lang="fr-FR" sz="1400" smtClean="0"/>
            </a:br>
            <a:br>
              <a:rPr lang="fr-FR" sz="1400" smtClean="0"/>
            </a:br>
            <a:r>
              <a:rPr lang="fr-FR" sz="1400" smtClean="0"/>
              <a:t>Puis sur un domaine</a:t>
            </a:r>
          </a:p>
          <a:p>
            <a:r>
              <a:rPr lang="fr-FR" sz="1400" smtClean="0"/>
              <a:t> (ex/ Immobilier)</a:t>
            </a:r>
          </a:p>
          <a:p>
            <a:endParaRPr lang="fr-FR" sz="1400"/>
          </a:p>
          <a:p>
            <a:r>
              <a:rPr lang="fr-FR" sz="1400" smtClean="0"/>
              <a:t>S’affichent dans un présentoir :</a:t>
            </a:r>
          </a:p>
          <a:p>
            <a:endParaRPr lang="fr-FR" sz="1400" smtClean="0"/>
          </a:p>
          <a:p>
            <a:pPr marL="285750" indent="-285750">
              <a:buFontTx/>
              <a:buChar char="-"/>
            </a:pPr>
            <a:r>
              <a:rPr lang="fr-FR" sz="1400" smtClean="0"/>
              <a:t>Ouvrages </a:t>
            </a:r>
          </a:p>
          <a:p>
            <a:pPr marL="285750" indent="-285750">
              <a:buFontTx/>
              <a:buChar char="-"/>
            </a:pPr>
            <a:r>
              <a:rPr lang="fr-FR" sz="1400" smtClean="0"/>
              <a:t> revues</a:t>
            </a:r>
          </a:p>
          <a:p>
            <a:r>
              <a:rPr lang="fr-FR" sz="14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14372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4293096"/>
            <a:ext cx="4104977" cy="1226856"/>
          </a:xfrm>
        </p:spPr>
        <p:txBody>
          <a:bodyPr/>
          <a:lstStyle/>
          <a:p>
            <a:br>
              <a:rPr lang="en-US"/>
            </a:br>
            <a:endParaRPr lang="nl-NL"/>
          </a:p>
        </p:txBody>
      </p:sp>
      <p:sp>
        <p:nvSpPr>
          <p:cNvPr id="3" name="Title 2"/>
          <p:cNvSpPr txBox="1"/>
          <p:nvPr/>
        </p:nvSpPr>
        <p:spPr>
          <a:xfrm>
            <a:off x="107504" y="2420888"/>
            <a:ext cx="4824536" cy="17281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smtClean="0"/>
            </a:br>
            <a:br>
              <a:rPr lang="en-US" sz="2400" smtClean="0"/>
            </a:br>
            <a:r>
              <a:rPr lang="en-US" sz="2400" smtClean="0"/>
              <a:t>M</a:t>
            </a:r>
            <a:r>
              <a:rPr lang="en-US" sz="2000" smtClean="0"/>
              <a:t>erci pour votre attention </a:t>
            </a:r>
            <a:endParaRPr lang="en-US" sz="2000"/>
          </a:p>
          <a:p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16714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67544" y="260648"/>
            <a:ext cx="8928992" cy="423408"/>
          </a:xfrm>
        </p:spPr>
        <p:txBody>
          <a:bodyPr/>
          <a:lstStyle/>
          <a:p>
            <a:r>
              <a:rPr lang="fr-FR" sz="2400"/>
              <a:t>Réforme</a:t>
            </a:r>
            <a:r>
              <a:rPr lang="fr-FR"/>
              <a:t> </a:t>
            </a:r>
            <a:r>
              <a:rPr lang="fr-FR" sz="2400"/>
              <a:t>du droit des contrats et politique de l’éditeur </a:t>
            </a:r>
          </a:p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8000" y="2060848"/>
            <a:ext cx="8208000" cy="4167152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fr-FR" smtClean="0"/>
              <a:t>Contexte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b="1" smtClean="0"/>
              <a:t>Quid</a:t>
            </a:r>
            <a:r>
              <a:rPr lang="fr-FR" smtClean="0"/>
              <a:t> de la  gestion antérieure des questions d’application de la loi dans le temps ?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smtClean="0"/>
              <a:t>Comment la documentation en ligne intègre-t-elle la coexistence de deux  « régimes » juridiques ? 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smtClean="0"/>
              <a:t>Quels sont les outils employés ?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smtClean="0"/>
              <a:t>Retour sur l’archivage des contenus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2843808" y="6526800"/>
            <a:ext cx="4752528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BBD926-AB7A-4FD9-B807-4F82AF62F6B9}" type="slidenum">
              <a:rPr lang="en-US" smtClean="0"/>
              <a:t>2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982856"/>
            <a:ext cx="8208912" cy="565144"/>
          </a:xfrm>
        </p:spPr>
        <p:txBody>
          <a:bodyPr/>
          <a:lstStyle/>
          <a:p>
            <a:r>
              <a:rPr lang="fr-FR" sz="2000" smtClean="0">
                <a:solidFill>
                  <a:srgbClr val="FF0000"/>
                </a:solidFill>
              </a:rPr>
              <a:t>Agenda</a:t>
            </a:r>
            <a:endParaRPr lang="fr-F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3864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533400" y="180000"/>
            <a:ext cx="8863136" cy="504056"/>
          </a:xfrm>
        </p:spPr>
        <p:txBody>
          <a:bodyPr/>
          <a:lstStyle/>
          <a:p>
            <a:r>
              <a:rPr lang="fr-FR" sz="2400" smtClean="0"/>
              <a:t>Réforme </a:t>
            </a:r>
            <a:r>
              <a:rPr lang="fr-FR" sz="2400"/>
              <a:t>du droit des contrats et politique de l’éditeur </a:t>
            </a:r>
          </a:p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2843808" y="6526800"/>
            <a:ext cx="4752528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BBD926-AB7A-4FD9-B807-4F82AF62F6B9}" type="slidenum">
              <a:rPr lang="en-US" smtClean="0"/>
              <a:t>3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533400" y="684056"/>
            <a:ext cx="8143056" cy="540000"/>
          </a:xfrm>
        </p:spPr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Contexte </a:t>
            </a:r>
            <a:endParaRPr lang="fr-FR">
              <a:solidFill>
                <a:srgbClr val="FF000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4879"/>
            <a:ext cx="4038600" cy="4651921"/>
          </a:xfrm>
          <a:prstGeom prst="rect">
            <a:avLst/>
          </a:prstGeom>
        </p:spPr>
      </p:pic>
      <p:sp>
        <p:nvSpPr>
          <p:cNvPr id="9" name="Espace réservé du contenu 5"/>
          <p:cNvSpPr>
            <a:spLocks noGrp="1"/>
          </p:cNvSpPr>
          <p:nvPr>
            <p:ph type="body" sz="quarter" idx="12"/>
          </p:nvPr>
        </p:nvSpPr>
        <p:spPr>
          <a:xfrm>
            <a:off x="4716016" y="1354420"/>
            <a:ext cx="4176464" cy="5042016"/>
          </a:xfrm>
        </p:spPr>
        <p:txBody>
          <a:bodyPr>
            <a:normAutofit/>
          </a:bodyPr>
          <a:lstStyle/>
          <a:p>
            <a:pPr marL="285750" lvl="0" indent="-285750" defTabSz="914400" fontAlgn="base">
              <a:spcBef>
                <a:spcPct val="50000"/>
              </a:spcBef>
              <a:spcAft>
                <a:spcPct val="0"/>
              </a:spcAft>
              <a:buClr>
                <a:srgbClr val="0768A9"/>
              </a:buClr>
              <a:buSzTx/>
              <a:buFont typeface="Wingdings" pitchFamily="2" charset="2"/>
              <a:buChar char="q"/>
              <a:defRPr/>
            </a:pPr>
            <a:r>
              <a:rPr lang="fr-FR" sz="2000" kern="0">
                <a:solidFill>
                  <a:srgbClr val="474747"/>
                </a:solidFill>
              </a:rPr>
              <a:t>L’un des évènements juridiques incontournables de l’année </a:t>
            </a:r>
            <a:r>
              <a:rPr lang="fr-FR" sz="2000" kern="0" smtClean="0">
                <a:solidFill>
                  <a:srgbClr val="474747"/>
                </a:solidFill>
              </a:rPr>
              <a:t>2016: </a:t>
            </a:r>
            <a:r>
              <a:rPr lang="fr-FR" sz="2000" kern="0" smtClean="0">
                <a:solidFill>
                  <a:srgbClr val="0070C0"/>
                </a:solidFill>
              </a:rPr>
              <a:t>l</a:t>
            </a:r>
            <a:r>
              <a:rPr lang="fr-FR" sz="2000" smtClean="0">
                <a:solidFill>
                  <a:srgbClr val="0070C0"/>
                </a:solidFill>
              </a:rPr>
              <a:t>’entrée </a:t>
            </a:r>
            <a:r>
              <a:rPr lang="fr-FR" sz="2000">
                <a:solidFill>
                  <a:srgbClr val="0070C0"/>
                </a:solidFill>
              </a:rPr>
              <a:t>en vigueur de la réforme du droit des contrats, le 1</a:t>
            </a:r>
            <a:r>
              <a:rPr lang="fr-FR" sz="2000" baseline="30000">
                <a:solidFill>
                  <a:srgbClr val="0070C0"/>
                </a:solidFill>
              </a:rPr>
              <a:t>er</a:t>
            </a:r>
            <a:r>
              <a:rPr lang="fr-FR" sz="2000">
                <a:solidFill>
                  <a:srgbClr val="0070C0"/>
                </a:solidFill>
              </a:rPr>
              <a:t> octobre 2016.</a:t>
            </a:r>
          </a:p>
          <a:p>
            <a:pPr marL="285750" lvl="0" indent="-285750" defTabSz="914400" fontAlgn="base">
              <a:spcBef>
                <a:spcPct val="50000"/>
              </a:spcBef>
              <a:spcAft>
                <a:spcPct val="0"/>
              </a:spcAft>
              <a:buClr>
                <a:srgbClr val="0768A9"/>
              </a:buClr>
              <a:buSzTx/>
              <a:buFont typeface="Wingdings" pitchFamily="2" charset="2"/>
              <a:buChar char="q"/>
              <a:defRPr/>
            </a:pPr>
            <a:r>
              <a:rPr lang="fr-FR" sz="2000" kern="0">
                <a:solidFill>
                  <a:srgbClr val="474747"/>
                </a:solidFill>
              </a:rPr>
              <a:t>2 siècles que le </a:t>
            </a:r>
            <a:r>
              <a:rPr lang="fr-FR" sz="2000">
                <a:solidFill>
                  <a:srgbClr val="0070C0"/>
                </a:solidFill>
              </a:rPr>
              <a:t>Code civil </a:t>
            </a:r>
            <a:r>
              <a:rPr lang="fr-FR" sz="2000" kern="0">
                <a:solidFill>
                  <a:srgbClr val="474747"/>
                </a:solidFill>
              </a:rPr>
              <a:t>n’avait pas été modifié en matière de droit commun des contrats !</a:t>
            </a:r>
          </a:p>
          <a:p>
            <a:pPr marL="285750" lvl="0" indent="-285750" defTabSz="914400" fontAlgn="base">
              <a:spcBef>
                <a:spcPct val="50000"/>
              </a:spcBef>
              <a:spcAft>
                <a:spcPct val="0"/>
              </a:spcAft>
              <a:buClr>
                <a:srgbClr val="0768A9"/>
              </a:buClr>
              <a:buSzTx/>
              <a:buFont typeface="Wingdings" pitchFamily="2" charset="2"/>
              <a:buChar char="q"/>
              <a:defRPr/>
            </a:pPr>
            <a:r>
              <a:rPr lang="fr-FR" sz="2000" kern="0">
                <a:solidFill>
                  <a:srgbClr val="474747"/>
                </a:solidFill>
              </a:rPr>
              <a:t>L’</a:t>
            </a:r>
            <a:r>
              <a:rPr lang="fr-FR" sz="2000">
                <a:solidFill>
                  <a:srgbClr val="0081C6"/>
                </a:solidFill>
              </a:rPr>
              <a:t>ordonnance</a:t>
            </a:r>
            <a:r>
              <a:rPr lang="fr-FR" sz="2000" kern="0">
                <a:solidFill>
                  <a:srgbClr val="474747"/>
                </a:solidFill>
              </a:rPr>
              <a:t> du 10 février 2016 a modifié en profondeur le droit des </a:t>
            </a:r>
            <a:r>
              <a:rPr lang="fr-FR" sz="2000" kern="0" smtClean="0">
                <a:solidFill>
                  <a:srgbClr val="474747"/>
                </a:solidFill>
              </a:rPr>
              <a:t>contrats : </a:t>
            </a:r>
            <a:r>
              <a:rPr lang="fr-FR" sz="2000" b="1" kern="0" smtClean="0">
                <a:solidFill>
                  <a:srgbClr val="474747"/>
                </a:solidFill>
              </a:rPr>
              <a:t> </a:t>
            </a:r>
            <a:r>
              <a:rPr lang="fr-FR" sz="2000" smtClean="0">
                <a:solidFill>
                  <a:schemeClr val="tx1"/>
                </a:solidFill>
              </a:rPr>
              <a:t>nouveaux </a:t>
            </a:r>
            <a:r>
              <a:rPr lang="fr-FR" sz="2000">
                <a:solidFill>
                  <a:schemeClr val="tx1"/>
                </a:solidFill>
              </a:rPr>
              <a:t>concepts </a:t>
            </a:r>
            <a:r>
              <a:rPr lang="fr-FR" sz="2000" kern="0">
                <a:solidFill>
                  <a:srgbClr val="474747"/>
                </a:solidFill>
              </a:rPr>
              <a:t>et </a:t>
            </a:r>
            <a:r>
              <a:rPr lang="fr-FR" sz="2000" smtClean="0">
                <a:solidFill>
                  <a:srgbClr val="FF0000"/>
                </a:solidFill>
              </a:rPr>
              <a:t>nouvelle numérotation.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64397949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395536" y="260648"/>
            <a:ext cx="9001000" cy="459352"/>
          </a:xfrm>
        </p:spPr>
        <p:txBody>
          <a:bodyPr/>
          <a:lstStyle/>
          <a:p>
            <a:r>
              <a:rPr lang="fr-FR" sz="2400"/>
              <a:t>Réforme du droit des contrats </a:t>
            </a:r>
            <a:r>
              <a:rPr lang="fr-FR" sz="2400" smtClean="0"/>
              <a:t>et politique de l’éditeur </a:t>
            </a:r>
            <a:endParaRPr lang="fr-FR" sz="24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95536" y="908720"/>
            <a:ext cx="8748464" cy="547260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endParaRPr lang="fr-FR"/>
          </a:p>
          <a:p>
            <a:pPr marL="285750" indent="-285750">
              <a:buFont typeface="Wingdings" pitchFamily="2" charset="2"/>
              <a:buChar char="q"/>
            </a:pPr>
            <a:endParaRPr lang="fr-FR" smtClean="0"/>
          </a:p>
          <a:p>
            <a:r>
              <a:rPr lang="fr-FR" i="0" smtClean="0"/>
              <a:t>La réforme du droit des contrats, aussi importante soit-elle, a connu  bien des précédents et ce, dans différents domaines du droit.</a:t>
            </a:r>
          </a:p>
          <a:p>
            <a:endParaRPr lang="fr-FR" i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i="0" smtClean="0"/>
              <a:t>Ainsi, la politique </a:t>
            </a:r>
            <a:r>
              <a:rPr lang="fr-FR" i="0"/>
              <a:t>globale de codification du droit </a:t>
            </a:r>
            <a:r>
              <a:rPr lang="fr-FR" i="0" smtClean="0"/>
              <a:t>français (relancée </a:t>
            </a:r>
            <a:r>
              <a:rPr lang="fr-FR" i="0"/>
              <a:t>en 1989, puis en </a:t>
            </a:r>
            <a:r>
              <a:rPr lang="fr-FR" i="0" smtClean="0"/>
              <a:t>1995) s’est </a:t>
            </a:r>
            <a:r>
              <a:rPr lang="fr-FR" i="0"/>
              <a:t>traduite </a:t>
            </a:r>
            <a:r>
              <a:rPr lang="fr-FR" i="0" smtClean="0"/>
              <a:t>par </a:t>
            </a:r>
            <a:r>
              <a:rPr lang="fr-FR" i="0" smtClean="0">
                <a:solidFill>
                  <a:srgbClr val="FF0000"/>
                </a:solidFill>
              </a:rPr>
              <a:t>l’adoption </a:t>
            </a:r>
            <a:r>
              <a:rPr lang="fr-FR" i="0">
                <a:solidFill>
                  <a:srgbClr val="FF0000"/>
                </a:solidFill>
              </a:rPr>
              <a:t>de </a:t>
            </a:r>
            <a:r>
              <a:rPr lang="fr-FR" b="1" i="0">
                <a:solidFill>
                  <a:srgbClr val="FF0000"/>
                </a:solidFill>
              </a:rPr>
              <a:t>nouveaux codes </a:t>
            </a:r>
            <a:r>
              <a:rPr lang="fr-FR" b="1" i="0" smtClean="0"/>
              <a:t>(</a:t>
            </a:r>
            <a:r>
              <a:rPr lang="fr-FR" sz="1600" b="1" smtClean="0"/>
              <a:t>Environnement</a:t>
            </a:r>
            <a:r>
              <a:rPr lang="fr-FR" sz="1600" smtClean="0"/>
              <a:t>, </a:t>
            </a:r>
            <a:r>
              <a:rPr lang="fr-FR" sz="1600" b="1" smtClean="0"/>
              <a:t>Justice </a:t>
            </a:r>
            <a:r>
              <a:rPr lang="fr-FR" sz="1600" b="1"/>
              <a:t>administrative</a:t>
            </a:r>
            <a:r>
              <a:rPr lang="fr-FR" i="0" smtClean="0"/>
              <a:t>…) mais  aussi par  la  </a:t>
            </a:r>
            <a:r>
              <a:rPr lang="fr-FR" b="1" i="0">
                <a:solidFill>
                  <a:srgbClr val="FF0000"/>
                </a:solidFill>
              </a:rPr>
              <a:t>recodification </a:t>
            </a:r>
            <a:r>
              <a:rPr lang="fr-FR" i="0">
                <a:solidFill>
                  <a:srgbClr val="FF0000"/>
                </a:solidFill>
              </a:rPr>
              <a:t>de codes </a:t>
            </a:r>
            <a:r>
              <a:rPr lang="fr-FR" b="1" i="0">
                <a:solidFill>
                  <a:srgbClr val="FF0000"/>
                </a:solidFill>
              </a:rPr>
              <a:t>existants</a:t>
            </a:r>
            <a:r>
              <a:rPr lang="fr-FR" i="0">
                <a:solidFill>
                  <a:srgbClr val="FF0000"/>
                </a:solidFill>
              </a:rPr>
              <a:t> </a:t>
            </a:r>
            <a:r>
              <a:rPr lang="fr-FR" b="1" i="0" smtClean="0"/>
              <a:t> </a:t>
            </a:r>
            <a:r>
              <a:rPr lang="fr-FR" i="0" smtClean="0"/>
              <a:t>: </a:t>
            </a:r>
            <a:r>
              <a:rPr lang="fr-FR" sz="1600" smtClean="0"/>
              <a:t>Code de l’action </a:t>
            </a:r>
            <a:r>
              <a:rPr lang="fr-FR" sz="1600"/>
              <a:t>sociale et des </a:t>
            </a:r>
            <a:r>
              <a:rPr lang="fr-FR" sz="1600" smtClean="0"/>
              <a:t>familles / Code rural / Code de commerce / Code pénal / Code du travail  (avec le passage à une codification à 4 chiffres, notamment) </a:t>
            </a:r>
            <a:r>
              <a:rPr lang="fr-FR" i="0" smtClean="0"/>
              <a:t>.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i="0" smtClean="0"/>
              <a:t>Plus  récemment, sont intervenues  la </a:t>
            </a:r>
            <a:r>
              <a:rPr lang="fr-FR" smtClean="0"/>
              <a:t>réforme </a:t>
            </a:r>
            <a:r>
              <a:rPr lang="fr-FR" i="0"/>
              <a:t>des </a:t>
            </a:r>
            <a:r>
              <a:rPr lang="fr-FR"/>
              <a:t>Marchés publics </a:t>
            </a:r>
            <a:r>
              <a:rPr lang="fr-FR" i="0"/>
              <a:t>(</a:t>
            </a:r>
            <a:r>
              <a:rPr lang="fr-FR" sz="1600" i="0" smtClean="0"/>
              <a:t>1</a:t>
            </a:r>
            <a:r>
              <a:rPr lang="fr-FR" sz="1600" i="0" baseline="30000" smtClean="0"/>
              <a:t>er</a:t>
            </a:r>
            <a:r>
              <a:rPr lang="fr-FR" sz="1600" i="0"/>
              <a:t> </a:t>
            </a:r>
            <a:r>
              <a:rPr lang="fr-FR" sz="1600" i="0" smtClean="0"/>
              <a:t>avril </a:t>
            </a:r>
            <a:r>
              <a:rPr lang="fr-FR" sz="1600" i="0"/>
              <a:t>2016</a:t>
            </a:r>
            <a:r>
              <a:rPr lang="fr-FR" i="0" smtClean="0"/>
              <a:t>) ou encore</a:t>
            </a:r>
            <a:r>
              <a:rPr lang="fr-FR" i="0"/>
              <a:t>, </a:t>
            </a:r>
            <a:r>
              <a:rPr lang="fr-FR" i="0" smtClean="0"/>
              <a:t>celle </a:t>
            </a:r>
            <a:r>
              <a:rPr lang="fr-FR" smtClean="0"/>
              <a:t>du Code de la consommation </a:t>
            </a:r>
            <a:r>
              <a:rPr lang="fr-FR" i="0" smtClean="0"/>
              <a:t>(</a:t>
            </a:r>
            <a:r>
              <a:rPr lang="fr-FR" sz="1600" i="0" smtClean="0"/>
              <a:t>1</a:t>
            </a:r>
            <a:r>
              <a:rPr lang="fr-FR" sz="1600" i="0" baseline="30000" smtClean="0"/>
              <a:t>er</a:t>
            </a:r>
            <a:r>
              <a:rPr lang="fr-FR" sz="1600" i="0" smtClean="0"/>
              <a:t> juillet 2016</a:t>
            </a:r>
            <a:r>
              <a:rPr lang="fr-FR" i="0" smtClean="0"/>
              <a:t>).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i="0" smtClean="0"/>
          </a:p>
          <a:p>
            <a:r>
              <a:rPr lang="fr-FR" b="1" i="0" smtClean="0"/>
              <a:t>Côté éditeur, </a:t>
            </a:r>
            <a:r>
              <a:rPr lang="fr-FR" i="0" smtClean="0"/>
              <a:t>il a fallu « composer » et s’adapter.</a:t>
            </a:r>
          </a:p>
          <a:p>
            <a:r>
              <a:rPr lang="fr-FR" i="0" smtClean="0"/>
              <a:t>=&gt; </a:t>
            </a:r>
            <a:r>
              <a:rPr lang="fr-FR" i="0"/>
              <a:t>Le choix opéré : </a:t>
            </a:r>
            <a:r>
              <a:rPr lang="fr-FR" b="1" i="0" u="sng"/>
              <a:t>privilégier le droit positif</a:t>
            </a:r>
            <a:r>
              <a:rPr lang="fr-FR" b="1" i="0"/>
              <a:t>  </a:t>
            </a:r>
            <a:r>
              <a:rPr lang="fr-FR" b="1" i="0" smtClean="0"/>
              <a:t>(</a:t>
            </a:r>
            <a:r>
              <a:rPr lang="fr-FR" i="0" smtClean="0"/>
              <a:t>mise en avant des dispositions nouvelles), tout en maintenant si nécessaire les dispositions anciennes (double numérotation, table de concordance, etc..) pour accompagner au mieux l’utilisateur. </a:t>
            </a:r>
            <a:endParaRPr lang="fr-FR" i="0"/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q"/>
            </a:pPr>
            <a:endParaRPr lang="fr-FR" b="1"/>
          </a:p>
          <a:p>
            <a:pPr marL="285750" indent="-285750">
              <a:buFont typeface="Wingdings" pitchFamily="2" charset="2"/>
              <a:buChar char="q"/>
            </a:pPr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2843808" y="6526800"/>
            <a:ext cx="4752528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BBD926-AB7A-4FD9-B807-4F82AF62F6B9}" type="slidenum">
              <a:rPr lang="en-US" smtClean="0"/>
              <a:t>4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395536" y="720000"/>
            <a:ext cx="8551204" cy="764784"/>
          </a:xfrm>
        </p:spPr>
        <p:txBody>
          <a:bodyPr/>
          <a:lstStyle/>
          <a:p>
            <a:r>
              <a:rPr lang="fr-FR" sz="2000" smtClean="0">
                <a:solidFill>
                  <a:srgbClr val="FF0000"/>
                </a:solidFill>
              </a:rPr>
              <a:t>Comment les </a:t>
            </a:r>
            <a:r>
              <a:rPr lang="fr-FR" sz="2000">
                <a:solidFill>
                  <a:srgbClr val="FF0000"/>
                </a:solidFill>
              </a:rPr>
              <a:t>questions d’application de la loi dans le temps </a:t>
            </a:r>
            <a:r>
              <a:rPr lang="fr-FR" sz="2000" err="1" smtClean="0">
                <a:solidFill>
                  <a:srgbClr val="FF0000"/>
                </a:solidFill>
              </a:rPr>
              <a:t>ont-elles </a:t>
            </a:r>
            <a:r>
              <a:rPr lang="fr-FR" sz="2000">
                <a:solidFill>
                  <a:srgbClr val="FF0000"/>
                </a:solidFill>
              </a:rPr>
              <a:t>été </a:t>
            </a:r>
            <a:r>
              <a:rPr lang="fr-FR" sz="2000" smtClean="0">
                <a:solidFill>
                  <a:srgbClr val="FF0000"/>
                </a:solidFill>
              </a:rPr>
              <a:t>gérées  antérieurement ?</a:t>
            </a:r>
            <a:endParaRPr lang="fr-F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9506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395536" y="180000"/>
            <a:ext cx="9937104" cy="504056"/>
          </a:xfrm>
        </p:spPr>
        <p:txBody>
          <a:bodyPr/>
          <a:lstStyle/>
          <a:p>
            <a:r>
              <a:rPr lang="fr-FR" sz="2400"/>
              <a:t> </a:t>
            </a:r>
            <a:r>
              <a:rPr lang="fr-FR" sz="2400" smtClean="0"/>
              <a:t>Réforme </a:t>
            </a:r>
            <a:r>
              <a:rPr lang="fr-FR" sz="2400"/>
              <a:t>du droit des contrats </a:t>
            </a:r>
            <a:r>
              <a:rPr lang="fr-FR" sz="2400" smtClean="0"/>
              <a:t>et politique de l’éditeur </a:t>
            </a:r>
            <a:endParaRPr lang="fr-FR" sz="2400">
              <a:solidFill>
                <a:srgbClr val="92D050"/>
              </a:solidFill>
            </a:endParaRPr>
          </a:p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69965" y="2276872"/>
            <a:ext cx="8640960" cy="4249928"/>
          </a:xfrm>
        </p:spPr>
        <p:txBody>
          <a:bodyPr/>
          <a:lstStyle/>
          <a:p>
            <a:endParaRPr lang="fr-FR" b="1" smtClean="0"/>
          </a:p>
          <a:p>
            <a:r>
              <a:rPr lang="fr-FR" i="0" smtClean="0"/>
              <a:t>Cette </a:t>
            </a:r>
            <a:r>
              <a:rPr lang="fr-FR" i="0"/>
              <a:t>réforme a conduit à repenser </a:t>
            </a:r>
            <a:r>
              <a:rPr lang="fr-FR" i="0" smtClean="0"/>
              <a:t>tant la ligne </a:t>
            </a:r>
            <a:r>
              <a:rPr lang="fr-FR" i="0"/>
              <a:t>éditoriale </a:t>
            </a:r>
            <a:r>
              <a:rPr lang="fr-FR" i="0" smtClean="0"/>
              <a:t>que le format </a:t>
            </a:r>
            <a:br>
              <a:rPr lang="fr-FR" i="0" smtClean="0"/>
            </a:br>
            <a:r>
              <a:rPr lang="fr-FR" i="0" smtClean="0"/>
              <a:t> du Lamy  </a:t>
            </a:r>
            <a:r>
              <a:rPr lang="fr-FR" i="0"/>
              <a:t>Droit du contrat </a:t>
            </a:r>
            <a:r>
              <a:rPr lang="fr-FR" i="0" smtClean="0"/>
              <a:t>dont les études étaient touchées à 80%.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i="0" smtClean="0"/>
              <a:t> </a:t>
            </a:r>
            <a:r>
              <a:rPr lang="fr-FR" smtClean="0"/>
              <a:t>Nouvelle ligne éditoriale</a:t>
            </a:r>
            <a:r>
              <a:rPr lang="fr-FR"/>
              <a:t> : </a:t>
            </a:r>
            <a:r>
              <a:rPr lang="fr-FR" i="0" smtClean="0"/>
              <a:t>refonte totale du plan et chapitres totalement réécrits  afin </a:t>
            </a:r>
            <a:r>
              <a:rPr lang="fr-FR" i="0"/>
              <a:t>d’intégrer dans l’intégralité de l’ouvrage l’ordonnance du 10 </a:t>
            </a:r>
            <a:r>
              <a:rPr lang="fr-FR" i="0" smtClean="0"/>
              <a:t>février 2016.</a:t>
            </a:r>
            <a:r>
              <a:rPr lang="fr-FR" i="0"/>
              <a:t> </a:t>
            </a:r>
            <a:endParaRPr lang="fr-FR" i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mtClean="0"/>
              <a:t>Nouveau format </a:t>
            </a:r>
            <a:r>
              <a:rPr lang="fr-FR"/>
              <a:t> : </a:t>
            </a:r>
            <a:r>
              <a:rPr lang="fr-FR" i="0" smtClean="0"/>
              <a:t>passage </a:t>
            </a:r>
            <a:r>
              <a:rPr lang="fr-FR" i="0"/>
              <a:t>d’un format feuillets mobiles, actualisé partiellement deux fois par an à un format broché, plus facilement maniable, entièrement actualisé et réédité chaque </a:t>
            </a:r>
            <a:r>
              <a:rPr lang="fr-FR" i="0" smtClean="0"/>
              <a:t>année.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i="0" smtClean="0"/>
          </a:p>
          <a:p>
            <a:pPr lvl="0"/>
            <a:r>
              <a:rPr lang="fr-FR" b="1" smtClean="0">
                <a:solidFill>
                  <a:srgbClr val="FF0000"/>
                </a:solidFill>
              </a:rPr>
              <a:t>!</a:t>
            </a:r>
            <a:r>
              <a:rPr lang="fr-FR" smtClean="0"/>
              <a:t> </a:t>
            </a:r>
            <a:r>
              <a:rPr lang="fr-FR" i="0" smtClean="0"/>
              <a:t>Le millésime 2016 est sorti </a:t>
            </a:r>
            <a:r>
              <a:rPr lang="fr-FR" i="0"/>
              <a:t>en septembre </a:t>
            </a:r>
            <a:r>
              <a:rPr lang="fr-FR" i="0" smtClean="0"/>
              <a:t>2016 (1 mois avant l’entrée en vigueur des nouveaux textes) : maintien </a:t>
            </a:r>
            <a:r>
              <a:rPr lang="fr-FR" i="0"/>
              <a:t>du droit existant </a:t>
            </a:r>
            <a:r>
              <a:rPr lang="fr-FR" i="0" smtClean="0"/>
              <a:t>(</a:t>
            </a:r>
            <a:r>
              <a:rPr lang="fr-FR" sz="1600" i="0" smtClean="0"/>
              <a:t>textes applicables jusqu’au 30 septembre 2016 </a:t>
            </a:r>
            <a:r>
              <a:rPr lang="fr-FR" i="0" smtClean="0"/>
              <a:t>) + </a:t>
            </a:r>
            <a:r>
              <a:rPr lang="fr-FR" i="0"/>
              <a:t>ajout </a:t>
            </a:r>
            <a:r>
              <a:rPr lang="fr-FR" i="0" smtClean="0"/>
              <a:t>du nouveau </a:t>
            </a:r>
            <a:r>
              <a:rPr lang="fr-FR" i="0"/>
              <a:t>droit positif </a:t>
            </a:r>
            <a:r>
              <a:rPr lang="fr-FR" i="0" smtClean="0"/>
              <a:t>(</a:t>
            </a:r>
            <a:r>
              <a:rPr lang="fr-FR" sz="1600" i="0" smtClean="0"/>
              <a:t>textes applicables à compter du 1</a:t>
            </a:r>
            <a:r>
              <a:rPr lang="fr-FR" sz="1600" i="0" baseline="30000" smtClean="0"/>
              <a:t>er</a:t>
            </a:r>
            <a:r>
              <a:rPr lang="fr-FR" sz="1600" i="0" smtClean="0"/>
              <a:t> octobre 2016</a:t>
            </a:r>
            <a:r>
              <a:rPr lang="fr-FR" i="0" smtClean="0"/>
              <a:t>) + </a:t>
            </a:r>
            <a:r>
              <a:rPr lang="fr-FR" i="0"/>
              <a:t>création d’une table de concordance</a:t>
            </a:r>
            <a:r>
              <a:rPr lang="fr-FR" i="0" smtClean="0"/>
              <a:t>.</a:t>
            </a:r>
            <a:endParaRPr lang="fr-FR" i="0"/>
          </a:p>
          <a:p>
            <a:r>
              <a:rPr lang="fr-FR"/>
              <a:t> </a:t>
            </a:r>
          </a:p>
          <a:p>
            <a:r>
              <a:rPr lang="fr-FR" smtClean="0"/>
              <a:t>  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2843808" y="6526800"/>
            <a:ext cx="4824536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BBD926-AB7A-4FD9-B807-4F82AF62F6B9}" type="slidenum">
              <a:rPr lang="en-US" smtClean="0"/>
              <a:t>5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684056"/>
            <a:ext cx="8208912" cy="540000"/>
          </a:xfrm>
        </p:spPr>
        <p:txBody>
          <a:bodyPr/>
          <a:lstStyle/>
          <a:p>
            <a:r>
              <a:rPr lang="fr-FR" sz="2000">
                <a:solidFill>
                  <a:srgbClr val="FF0000"/>
                </a:solidFill>
              </a:rPr>
              <a:t>Comment </a:t>
            </a:r>
            <a:r>
              <a:rPr lang="fr-FR" sz="2000" smtClean="0">
                <a:solidFill>
                  <a:srgbClr val="FF0000"/>
                </a:solidFill>
              </a:rPr>
              <a:t>organiser la coexistence des deux régimes juridiques ? </a:t>
            </a:r>
            <a:endParaRPr lang="fr-FR" sz="2000"/>
          </a:p>
        </p:txBody>
      </p:sp>
      <p:pic>
        <p:nvPicPr>
          <p:cNvPr id="7" name="Image 6" descr="C:\Users\dimpindi\Pictures\DD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143508" y="1174631"/>
            <a:ext cx="1440160" cy="13186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2195736" y="1052736"/>
            <a:ext cx="1872208" cy="1562472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82563" marR="0" indent="-182563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kumimoji="0" lang="fr-FR" sz="24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02799" y="1426171"/>
            <a:ext cx="7391253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342900" indent="-342900" defTabSz="720000">
              <a:spcBef>
                <a:spcPct val="20000"/>
              </a:spcBef>
              <a:buSzTx/>
              <a:buFont typeface="Wingdings" pitchFamily="2" charset="2"/>
              <a:buChar char="q"/>
            </a:pPr>
            <a:r>
              <a:rPr lang="fr-FR" sz="2000" b="1"/>
              <a:t>Transformation du Lamy Droit du contrat </a:t>
            </a:r>
            <a:endParaRPr lang="fr-FR" sz="2000" b="1" smtClean="0"/>
          </a:p>
          <a:p>
            <a:pPr defTabSz="720000">
              <a:spcBef>
                <a:spcPct val="20000"/>
              </a:spcBef>
              <a:buSzTx/>
            </a:pPr>
            <a:r>
              <a:rPr lang="fr-FR" sz="2000" b="1" smtClean="0"/>
              <a:t>(</a:t>
            </a:r>
            <a:r>
              <a:rPr lang="fr-FR" sz="2000" b="1"/>
              <a:t>contenu « phare » de la collection Lamy droit civil) </a:t>
            </a:r>
          </a:p>
          <a:p>
            <a:pPr marL="182563" indent="-182563" defTabSz="720000">
              <a:spcBef>
                <a:spcPct val="20000"/>
              </a:spcBef>
              <a:buSzTx/>
              <a:buFont typeface="Wingdings" pitchFamily="2" charset="2"/>
              <a:buNone/>
            </a:pPr>
            <a:endParaRPr kumimoji="0" lang="fr-FR" sz="24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7276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323528" y="332656"/>
            <a:ext cx="10009112" cy="351400"/>
          </a:xfrm>
        </p:spPr>
        <p:txBody>
          <a:bodyPr/>
          <a:lstStyle/>
          <a:p>
            <a:r>
              <a:rPr lang="fr-FR" sz="2400"/>
              <a:t> </a:t>
            </a:r>
            <a:r>
              <a:rPr lang="fr-FR" sz="2400" smtClean="0"/>
              <a:t>Réforme </a:t>
            </a:r>
            <a:r>
              <a:rPr lang="fr-FR" sz="2400"/>
              <a:t>du droit des contrats et </a:t>
            </a:r>
            <a:r>
              <a:rPr lang="fr-FR" sz="2400" smtClean="0"/>
              <a:t>politique de l’éditeur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2843808" y="6526800"/>
            <a:ext cx="4752528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BBD926-AB7A-4FD9-B807-4F82AF62F6B9}" type="slidenum">
              <a:rPr lang="en-US" smtClean="0"/>
              <a:t>6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917854"/>
            <a:ext cx="8496944" cy="494922"/>
          </a:xfrm>
        </p:spPr>
        <p:txBody>
          <a:bodyPr/>
          <a:lstStyle/>
          <a:p>
            <a:r>
              <a:rPr lang="fr-FR" sz="2000">
                <a:solidFill>
                  <a:srgbClr val="FF0000"/>
                </a:solidFill>
              </a:rPr>
              <a:t>Comment organiser la coexistence des </a:t>
            </a:r>
            <a:r>
              <a:rPr lang="fr-FR" sz="2000" smtClean="0">
                <a:solidFill>
                  <a:srgbClr val="FF0000"/>
                </a:solidFill>
              </a:rPr>
              <a:t>deux </a:t>
            </a:r>
            <a:r>
              <a:rPr lang="fr-FR" sz="2000">
                <a:solidFill>
                  <a:srgbClr val="FF0000"/>
                </a:solidFill>
              </a:rPr>
              <a:t>régimes juridiques 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646573"/>
            <a:ext cx="8950633" cy="4848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ct val="0"/>
              </a:spcAft>
              <a:buFont typeface="Wingdings" pitchFamily="2" charset="2"/>
              <a:buChar char="q"/>
            </a:pPr>
            <a:r>
              <a:rPr lang="fr-FR" sz="2000" b="1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du changement de numérotation du Code </a:t>
            </a:r>
            <a:r>
              <a:rPr lang="fr-FR" sz="2000" b="1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</a:t>
            </a:r>
            <a:br>
              <a:rPr lang="fr-FR" sz="200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</a:p>
          <a:p>
            <a:pPr lvl="0">
              <a:lnSpc>
                <a:spcPct val="107000"/>
              </a:lnSpc>
              <a:spcAft>
                <a:spcPct val="0"/>
              </a:spcAft>
            </a:pPr>
            <a:r>
              <a:rPr lang="fr-FR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L’entrée </a:t>
            </a:r>
            <a:r>
              <a:rPr lang="fr-FR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vigueur de l’ordonnance n° 2016-131 du 10 février 2016 </a:t>
            </a:r>
            <a:r>
              <a:rPr lang="fr-FR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ayant étant </a:t>
            </a:r>
            <a:r>
              <a:rPr lang="fr-FR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fixée </a:t>
            </a:r>
            <a:r>
              <a:rPr lang="fr-FR">
                <a:solidFill>
                  <a:srgbClr val="FF0000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1</a:t>
            </a:r>
            <a:r>
              <a:rPr lang="fr-FR" baseline="30000">
                <a:solidFill>
                  <a:srgbClr val="FF0000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>
                <a:solidFill>
                  <a:srgbClr val="FF0000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octobre 2016 </a:t>
            </a:r>
            <a:r>
              <a:rPr lang="fr-FR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contrats conclus </a:t>
            </a:r>
            <a:r>
              <a:rPr lang="fr-FR" u="sng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</a:t>
            </a:r>
            <a:r>
              <a:rPr lang="fr-FR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cette date, il est apparu </a:t>
            </a:r>
            <a:r>
              <a:rPr lang="fr-FR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nécessaire </a:t>
            </a:r>
            <a:r>
              <a:rPr lang="fr-FR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mentionner </a:t>
            </a:r>
            <a:r>
              <a:rPr lang="fr-FR" i="1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</a:t>
            </a:r>
            <a:r>
              <a:rPr lang="fr-FR" i="1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fois </a:t>
            </a:r>
            <a:r>
              <a:rPr lang="fr-FR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anciennes et  nouvelles </a:t>
            </a:r>
            <a:r>
              <a:rPr lang="fr-FR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dispositions </a:t>
            </a:r>
            <a:r>
              <a:rPr lang="fr-FR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(avec date d’entrée en vigueur).</a:t>
            </a:r>
          </a:p>
          <a:p>
            <a:pPr lvl="0">
              <a:lnSpc>
                <a:spcPct val="107000"/>
              </a:lnSpc>
              <a:spcAft>
                <a:spcPct val="0"/>
              </a:spcAft>
            </a:pPr>
            <a:endParaRPr lang="fr-F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ct val="0"/>
              </a:spcAft>
            </a:pPr>
            <a:r>
              <a:rPr lang="fr-F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Soit l’on </a:t>
            </a:r>
            <a:r>
              <a:rPr lang="fr-FR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positionne l’ancien article en 1</a:t>
            </a:r>
            <a:r>
              <a:rPr lang="fr-FR" baseline="3000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l’on cite l’article nouveau en 2ème (</a:t>
            </a:r>
            <a:r>
              <a:rPr lang="fr-FR" sz="160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retenu dans </a:t>
            </a:r>
            <a:r>
              <a:rPr lang="fr-FR" sz="1600" i="1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Lamy droit du contrat </a:t>
            </a:r>
            <a:r>
              <a:rPr lang="fr-FR" sz="160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600" smtClean="0">
                <a:solidFill>
                  <a:srgbClr val="0070C0"/>
                </a:solidFill>
              </a:rPr>
              <a:t>C</a:t>
            </a:r>
            <a:r>
              <a:rPr lang="fr-FR" sz="1600">
                <a:solidFill>
                  <a:srgbClr val="0070C0"/>
                </a:solidFill>
              </a:rPr>
              <a:t>. civ., art. 1167, ancien, en vigueur jusqu’au 30 septembre 2016, sur l'action paulienne ; Ord. n</a:t>
            </a:r>
            <a:r>
              <a:rPr lang="fr-FR" sz="1600" baseline="30000">
                <a:solidFill>
                  <a:srgbClr val="0070C0"/>
                </a:solidFill>
              </a:rPr>
              <a:t>o</a:t>
            </a:r>
            <a:r>
              <a:rPr lang="fr-FR" sz="1600">
                <a:solidFill>
                  <a:srgbClr val="0070C0"/>
                </a:solidFill>
              </a:rPr>
              <a:t> 2016-131, 10 févr. 2016, JO 11 févr. ; C. civ., art. 1341-2, </a:t>
            </a:r>
            <a:r>
              <a:rPr lang="fr-FR" sz="1600" smtClean="0">
                <a:solidFill>
                  <a:srgbClr val="0070C0"/>
                </a:solidFill>
              </a:rPr>
              <a:t>nouveau</a:t>
            </a:r>
          </a:p>
          <a:p>
            <a:pPr algn="just"/>
            <a:endParaRPr lang="fr-FR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1600" smtClean="0"/>
              <a:t>Soit  l’on cite l’article nouveau en 1</a:t>
            </a:r>
            <a:r>
              <a:rPr lang="fr-FR" sz="1600" baseline="30000" smtClean="0"/>
              <a:t>er</a:t>
            </a:r>
            <a:r>
              <a:rPr lang="fr-FR" sz="1600" smtClean="0"/>
              <a:t>, puis l’article ancien en 2</a:t>
            </a:r>
            <a:r>
              <a:rPr lang="fr-FR" sz="1600" baseline="30000" smtClean="0"/>
              <a:t>ème</a:t>
            </a:r>
            <a:r>
              <a:rPr lang="fr-FR" sz="1600" smtClean="0"/>
              <a:t> (</a:t>
            </a:r>
            <a:r>
              <a:rPr lang="fr-FR" sz="160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retenu dans </a:t>
            </a:r>
            <a:r>
              <a:rPr lang="fr-FR" sz="1600" i="1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Lamy droit du </a:t>
            </a:r>
            <a:r>
              <a:rPr lang="fr-FR" sz="1600" i="1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 </a:t>
            </a:r>
            <a:r>
              <a:rPr lang="fr-FR" sz="160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2017)</a:t>
            </a:r>
            <a:endParaRPr lang="fr-FR" sz="1600" smtClean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mtClean="0">
                <a:solidFill>
                  <a:srgbClr val="0070C0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>
                <a:solidFill>
                  <a:srgbClr val="0070C0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civ., art. 1103, nouveau, en vigueur le 1</a:t>
            </a:r>
            <a:r>
              <a:rPr lang="fr-FR" baseline="30000">
                <a:solidFill>
                  <a:srgbClr val="0070C0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>
                <a:solidFill>
                  <a:srgbClr val="0070C0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octobre 2016 ; Ord. n° 2016-131, 10 févr. 2016 ; C. civ., art. 1134, </a:t>
            </a:r>
            <a:r>
              <a:rPr lang="fr-FR" smtClean="0">
                <a:solidFill>
                  <a:srgbClr val="0070C0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ancien</a:t>
            </a:r>
            <a:r>
              <a:rPr lang="fr-FR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mtClean="0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fr-FR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0664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843808" y="6526800"/>
            <a:ext cx="4680520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2BBD926-AB7A-4FD9-B807-4F82AF62F6B9}" type="slidenum">
              <a:rPr lang="en-US" smtClean="0"/>
              <a:t>7</a:t>
            </a:fld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527" y="161195"/>
            <a:ext cx="8808399" cy="504056"/>
          </a:xfrm>
        </p:spPr>
        <p:txBody>
          <a:bodyPr/>
          <a:lstStyle/>
          <a:p>
            <a:r>
              <a:rPr lang="fr-FR" sz="2400"/>
              <a:t>Réforme du droit des contrats </a:t>
            </a:r>
            <a:r>
              <a:rPr lang="fr-FR" sz="2400" smtClean="0"/>
              <a:t>et politique de l’éditeur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179512" y="566111"/>
            <a:ext cx="8568952" cy="370513"/>
          </a:xfrm>
        </p:spPr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  </a:t>
            </a:r>
            <a:r>
              <a:rPr lang="fr-FR" sz="2000">
                <a:solidFill>
                  <a:srgbClr val="FF0000"/>
                </a:solidFill>
              </a:rPr>
              <a:t>Comment </a:t>
            </a:r>
            <a:r>
              <a:rPr lang="fr-FR" sz="2000" smtClean="0">
                <a:solidFill>
                  <a:srgbClr val="FF0000"/>
                </a:solidFill>
              </a:rPr>
              <a:t>organiser </a:t>
            </a:r>
            <a:r>
              <a:rPr lang="fr-FR" sz="2000">
                <a:solidFill>
                  <a:srgbClr val="FF0000"/>
                </a:solidFill>
              </a:rPr>
              <a:t>la coexistence des </a:t>
            </a:r>
            <a:r>
              <a:rPr lang="fr-FR" sz="2000" smtClean="0">
                <a:solidFill>
                  <a:srgbClr val="FF0000"/>
                </a:solidFill>
              </a:rPr>
              <a:t>deux régimes </a:t>
            </a:r>
            <a:r>
              <a:rPr lang="fr-FR" sz="2000">
                <a:solidFill>
                  <a:srgbClr val="FF0000"/>
                </a:solidFill>
              </a:rPr>
              <a:t>juridiques ? </a:t>
            </a:r>
          </a:p>
        </p:txBody>
      </p:sp>
      <p:pic>
        <p:nvPicPr>
          <p:cNvPr id="15" name="Image 14" descr="C:\Users\dimpindi\Pictures\DD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50389" y="1058764"/>
            <a:ext cx="1694320" cy="15514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059832" y="1556792"/>
            <a:ext cx="1404168" cy="467120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236364" y="3689614"/>
            <a:ext cx="4932205" cy="3315570"/>
          </a:xfrm>
        </p:spPr>
        <p:txBody>
          <a:bodyPr/>
          <a:lstStyle/>
          <a:p>
            <a:endParaRPr lang="fr-FR"/>
          </a:p>
        </p:txBody>
      </p:sp>
      <p:pic>
        <p:nvPicPr>
          <p:cNvPr id="1026" name="Imag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6735" y="1375324"/>
            <a:ext cx="7560748" cy="49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5779123" y="1767126"/>
            <a:ext cx="2537293" cy="765343"/>
          </a:xfrm>
          <a:prstGeom prst="wedgeRoundRectCallout">
            <a:avLst>
              <a:gd name="adj1" fmla="val 10926"/>
              <a:gd name="adj2" fmla="val 1362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smtClean="0"/>
              <a:t>Syntaxe adoptée :</a:t>
            </a:r>
            <a:br>
              <a:rPr lang="fr-FR" sz="1600" smtClean="0"/>
            </a:br>
            <a:r>
              <a:rPr lang="fr-FR" sz="1600" smtClean="0"/>
              <a:t> </a:t>
            </a:r>
            <a:r>
              <a:rPr lang="fr-FR" sz="1200" smtClean="0"/>
              <a:t>article nouveau + article ancien</a:t>
            </a:r>
            <a:endParaRPr lang="fr-FR" sz="1200"/>
          </a:p>
        </p:txBody>
      </p:sp>
      <p:sp>
        <p:nvSpPr>
          <p:cNvPr id="21" name="ZoneTexte 20"/>
          <p:cNvSpPr txBox="1"/>
          <p:nvPr/>
        </p:nvSpPr>
        <p:spPr>
          <a:xfrm>
            <a:off x="1744709" y="981812"/>
            <a:ext cx="7147771" cy="683718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342900" marR="0" indent="-34290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kumimoji="0" lang="fr-FR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Exemple de présentation  en ligne (</a:t>
            </a:r>
            <a:r>
              <a:rPr kumimoji="0" lang="fr-FR" b="0" i="1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Lamyline</a:t>
            </a:r>
            <a:r>
              <a:rPr kumimoji="0" lang="fr-FR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156959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323528" y="404664"/>
            <a:ext cx="9495211" cy="925856"/>
          </a:xfrm>
        </p:spPr>
        <p:txBody>
          <a:bodyPr/>
          <a:lstStyle/>
          <a:p>
            <a:r>
              <a:rPr lang="fr-FR" sz="2400"/>
              <a:t>Réforme du droit des contrats </a:t>
            </a:r>
            <a:r>
              <a:rPr lang="fr-FR" sz="2400" smtClean="0"/>
              <a:t>et politique de l’éditeur</a:t>
            </a:r>
            <a:endParaRPr lang="fr-FR" sz="2400"/>
          </a:p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fr-FR" b="1" smtClean="0">
                <a:solidFill>
                  <a:schemeClr val="tx1"/>
                </a:solidFill>
              </a:rPr>
              <a:t>Exemple de présentation en ligne des 2 versions d’un même article  </a:t>
            </a:r>
          </a:p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2843808" y="6526800"/>
            <a:ext cx="4392488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BBD926-AB7A-4FD9-B807-4F82AF62F6B9}" type="slidenum">
              <a:rPr lang="en-US" smtClean="0"/>
              <a:t>8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362111" y="842530"/>
            <a:ext cx="8496944" cy="504056"/>
          </a:xfrm>
        </p:spPr>
        <p:txBody>
          <a:bodyPr/>
          <a:lstStyle/>
          <a:p>
            <a:r>
              <a:rPr lang="fr-FR" sz="2000">
                <a:solidFill>
                  <a:srgbClr val="FF0000"/>
                </a:solidFill>
              </a:rPr>
              <a:t>Comment </a:t>
            </a:r>
            <a:r>
              <a:rPr lang="fr-FR" sz="2000" smtClean="0">
                <a:solidFill>
                  <a:srgbClr val="FF0000"/>
                </a:solidFill>
              </a:rPr>
              <a:t>organiser la </a:t>
            </a:r>
            <a:r>
              <a:rPr lang="fr-FR" sz="2000">
                <a:solidFill>
                  <a:srgbClr val="FF0000"/>
                </a:solidFill>
              </a:rPr>
              <a:t>coexistence des 2 régimes </a:t>
            </a:r>
            <a:r>
              <a:rPr lang="fr-FR" sz="2000" smtClean="0">
                <a:solidFill>
                  <a:srgbClr val="FF0000"/>
                </a:solidFill>
              </a:rPr>
              <a:t>juridiques </a:t>
            </a:r>
            <a:r>
              <a:rPr lang="fr-FR" smtClean="0">
                <a:solidFill>
                  <a:srgbClr val="FF0000"/>
                </a:solidFill>
              </a:rPr>
              <a:t>?  </a:t>
            </a:r>
            <a:endParaRPr lang="fr-FR">
              <a:solidFill>
                <a:srgbClr val="FF0000"/>
              </a:solidFill>
            </a:endParaRPr>
          </a:p>
          <a:p>
            <a:endParaRPr lang="fr-FR"/>
          </a:p>
        </p:txBody>
      </p:sp>
      <p:pic>
        <p:nvPicPr>
          <p:cNvPr id="7" name="Imag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114218"/>
            <a:ext cx="8820472" cy="419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0845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77833" y="180000"/>
            <a:ext cx="8398167" cy="504056"/>
          </a:xfrm>
        </p:spPr>
        <p:txBody>
          <a:bodyPr/>
          <a:lstStyle/>
          <a:p>
            <a:r>
              <a:rPr lang="fr-FR" sz="2400"/>
              <a:t>Réforme du droit des contrats et politique de l’éditeur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2843808" y="6526800"/>
            <a:ext cx="4392488" cy="365125"/>
          </a:xfrm>
        </p:spPr>
        <p:txBody>
          <a:bodyPr/>
          <a:lstStyle/>
          <a:p>
            <a:r>
              <a:rPr lang="fr-FR" smtClean="0"/>
              <a:t>Réunion juriconnexion - 17 octobre 2017  -  Présentation Wolters Kluwer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BBD926-AB7A-4FD9-B807-4F82AF62F6B9}" type="slidenum">
              <a:rPr lang="en-US" smtClean="0"/>
              <a:t>9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77833" y="578023"/>
            <a:ext cx="8195918" cy="543009"/>
          </a:xfrm>
        </p:spPr>
        <p:txBody>
          <a:bodyPr/>
          <a:lstStyle/>
          <a:p>
            <a:r>
              <a:rPr lang="fr-FR" sz="2000" smtClean="0">
                <a:solidFill>
                  <a:srgbClr val="FF0000"/>
                </a:solidFill>
              </a:rPr>
              <a:t>Quels outils ?</a:t>
            </a:r>
            <a:endParaRPr lang="fr-FR" sz="200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1" y="1421079"/>
            <a:ext cx="9020381" cy="46732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98009" y="4221088"/>
            <a:ext cx="2277943" cy="1610866"/>
          </a:xfrm>
          <a:prstGeom prst="wedgeRectCallout">
            <a:avLst>
              <a:gd name="adj1" fmla="val -267312"/>
              <a:gd name="adj2" fmla="val 44993"/>
            </a:avLst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smtClean="0"/>
              <a:t>300 articles du Code civil modifiés =&gt; Une présentation des nouvelles dispositions et des textes antérieurs dans la TABLE DE CONCORDANCE.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75656" y="892681"/>
            <a:ext cx="2282552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82563" marR="0" indent="-182563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kumimoji="0" lang="fr-FR" sz="24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15616" y="982856"/>
            <a:ext cx="7308811" cy="1138883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342900" marR="0" indent="-34290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kumimoji="0" lang="fr-FR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 de concordance  : annoncée</a:t>
            </a:r>
            <a:r>
              <a:rPr kumimoji="0" lang="fr-FR" b="1" i="1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dès l’affichage du sommaire </a:t>
            </a:r>
          </a:p>
        </p:txBody>
      </p:sp>
    </p:spTree>
    <p:extLst>
      <p:ext uri="{BB962C8B-B14F-4D97-AF65-F5344CB8AC3E}">
        <p14:creationId xmlns:p14="http://schemas.microsoft.com/office/powerpoint/2010/main" val="79353416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36415"/>
  <p:tag name="AS_OS" val="Microsoft Windows NT 6.1.7601 Service Pack 1"/>
  <p:tag name="AS_RELEASE_DATE" val="2017.03.22"/>
  <p:tag name="AS_TITLE" val="Aspose.Slides for .NET 4.0"/>
  <p:tag name="AS_VERSION" val="17.3"/>
</p:tagLst>
</file>

<file path=ppt/theme/theme1.xml><?xml version="1.0" encoding="utf-8"?>
<a:theme xmlns:r="http://schemas.openxmlformats.org/officeDocument/2006/relationships" xmlns:a="http://schemas.openxmlformats.org/drawingml/2006/main" name="Lawyers_01_v1">
  <a:themeElements>
    <a:clrScheme name="WK ColorScheme Blue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0768A9"/>
      </a:accent1>
      <a:accent2>
        <a:srgbClr val="5698C5"/>
      </a:accent2>
      <a:accent3>
        <a:srgbClr val="ABCCE2"/>
      </a:accent3>
      <a:accent4>
        <a:srgbClr val="6EBB1F"/>
      </a:accent4>
      <a:accent5>
        <a:srgbClr val="EE014C"/>
      </a:accent5>
      <a:accent6>
        <a:srgbClr val="FFFFFF"/>
      </a:accent6>
      <a:hlink>
        <a:srgbClr val="0768A9"/>
      </a:hlink>
      <a:folHlink>
        <a:srgbClr val="ABCCE2"/>
      </a:folHlink>
    </a:clrScheme>
    <a:fontScheme name="Wolters Kluwer Text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marL="182563" marR="0" indent="-182563" algn="l" defTabSz="7200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00000"/>
          <a:buFont typeface="Wingdings" pitchFamily="2" charset="2"/>
          <a:buNone/>
          <a:tabLst/>
          <a:defRPr kumimoji="0" sz="2400" b="0" i="1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1A7EFCB4F2D4D912C1A3276E7D7BB" ma:contentTypeVersion="1" ma:contentTypeDescription="Create a new document." ma:contentTypeScope="" ma:versionID="046f02299ff94d41d9076c63ea283a14">
  <xsd:schema xmlns:xsd="http://www.w3.org/2001/XMLSchema" xmlns:p="http://schemas.microsoft.com/office/2006/metadata/properties" xmlns:ns2="1dc8ec9b-a119-4e23-988a-97ae3022f12e" targetNamespace="http://schemas.microsoft.com/office/2006/metadata/properties" ma:root="true" ma:fieldsID="8984cd59f6e358100546ee2d81a8bf13" ns2:_="">
    <xsd:import namespace="1dc8ec9b-a119-4e23-988a-97ae3022f12e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dc8ec9b-a119-4e23-988a-97ae3022f12e" elementFormDefault="qualified">
    <xsd:import namespace="http://schemas.microsoft.com/office/2006/documentManagement/types"/>
    <xsd:element name="Description0" ma:index="8" nillable="true" ma:displayName="Template's Theme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escription0 xmlns="1dc8ec9b-a119-4e23-988a-97ae3022f12e">Lawyers</Description0>
  </documentManagement>
</p:properties>
</file>

<file path=customXml/itemProps1.xml><?xml version="1.0" encoding="utf-8"?>
<ds:datastoreItem xmlns:ds="http://schemas.openxmlformats.org/officeDocument/2006/customXml" ds:itemID="{F80E868A-8AE8-4D74-9118-C8EFDE0426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D1E48-19FF-4C2B-A56A-AD1DDE86B5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c8ec9b-a119-4e23-988a-97ae3022f12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EDB31C3-7D6C-4F22-B82D-E6D12B4063F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1dc8ec9b-a119-4e23-988a-97ae3022f12e"/>
    <ds:schemaRef ds:uri="http://www.w3.org/XML/1998/namespace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