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3-->
<p:presentation xmlns:r="http://schemas.openxmlformats.org/officeDocument/2006/relationships" xmlns:a="http://schemas.openxmlformats.org/drawingml/2006/main" xmlns:p="http://schemas.openxmlformats.org/presentationml/2006/main" saveSubsetFonts="1">
  <p:sldMasterIdLst>
    <p:sldMasterId id="2147483673" r:id="rId1"/>
  </p:sldMasterIdLst>
  <p:sldIdLst>
    <p:sldId id="256" r:id="rId2"/>
    <p:sldId id="268" r:id="rId3"/>
    <p:sldId id="270" r:id="rId4"/>
    <p:sldId id="271" r:id="rId5"/>
    <p:sldId id="272" r:id="rId6"/>
    <p:sldId id="276" r:id="rId7"/>
    <p:sldId id="275" r:id="rId8"/>
    <p:sldId id="273" r:id="rId9"/>
  </p:sldIdLst>
  <p:sldSz cx="12192000" cy="6858000"/>
  <p:notesSz cx="6858000" cy="9144000"/>
  <p:custDataLst>
    <p:tags r:id="rId10"/>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9" d="100"/>
          <a:sy n="89" d="100"/>
        </p:scale>
        <p:origin x="120" y="228"/>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Diapositive de titre">
    <p:spTree>
      <p:nvGrpSpPr>
        <p:cNvPr id="1" name=""/>
        <p:cNvGrpSpPr/>
        <p:nvPr/>
      </p:nvGrpSpPr>
      <p:grpSpPr>
        <a:xfrm>
          <a:off x="0" y="0"/>
          <a:ext cx="0" cy="0"/>
        </a:xfrm>
      </p:grpSpPr>
      <p:sp>
        <p:nvSpPr>
          <p:cNvPr id="3" name="Sous-titre 2"/>
          <p:cNvSpPr>
            <a:spLocks noGrp="1"/>
          </p:cNvSpPr>
          <p:nvPr>
            <p:ph type="subTitle" idx="1"/>
          </p:nvPr>
        </p:nvSpPr>
        <p:spPr>
          <a:xfrm>
            <a:off x="0" y="4318478"/>
            <a:ext cx="12192000" cy="2160000"/>
          </a:xfrm>
        </p:spPr>
        <p:txBody>
          <a:bodyPr lIns="360000" tIns="360000" rIns="360000" bIns="0"/>
          <a:lstStyle>
            <a:lvl1pPr marL="0" indent="0" algn="l">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12" name="Titre 11"/>
          <p:cNvSpPr>
            <a:spLocks noGrp="1"/>
          </p:cNvSpPr>
          <p:nvPr>
            <p:ph type="title"/>
          </p:nvPr>
        </p:nvSpPr>
        <p:spPr>
          <a:xfrm>
            <a:off x="0" y="2150052"/>
            <a:ext cx="12192000" cy="2160000"/>
          </a:xfrm>
          <a:solidFill>
            <a:srgbClr val="ED1C24"/>
          </a:solidFill>
        </p:spPr>
        <p:txBody>
          <a:bodyPr lIns="360000" rIns="360000">
            <a:normAutofit/>
          </a:bodyPr>
          <a:lstStyle>
            <a:lvl1pPr>
              <a:defRPr sz="4000">
                <a:solidFill>
                  <a:schemeClr val="bg1"/>
                </a:solidFill>
              </a:defRPr>
            </a:lvl1pPr>
          </a:lstStyle>
          <a:p>
            <a:r>
              <a:rPr lang="fr-FR"/>
              <a:t>Modifiez le style du titre</a:t>
            </a:r>
          </a:p>
        </p:txBody>
      </p:sp>
    </p:spTree>
    <p:extLst>
      <p:ext uri="{BB962C8B-B14F-4D97-AF65-F5344CB8AC3E}">
        <p14:creationId xmlns:p14="http://schemas.microsoft.com/office/powerpoint/2010/main" val="208763897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re et contenu">
    <p:spTree>
      <p:nvGrpSpPr>
        <p:cNvPr id="1" name=""/>
        <p:cNvGrpSpPr/>
        <p:nvPr/>
      </p:nvGrpSpPr>
      <p:grpSpPr>
        <a:xfrm>
          <a:off x="0" y="0"/>
          <a:ext cx="0" cy="0"/>
        </a:xfrm>
      </p:grpSpPr>
      <p:sp>
        <p:nvSpPr>
          <p:cNvPr id="8" name="Rectangle 7"/>
          <p:cNvSpPr/>
          <p:nvPr/>
        </p:nvSpPr>
        <p:spPr>
          <a:xfrm>
            <a:off x="11676000" y="103698"/>
            <a:ext cx="516000"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a:solidFill>
                <a:schemeClr val="tx1"/>
              </a:solidFill>
              <a:latin typeface="+mj-lt"/>
              <a:ea typeface="+mj-ea"/>
              <a:cs typeface="+mj-cs"/>
            </a:endParaRPr>
          </a:p>
        </p:txBody>
      </p:sp>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p:txBody>
          <a:bodyPr/>
          <a:lstStyle/>
          <a:p>
            <a:r>
              <a:rPr lang="fr-FR"/>
              <a:t>LexisNexis</a:t>
            </a:r>
          </a:p>
        </p:txBody>
      </p:sp>
      <p:sp>
        <p:nvSpPr>
          <p:cNvPr id="6" name="Espace réservé du numéro de diapositive 5"/>
          <p:cNvSpPr>
            <a:spLocks noGrp="1"/>
          </p:cNvSpPr>
          <p:nvPr>
            <p:ph type="sldNum" sz="quarter" idx="12"/>
          </p:nvPr>
        </p:nvSpPr>
        <p:spPr/>
        <p:txBody>
          <a:bodyPr/>
          <a:lstStyle/>
          <a:p>
            <a:fld id="{46418207-66A4-4504-AB9D-C87A7098B4F9}" type="slidenum">
              <a:rPr lang="fr-FR" smtClean="0"/>
              <a:t>‹#›</a:t>
            </a:fld>
            <a:endParaRPr lang="fr-FR"/>
          </a:p>
        </p:txBody>
      </p:sp>
    </p:spTree>
    <p:extLst>
      <p:ext uri="{BB962C8B-B14F-4D97-AF65-F5344CB8AC3E}">
        <p14:creationId xmlns:p14="http://schemas.microsoft.com/office/powerpoint/2010/main" val="295573617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Deux contenus">
    <p:spTree>
      <p:nvGrpSpPr>
        <p:cNvPr id="1" name=""/>
        <p:cNvGrpSpPr/>
        <p:nvPr/>
      </p:nvGrpSpPr>
      <p:grpSpPr>
        <a:xfrm>
          <a:off x="0" y="0"/>
          <a: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516000" y="1620000"/>
            <a:ext cx="5400000" cy="46800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276000" y="1620000"/>
            <a:ext cx="5400000" cy="46800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11"/>
          </p:nvPr>
        </p:nvSpPr>
        <p:spPr/>
        <p:txBody>
          <a:bodyPr/>
          <a:lstStyle/>
          <a:p>
            <a:r>
              <a:rPr lang="fr-FR"/>
              <a:t>LexisNexis</a:t>
            </a:r>
          </a:p>
        </p:txBody>
      </p:sp>
      <p:sp>
        <p:nvSpPr>
          <p:cNvPr id="7" name="Espace réservé du numéro de diapositive 6"/>
          <p:cNvSpPr>
            <a:spLocks noGrp="1"/>
          </p:cNvSpPr>
          <p:nvPr>
            <p:ph type="sldNum" sz="quarter" idx="12"/>
          </p:nvPr>
        </p:nvSpPr>
        <p:spPr/>
        <p:txBody>
          <a:bodyPr/>
          <a:lstStyle/>
          <a:p>
            <a:fld id="{46418207-66A4-4504-AB9D-C87A7098B4F9}" type="slidenum">
              <a:rPr lang="fr-FR" smtClean="0"/>
              <a:t>‹#›</a:t>
            </a:fld>
            <a:endParaRPr lang="fr-FR"/>
          </a:p>
        </p:txBody>
      </p:sp>
      <p:sp>
        <p:nvSpPr>
          <p:cNvPr id="9" name="Rectangle 8"/>
          <p:cNvSpPr/>
          <p:nvPr/>
        </p:nvSpPr>
        <p:spPr>
          <a:xfrm>
            <a:off x="11682046" y="103698"/>
            <a:ext cx="509954"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a:solidFill>
                <a:schemeClr val="tx1"/>
              </a:solidFill>
              <a:latin typeface="+mj-lt"/>
              <a:ea typeface="+mj-ea"/>
              <a:cs typeface="+mj-cs"/>
            </a:endParaRPr>
          </a:p>
        </p:txBody>
      </p:sp>
    </p:spTree>
    <p:extLst>
      <p:ext uri="{BB962C8B-B14F-4D97-AF65-F5344CB8AC3E}">
        <p14:creationId xmlns:p14="http://schemas.microsoft.com/office/powerpoint/2010/main" val="94210277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re seul">
    <p:spTree>
      <p:nvGrpSpPr>
        <p:cNvPr id="1" name=""/>
        <p:cNvGrpSpPr/>
        <p:nvPr/>
      </p:nvGrpSpPr>
      <p:grpSpPr>
        <a:xfrm>
          <a:off x="0" y="0"/>
          <a:ext cx="0" cy="0"/>
        </a:xfrm>
      </p:grpSpPr>
      <p:sp>
        <p:nvSpPr>
          <p:cNvPr id="2" name="Titre 1"/>
          <p:cNvSpPr>
            <a:spLocks noGrp="1"/>
          </p:cNvSpPr>
          <p:nvPr>
            <p:ph type="title"/>
          </p:nvPr>
        </p:nvSpPr>
        <p:spPr/>
        <p:txBody>
          <a:bodyPr/>
          <a:lstStyle/>
          <a:p>
            <a:r>
              <a:rPr lang="fr-FR"/>
              <a:t>Modifiez le style du titre</a:t>
            </a:r>
          </a:p>
        </p:txBody>
      </p:sp>
      <p:sp>
        <p:nvSpPr>
          <p:cNvPr id="4" name="Espace réservé du pied de page 3"/>
          <p:cNvSpPr>
            <a:spLocks noGrp="1"/>
          </p:cNvSpPr>
          <p:nvPr>
            <p:ph type="ftr" sz="quarter" idx="11"/>
          </p:nvPr>
        </p:nvSpPr>
        <p:spPr/>
        <p:txBody>
          <a:bodyPr/>
          <a:lstStyle/>
          <a:p>
            <a:r>
              <a:rPr lang="fr-FR"/>
              <a:t>LexisNexis</a:t>
            </a: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t>‹#›</a:t>
            </a:fld>
            <a:endParaRPr lang="fr-FR"/>
          </a:p>
        </p:txBody>
      </p:sp>
      <p:sp>
        <p:nvSpPr>
          <p:cNvPr id="7" name="Rectangle 6"/>
          <p:cNvSpPr/>
          <p:nvPr/>
        </p:nvSpPr>
        <p:spPr>
          <a:xfrm>
            <a:off x="11676000" y="103698"/>
            <a:ext cx="516000"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a:solidFill>
                <a:schemeClr val="tx1"/>
              </a:solidFill>
              <a:latin typeface="+mj-lt"/>
              <a:ea typeface="+mj-ea"/>
              <a:cs typeface="+mj-cs"/>
            </a:endParaRPr>
          </a:p>
        </p:txBody>
      </p:sp>
    </p:spTree>
    <p:extLst>
      <p:ext uri="{BB962C8B-B14F-4D97-AF65-F5344CB8AC3E}">
        <p14:creationId xmlns:p14="http://schemas.microsoft.com/office/powerpoint/2010/main" val="152220908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re seul-fond bleu">
    <p:bg>
      <p:bgPr>
        <a:solidFill>
          <a:schemeClr val="accent1">
            <a:lumMod val="40000"/>
            <a:lumOff val="60000"/>
          </a:schemeClr>
        </a:solidFill>
        <a:effectLst/>
      </p:bgPr>
    </p:bg>
    <p:spTree>
      <p:nvGrpSpPr>
        <p:cNvPr id="1" name=""/>
        <p:cNvGrpSpPr/>
        <p:nvPr/>
      </p:nvGrpSpPr>
      <p:grpSpPr>
        <a:xfrm>
          <a:off x="0" y="0"/>
          <a:ext cx="0" cy="0"/>
        </a:xfrm>
      </p:grpSpPr>
      <p:sp>
        <p:nvSpPr>
          <p:cNvPr id="2" name="Titre 1"/>
          <p:cNvSpPr>
            <a:spLocks noGrp="1"/>
          </p:cNvSpPr>
          <p:nvPr>
            <p:ph type="title"/>
          </p:nvPr>
        </p:nvSpPr>
        <p:spPr/>
        <p:txBody>
          <a:bodyPr/>
          <a:lstStyle/>
          <a:p>
            <a:r>
              <a:rPr lang="fr-FR"/>
              <a:t>Modifiez le style du titre</a:t>
            </a:r>
          </a:p>
        </p:txBody>
      </p:sp>
      <p:sp>
        <p:nvSpPr>
          <p:cNvPr id="4" name="Espace réservé du pied de page 3"/>
          <p:cNvSpPr>
            <a:spLocks noGrp="1"/>
          </p:cNvSpPr>
          <p:nvPr>
            <p:ph type="ftr" sz="quarter" idx="11"/>
          </p:nvPr>
        </p:nvSpPr>
        <p:spPr/>
        <p:txBody>
          <a:bodyPr/>
          <a:lstStyle/>
          <a:p>
            <a:r>
              <a:rPr lang="fr-FR"/>
              <a:t>LexisNexis</a:t>
            </a:r>
          </a:p>
        </p:txBody>
      </p:sp>
      <p:sp>
        <p:nvSpPr>
          <p:cNvPr id="5" name="Espace réservé du numéro de diapositive 4"/>
          <p:cNvSpPr>
            <a:spLocks noGrp="1"/>
          </p:cNvSpPr>
          <p:nvPr>
            <p:ph type="sldNum" sz="quarter" idx="12"/>
          </p:nvPr>
        </p:nvSpPr>
        <p:spPr/>
        <p:txBody>
          <a:bodyPr/>
          <a:lstStyle/>
          <a:p>
            <a:fld id="{46418207-66A4-4504-AB9D-C87A7098B4F9}" type="slidenum">
              <a:rPr lang="fr-FR" smtClean="0"/>
              <a:t>‹#›</a:t>
            </a:fld>
            <a:endParaRPr lang="fr-FR"/>
          </a:p>
        </p:txBody>
      </p:sp>
      <p:sp>
        <p:nvSpPr>
          <p:cNvPr id="7" name="Rectangle 6"/>
          <p:cNvSpPr/>
          <p:nvPr/>
        </p:nvSpPr>
        <p:spPr>
          <a:xfrm>
            <a:off x="11676000" y="103698"/>
            <a:ext cx="516000" cy="900000"/>
          </a:xfrm>
          <a:prstGeom prst="rect">
            <a:avLst/>
          </a:prstGeom>
          <a:solidFill>
            <a:schemeClr val="bg1">
              <a:lumMod val="95000"/>
            </a:schemeClr>
          </a:solidFill>
        </p:spPr>
        <p:txBody>
          <a:bodyPr vert="horz" lIns="180000" tIns="0" rIns="180000" bIns="0" rtlCol="0" anchor="ctr">
            <a:normAutofit/>
          </a:bodyPr>
          <a:lstStyle/>
          <a:p>
            <a:pPr lvl="0">
              <a:lnSpc>
                <a:spcPct val="90000"/>
              </a:lnSpc>
              <a:spcBef>
                <a:spcPct val="0"/>
              </a:spcBef>
              <a:buNone/>
            </a:pPr>
            <a:endParaRPr lang="fr-FR" sz="2600">
              <a:solidFill>
                <a:schemeClr val="tx1"/>
              </a:solidFill>
              <a:latin typeface="+mj-lt"/>
              <a:ea typeface="+mj-ea"/>
              <a:cs typeface="+mj-cs"/>
            </a:endParaRPr>
          </a:p>
        </p:txBody>
      </p:sp>
    </p:spTree>
    <p:extLst>
      <p:ext uri="{BB962C8B-B14F-4D97-AF65-F5344CB8AC3E}">
        <p14:creationId xmlns:p14="http://schemas.microsoft.com/office/powerpoint/2010/main" val="352886980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Vide">
    <p:bg>
      <p:bgPr>
        <a:solidFill>
          <a:schemeClr val="accent1">
            <a:lumMod val="40000"/>
            <a:lumOff val="60000"/>
          </a:schemeClr>
        </a:solidFill>
        <a:effectLst/>
      </p:bgPr>
    </p:bg>
    <p:spTree>
      <p:nvGrpSpPr>
        <p:cNvPr id="1" name=""/>
        <p:cNvGrpSpPr/>
        <p:nvPr/>
      </p:nvGrpSpPr>
      <p:grpSpPr>
        <a:xfrm>
          <a:off x="0" y="0"/>
          <a:ext cx="0" cy="0"/>
        </a:xfrm>
      </p:grpSpPr>
      <p:sp>
        <p:nvSpPr>
          <p:cNvPr id="3" name="Espace réservé du pied de page 2"/>
          <p:cNvSpPr>
            <a:spLocks noGrp="1"/>
          </p:cNvSpPr>
          <p:nvPr>
            <p:ph type="ftr" sz="quarter" idx="11"/>
          </p:nvPr>
        </p:nvSpPr>
        <p:spPr/>
        <p:txBody>
          <a:bodyPr/>
          <a:lstStyle/>
          <a:p>
            <a:r>
              <a:rPr lang="fr-FR"/>
              <a:t>LexisNexis</a:t>
            </a:r>
          </a:p>
        </p:txBody>
      </p:sp>
      <p:sp>
        <p:nvSpPr>
          <p:cNvPr id="4" name="Espace réservé du numéro de diapositive 3"/>
          <p:cNvSpPr>
            <a:spLocks noGrp="1"/>
          </p:cNvSpPr>
          <p:nvPr>
            <p:ph type="sldNum" sz="quarter" idx="12"/>
          </p:nvPr>
        </p:nvSpPr>
        <p:spPr/>
        <p:txBody>
          <a:bodyPr/>
          <a:lstStyle/>
          <a:p>
            <a:fld id="{46418207-66A4-4504-AB9D-C87A7098B4F9}" type="slidenum">
              <a:rPr lang="fr-FR" smtClean="0"/>
              <a:t>‹#›</a:t>
            </a:fld>
            <a:endParaRPr lang="fr-FR"/>
          </a:p>
        </p:txBody>
      </p:sp>
    </p:spTree>
    <p:extLst>
      <p:ext uri="{BB962C8B-B14F-4D97-AF65-F5344CB8AC3E}">
        <p14:creationId xmlns:p14="http://schemas.microsoft.com/office/powerpoint/2010/main" val="76666775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1_Diapositive de titre">
    <p:spTree>
      <p:nvGrpSpPr>
        <p:cNvPr id="1" name=""/>
        <p:cNvGrpSpPr/>
        <p:nvPr/>
      </p:nvGrpSpPr>
      <p:grpSpPr>
        <a:xfrm>
          <a:off x="0" y="0"/>
          <a:ext cx="0" cy="0"/>
        </a:xfrm>
      </p:grpSpPr>
      <p:sp>
        <p:nvSpPr>
          <p:cNvPr id="3" name="Sous-titre 2"/>
          <p:cNvSpPr>
            <a:spLocks noGrp="1"/>
          </p:cNvSpPr>
          <p:nvPr>
            <p:ph type="subTitle" idx="1"/>
          </p:nvPr>
        </p:nvSpPr>
        <p:spPr>
          <a:xfrm>
            <a:off x="0" y="4318478"/>
            <a:ext cx="12192000" cy="2160000"/>
          </a:xfrm>
        </p:spPr>
        <p:txBody>
          <a:bodyPr lIns="360000" tIns="360000" rIns="360000" bIns="0"/>
          <a:lstStyle>
            <a:lvl1pPr marL="0" indent="0" algn="l">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12" name="Titre 11"/>
          <p:cNvSpPr>
            <a:spLocks noGrp="1"/>
          </p:cNvSpPr>
          <p:nvPr>
            <p:ph type="title"/>
          </p:nvPr>
        </p:nvSpPr>
        <p:spPr>
          <a:xfrm>
            <a:off x="0" y="2150052"/>
            <a:ext cx="12192000" cy="2160000"/>
          </a:xfrm>
          <a:solidFill>
            <a:srgbClr val="ED1C24"/>
          </a:solidFill>
        </p:spPr>
        <p:txBody>
          <a:bodyPr lIns="360000" rIns="360000">
            <a:normAutofit/>
          </a:bodyPr>
          <a:lstStyle>
            <a:lvl1pPr>
              <a:defRPr sz="4000">
                <a:solidFill>
                  <a:schemeClr val="bg1"/>
                </a:solidFill>
              </a:defRPr>
            </a:lvl1pPr>
          </a:lstStyle>
          <a:p>
            <a:r>
              <a:rPr lang="fr-FR"/>
              <a:t>Modifiez le style du titre</a:t>
            </a:r>
          </a:p>
        </p:txBody>
      </p:sp>
    </p:spTree>
    <p:extLst>
      <p:ext uri="{BB962C8B-B14F-4D97-AF65-F5344CB8AC3E}">
        <p14:creationId xmlns:p14="http://schemas.microsoft.com/office/powerpoint/2010/main" val="21650610"/>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image" Target="../media/image1.png" /><Relationship Id="rId9"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7" name="Rectangle 6"/>
          <p:cNvSpPr/>
          <p:nvPr/>
        </p:nvSpPr>
        <p:spPr>
          <a:xfrm>
            <a:off x="0" y="6678000"/>
            <a:ext cx="12192001" cy="180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8" name="Rectangle 7"/>
          <p:cNvSpPr/>
          <p:nvPr/>
        </p:nvSpPr>
        <p:spPr>
          <a:xfrm>
            <a:off x="-1" y="0"/>
            <a:ext cx="12192001" cy="108000"/>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sp>
        <p:nvSpPr>
          <p:cNvPr id="2" name="Espace réservé du titre 1"/>
          <p:cNvSpPr>
            <a:spLocks noGrp="1"/>
          </p:cNvSpPr>
          <p:nvPr>
            <p:ph type="title"/>
          </p:nvPr>
        </p:nvSpPr>
        <p:spPr>
          <a:xfrm>
            <a:off x="0" y="103697"/>
            <a:ext cx="10752000" cy="900000"/>
          </a:xfrm>
          <a:prstGeom prst="rect">
            <a:avLst/>
          </a:prstGeom>
          <a:solidFill>
            <a:schemeClr val="bg1">
              <a:lumMod val="95000"/>
            </a:schemeClr>
          </a:solidFill>
        </p:spPr>
        <p:txBody>
          <a:bodyPr vert="horz" lIns="180000" tIns="0" rIns="180000" bIns="0" rtlCol="0" anchor="ctr">
            <a:normAutofit/>
          </a:bodyPr>
          <a:lstStyle/>
          <a:p>
            <a:r>
              <a:rPr lang="fr-FR"/>
              <a:t>Modifiez le style du titre</a:t>
            </a:r>
          </a:p>
        </p:txBody>
      </p:sp>
      <p:sp>
        <p:nvSpPr>
          <p:cNvPr id="3" name="Espace réservé du texte 2"/>
          <p:cNvSpPr>
            <a:spLocks noGrp="1"/>
          </p:cNvSpPr>
          <p:nvPr>
            <p:ph type="body" idx="1"/>
          </p:nvPr>
        </p:nvSpPr>
        <p:spPr>
          <a:xfrm>
            <a:off x="516000" y="1620000"/>
            <a:ext cx="11160000" cy="46800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3"/>
          </p:nvPr>
        </p:nvSpPr>
        <p:spPr>
          <a:xfrm>
            <a:off x="-23446" y="6678000"/>
            <a:ext cx="7920000" cy="180000"/>
          </a:xfrm>
          <a:prstGeom prst="rect">
            <a:avLst/>
          </a:prstGeom>
        </p:spPr>
        <p:txBody>
          <a:bodyPr vert="horz" lIns="144000" tIns="0" rIns="144000" bIns="0" rtlCol="0" anchor="ctr"/>
          <a:lstStyle>
            <a:lvl1pPr algn="l">
              <a:defRPr sz="1100">
                <a:solidFill>
                  <a:schemeClr val="bg1"/>
                </a:solidFill>
              </a:defRPr>
            </a:lvl1pPr>
          </a:lstStyle>
          <a:p>
            <a:r>
              <a:rPr lang="fr-FR"/>
              <a:t>LexisNexis</a:t>
            </a:r>
          </a:p>
        </p:txBody>
      </p:sp>
      <p:sp>
        <p:nvSpPr>
          <p:cNvPr id="6" name="Espace réservé du numéro de diapositive 5"/>
          <p:cNvSpPr>
            <a:spLocks noGrp="1"/>
          </p:cNvSpPr>
          <p:nvPr>
            <p:ph type="sldNum" sz="quarter" idx="4"/>
          </p:nvPr>
        </p:nvSpPr>
        <p:spPr>
          <a:xfrm>
            <a:off x="10752000" y="6678000"/>
            <a:ext cx="1440000" cy="180000"/>
          </a:xfrm>
          <a:prstGeom prst="rect">
            <a:avLst/>
          </a:prstGeom>
        </p:spPr>
        <p:txBody>
          <a:bodyPr vert="horz" lIns="144000" tIns="0" rIns="144000" bIns="0" rtlCol="0" anchor="ctr"/>
          <a:lstStyle>
            <a:lvl1pPr algn="r">
              <a:defRPr sz="1100">
                <a:solidFill>
                  <a:schemeClr val="bg1"/>
                </a:solidFill>
              </a:defRPr>
            </a:lvl1pPr>
          </a:lstStyle>
          <a:p>
            <a:fld id="{46418207-66A4-4504-AB9D-C87A7098B4F9}" type="slidenum">
              <a:rPr lang="fr-FR" smtClean="0"/>
              <a:t>‹#›</a:t>
            </a:fld>
            <a:endParaRPr lang="fr-FR"/>
          </a:p>
        </p:txBody>
      </p:sp>
      <p:pic>
        <p:nvPicPr>
          <p:cNvPr id="11" name="Imag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752000" y="0"/>
            <a:ext cx="883922" cy="1392939"/>
          </a:xfrm>
          <a:prstGeom prst="rect">
            <a:avLst/>
          </a:prstGeom>
        </p:spPr>
      </p:pic>
      <p:sp>
        <p:nvSpPr>
          <p:cNvPr id="10" name="Rectangle 9">
            <a:extLst>
              <a:ext uri="{FF2B5EF4-FFF2-40B4-BE49-F238E27FC236}">
                <a16:creationId xmlns:a16="http://schemas.microsoft.com/office/drawing/2014/main" xmlns="" id="{0F520818-63DB-4ABA-813B-21335B914813}"/>
              </a:ext>
            </a:extLst>
          </p:cNvPr>
          <p:cNvSpPr/>
          <p:nvPr/>
        </p:nvSpPr>
        <p:spPr>
          <a:xfrm>
            <a:off x="-1" y="0"/>
            <a:ext cx="12192001" cy="108000"/>
          </a:xfrm>
          <a:prstGeom prst="rect">
            <a:avLst/>
          </a:prstGeom>
          <a:solidFill>
            <a:srgbClr val="ED1C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bg1"/>
              </a:solidFill>
            </a:endParaRPr>
          </a:p>
        </p:txBody>
      </p:sp>
      <p:pic>
        <p:nvPicPr>
          <p:cNvPr id="12" name="Image 11">
            <a:extLst>
              <a:ext uri="{FF2B5EF4-FFF2-40B4-BE49-F238E27FC236}">
                <a16:creationId xmlns:a16="http://schemas.microsoft.com/office/drawing/2014/main" xmlns="" id="{CB1F1809-63E9-4040-B6F1-F126C7DD1DB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792078" y="0"/>
            <a:ext cx="883922" cy="1392939"/>
          </a:xfrm>
          <a:prstGeom prst="rect">
            <a:avLst/>
          </a:prstGeom>
        </p:spPr>
      </p:pic>
    </p:spTree>
    <p:extLst>
      <p:ext uri="{BB962C8B-B14F-4D97-AF65-F5344CB8AC3E}">
        <p14:creationId xmlns:p14="http://schemas.microsoft.com/office/powerpoint/2010/main" val="187837353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1" r:id="rId7"/>
  </p:sldLayoutIdLst>
  <p:transition/>
  <p:timing/>
  <p:hf hdr="0" dt="0"/>
  <p:txStyles>
    <p:titleStyle>
      <a:lvl1pPr algn="l" defTabSz="914400" rtl="0" eaLnBrk="1" latinLnBrk="0" hangingPunct="1">
        <a:lnSpc>
          <a:spcPct val="90000"/>
        </a:lnSpc>
        <a:spcBef>
          <a:spcPct val="0"/>
        </a:spcBef>
        <a:buNone/>
        <a:defRPr sz="2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ED1C24"/>
        </a:buClr>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ED1C24"/>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ED1C24"/>
        </a:buClr>
        <a:buFont typeface="Courier New" panose="02070309020205020404" pitchFamily="49" charset="0"/>
        <a:buChar char="o"/>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Sous-titre 1">
            <a:extLst>
              <a:ext uri="{FF2B5EF4-FFF2-40B4-BE49-F238E27FC236}">
                <a16:creationId xmlns:a16="http://schemas.microsoft.com/office/drawing/2014/main" xmlns="" id="{AAECA82A-5B3A-4149-986A-2952F2B3E355}"/>
              </a:ext>
            </a:extLst>
          </p:cNvPr>
          <p:cNvSpPr>
            <a:spLocks noGrp="1"/>
          </p:cNvSpPr>
          <p:nvPr>
            <p:ph type="subTitle" idx="1"/>
          </p:nvPr>
        </p:nvSpPr>
        <p:spPr/>
        <p:txBody>
          <a:bodyPr/>
          <a:lstStyle/>
          <a:p>
            <a:r>
              <a:rPr lang="fr-FR"/>
              <a:t>16 octobre 2018</a:t>
            </a:r>
          </a:p>
          <a:p>
            <a:r>
              <a:rPr lang="fr-FR"/>
              <a:t>Anne-Françoise Bidault Bibliothécaire</a:t>
            </a:r>
          </a:p>
          <a:p>
            <a:r>
              <a:rPr lang="fr-FR"/>
              <a:t>Juliette Papiernik-Sexer Directrice de la rédaction Avocats et professions judiciaires,</a:t>
            </a:r>
          </a:p>
        </p:txBody>
      </p:sp>
      <p:sp>
        <p:nvSpPr>
          <p:cNvPr id="3" name="Titre 2">
            <a:extLst>
              <a:ext uri="{FF2B5EF4-FFF2-40B4-BE49-F238E27FC236}">
                <a16:creationId xmlns:a16="http://schemas.microsoft.com/office/drawing/2014/main" xmlns="" id="{2862B0E8-2D6D-43E5-9766-398B2FCA1E88}"/>
              </a:ext>
            </a:extLst>
          </p:cNvPr>
          <p:cNvSpPr>
            <a:spLocks noGrp="1"/>
          </p:cNvSpPr>
          <p:nvPr>
            <p:ph type="title"/>
          </p:nvPr>
        </p:nvSpPr>
        <p:spPr/>
        <p:txBody>
          <a:bodyPr/>
          <a:lstStyle/>
          <a:p>
            <a:r>
              <a:rPr lang="fr-FR"/>
              <a:t>Lexis Nexis </a:t>
            </a:r>
          </a:p>
        </p:txBody>
      </p:sp>
    </p:spTree>
    <p:extLst>
      <p:ext uri="{BB962C8B-B14F-4D97-AF65-F5344CB8AC3E}">
        <p14:creationId xmlns:p14="http://schemas.microsoft.com/office/powerpoint/2010/main" val="2096416124"/>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EBB3811E-572D-4B36-91FE-DD2C5354F08C}"/>
              </a:ext>
            </a:extLst>
          </p:cNvPr>
          <p:cNvSpPr>
            <a:spLocks noGrp="1"/>
          </p:cNvSpPr>
          <p:nvPr>
            <p:ph type="title"/>
          </p:nvPr>
        </p:nvSpPr>
        <p:spPr/>
        <p:txBody>
          <a:bodyPr/>
          <a:lstStyle/>
          <a:p>
            <a:r>
              <a:rPr lang="fr-FR" b="1" u="sng"/>
              <a:t>La Bibliothèque LexisNexis, une institution</a:t>
            </a:r>
            <a:endParaRPr lang="fr-FR"/>
          </a:p>
        </p:txBody>
      </p:sp>
      <p:sp>
        <p:nvSpPr>
          <p:cNvPr id="3" name="Espace réservé du contenu 2">
            <a:extLst>
              <a:ext uri="{FF2B5EF4-FFF2-40B4-BE49-F238E27FC236}">
                <a16:creationId xmlns:a16="http://schemas.microsoft.com/office/drawing/2014/main" xmlns="" id="{BF174FBF-2F43-49B0-8263-96332763D684}"/>
              </a:ext>
            </a:extLst>
          </p:cNvPr>
          <p:cNvSpPr>
            <a:spLocks noGrp="1"/>
          </p:cNvSpPr>
          <p:nvPr>
            <p:ph idx="1"/>
          </p:nvPr>
        </p:nvSpPr>
        <p:spPr>
          <a:xfrm>
            <a:off x="516000" y="1003697"/>
            <a:ext cx="11160000" cy="5296303"/>
          </a:xfrm>
        </p:spPr>
        <p:txBody>
          <a:bodyPr>
            <a:normAutofit/>
          </a:bodyPr>
          <a:lstStyle/>
          <a:p>
            <a:r>
              <a:rPr lang="fr-FR"/>
              <a:t>Les éditions du Juris-Classeur, nées au début du XXème siècle, étaient dispersées dans Paris :</a:t>
            </a:r>
          </a:p>
          <a:p>
            <a:pPr lvl="1"/>
            <a:r>
              <a:rPr lang="fr-FR"/>
              <a:t> rue Séguier avec trois sites pour la fabrication et l’éditorial, le Bottin administratif ainsi que la Reliure électrique, </a:t>
            </a:r>
          </a:p>
          <a:p>
            <a:pPr lvl="1"/>
            <a:r>
              <a:rPr lang="fr-FR"/>
              <a:t>rue d’Alésia pour le commercial, les notaires et Juris-Data,</a:t>
            </a:r>
          </a:p>
          <a:p>
            <a:pPr lvl="1"/>
            <a:r>
              <a:rPr lang="fr-FR"/>
              <a:t>rue Vivienne pour le fiscal, </a:t>
            </a:r>
          </a:p>
          <a:p>
            <a:pPr lvl="1"/>
            <a:r>
              <a:rPr lang="fr-FR"/>
              <a:t>boulevard Saint-Germain pour les Semaines Juridiques, …</a:t>
            </a:r>
          </a:p>
          <a:p>
            <a:r>
              <a:rPr lang="fr-FR"/>
              <a:t>Le groupe Reed-Elsevier après avoir acheté Les éditions Juris-Classeur en 1992, voulut réunir l’ensemble des services en un même lieu ; ce fut la rue de Javel en novembre 1994.</a:t>
            </a:r>
          </a:p>
          <a:p>
            <a:r>
              <a:rPr lang="fr-FR"/>
              <a:t>La bibliothèque avait été créée en 1962 rue Séguier pour les auteurs extérieurs et les éditeurs des Juris-Classeurs.</a:t>
            </a:r>
          </a:p>
          <a:p>
            <a:r>
              <a:rPr lang="fr-FR"/>
              <a:t>Actuellement ce service est dédié : </a:t>
            </a:r>
          </a:p>
          <a:p>
            <a:pPr lvl="1"/>
            <a:r>
              <a:rPr lang="fr-FR"/>
              <a:t>aux éditeurs et plus largement aux salariés Lexis</a:t>
            </a:r>
          </a:p>
          <a:p>
            <a:pPr lvl="1"/>
            <a:r>
              <a:rPr lang="fr-FR"/>
              <a:t>aux clients et aux auteurs (recherches, fournitures de documentation, renseignements)</a:t>
            </a:r>
          </a:p>
          <a:p>
            <a:pPr marL="0" indent="0">
              <a:buNone/>
            </a:pPr>
            <a:endParaRPr lang="fr-FR"/>
          </a:p>
        </p:txBody>
      </p:sp>
      <p:sp>
        <p:nvSpPr>
          <p:cNvPr id="4" name="Espace réservé du pied de page 3">
            <a:extLst>
              <a:ext uri="{FF2B5EF4-FFF2-40B4-BE49-F238E27FC236}">
                <a16:creationId xmlns:a16="http://schemas.microsoft.com/office/drawing/2014/main" xmlns="" id="{016FEFAE-B15E-4BE0-9518-A140140373E7}"/>
              </a:ext>
            </a:extLst>
          </p:cNvPr>
          <p:cNvSpPr>
            <a:spLocks noGrp="1"/>
          </p:cNvSpPr>
          <p:nvPr>
            <p:ph type="ftr" sz="quarter" idx="11"/>
          </p:nvPr>
        </p:nvSpPr>
        <p:spPr/>
        <p:txBody>
          <a:bodyPr/>
          <a:lstStyle/>
          <a:p>
            <a:r>
              <a:rPr lang="fr-FR"/>
              <a:t>LexisNexis</a:t>
            </a:r>
          </a:p>
        </p:txBody>
      </p:sp>
      <p:sp>
        <p:nvSpPr>
          <p:cNvPr id="5" name="Espace réservé du numéro de diapositive 4">
            <a:extLst>
              <a:ext uri="{FF2B5EF4-FFF2-40B4-BE49-F238E27FC236}">
                <a16:creationId xmlns:a16="http://schemas.microsoft.com/office/drawing/2014/main" xmlns="" id="{DBBC10D7-7426-4E68-A0D8-7B333D16A19E}"/>
              </a:ext>
            </a:extLst>
          </p:cNvPr>
          <p:cNvSpPr>
            <a:spLocks noGrp="1"/>
          </p:cNvSpPr>
          <p:nvPr>
            <p:ph type="sldNum" sz="quarter" idx="12"/>
          </p:nvPr>
        </p:nvSpPr>
        <p:spPr/>
        <p:txBody>
          <a:bodyPr/>
          <a:lstStyle/>
          <a:p>
            <a:fld id="{46418207-66A4-4504-AB9D-C87A7098B4F9}" type="slidenum">
              <a:rPr lang="fr-FR" smtClean="0"/>
              <a:t>2</a:t>
            </a:fld>
            <a:endParaRPr lang="fr-FR"/>
          </a:p>
        </p:txBody>
      </p:sp>
    </p:spTree>
    <p:extLst>
      <p:ext uri="{BB962C8B-B14F-4D97-AF65-F5344CB8AC3E}">
        <p14:creationId xmlns:p14="http://schemas.microsoft.com/office/powerpoint/2010/main" val="795518187"/>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FDA4CBBB-BAA5-450A-A290-2002857EE9B3}"/>
              </a:ext>
            </a:extLst>
          </p:cNvPr>
          <p:cNvSpPr>
            <a:spLocks noGrp="1"/>
          </p:cNvSpPr>
          <p:nvPr>
            <p:ph type="title"/>
          </p:nvPr>
        </p:nvSpPr>
        <p:spPr/>
        <p:txBody>
          <a:bodyPr/>
          <a:lstStyle/>
          <a:p>
            <a:r>
              <a:rPr lang="fr-FR" b="1" u="sng"/>
              <a:t>La Bibliothèque LexisNexis, une institution à disposition des abonnés</a:t>
            </a:r>
            <a:endParaRPr lang="fr-FR"/>
          </a:p>
        </p:txBody>
      </p:sp>
      <p:sp>
        <p:nvSpPr>
          <p:cNvPr id="3" name="Espace réservé du contenu 2">
            <a:extLst>
              <a:ext uri="{FF2B5EF4-FFF2-40B4-BE49-F238E27FC236}">
                <a16:creationId xmlns:a16="http://schemas.microsoft.com/office/drawing/2014/main" xmlns="" id="{E2918206-AB90-4054-BE84-2D347FE3AAF0}"/>
              </a:ext>
            </a:extLst>
          </p:cNvPr>
          <p:cNvSpPr>
            <a:spLocks noGrp="1"/>
          </p:cNvSpPr>
          <p:nvPr>
            <p:ph idx="1"/>
          </p:nvPr>
        </p:nvSpPr>
        <p:spPr>
          <a:xfrm>
            <a:off x="516000" y="1003697"/>
            <a:ext cx="11160000" cy="5296303"/>
          </a:xfrm>
        </p:spPr>
        <p:txBody>
          <a:bodyPr>
            <a:normAutofit lnSpcReduction="10000"/>
          </a:bodyPr>
          <a:lstStyle/>
          <a:p>
            <a:pPr marL="0" indent="0">
              <a:buNone/>
            </a:pPr>
            <a:endParaRPr lang="fr-FR" b="1" u="sng"/>
          </a:p>
          <a:p>
            <a:pPr marL="0" indent="0">
              <a:buNone/>
            </a:pPr>
            <a:r>
              <a:rPr lang="fr-FR" b="1" u="sng"/>
              <a:t>Relation client, courroie de transmission des demandes clients : </a:t>
            </a:r>
          </a:p>
          <a:p>
            <a:pPr marL="457200" lvl="1" indent="0">
              <a:buNone/>
            </a:pPr>
            <a:r>
              <a:rPr lang="fr-FR"/>
              <a:t>N° de la relation clients : 01 71 72 47 70</a:t>
            </a:r>
          </a:p>
          <a:p>
            <a:pPr marL="457200" lvl="1" indent="0">
              <a:buNone/>
            </a:pPr>
            <a:r>
              <a:rPr lang="fr-FR"/>
              <a:t>Mail : relation.client@lexisnexis.fr</a:t>
            </a:r>
          </a:p>
          <a:p>
            <a:pPr lvl="0"/>
            <a:r>
              <a:rPr lang="fr-FR"/>
              <a:t>Enregistrement des demandes clients</a:t>
            </a:r>
          </a:p>
          <a:p>
            <a:pPr lvl="0"/>
            <a:r>
              <a:rPr lang="fr-FR"/>
              <a:t>Envoi à l’éditorial ou à la bibliothèque</a:t>
            </a:r>
          </a:p>
          <a:p>
            <a:pPr lvl="0"/>
            <a:r>
              <a:rPr lang="fr-FR"/>
              <a:t>Coût de la prestation :</a:t>
            </a:r>
          </a:p>
          <a:p>
            <a:pPr lvl="1"/>
            <a:r>
              <a:rPr lang="fr-FR" b="1"/>
              <a:t>Copie de contenus LexisNexis</a:t>
            </a:r>
            <a:r>
              <a:rPr lang="fr-FR"/>
              <a:t> (à partir de 15 € ht le document - prix dégressif en fonction du nombre de documents demandés)</a:t>
            </a:r>
          </a:p>
          <a:p>
            <a:pPr lvl="1"/>
            <a:endParaRPr lang="fr-FR"/>
          </a:p>
          <a:p>
            <a:pPr lvl="1"/>
            <a:r>
              <a:rPr lang="fr-FR" b="1"/>
              <a:t>Contenus des autres éditeurs</a:t>
            </a:r>
            <a:r>
              <a:rPr lang="fr-FR"/>
              <a:t> :</a:t>
            </a:r>
          </a:p>
          <a:p>
            <a:pPr lvl="2"/>
            <a:r>
              <a:rPr lang="fr-FR"/>
              <a:t>Soit récent (figure sur les bases de données : postérieure à 2000) : renvoi du client sur l’éditeur concurrent</a:t>
            </a:r>
          </a:p>
          <a:p>
            <a:pPr lvl="2"/>
            <a:r>
              <a:rPr lang="fr-FR"/>
              <a:t>Soit ancien (antérieur à 2000): servi gracieusement si nous en disposons.</a:t>
            </a:r>
          </a:p>
          <a:p>
            <a:pPr marL="914400" lvl="2" indent="0">
              <a:buNone/>
            </a:pPr>
            <a:endParaRPr lang="fr-FR"/>
          </a:p>
          <a:p>
            <a:pPr lvl="1"/>
            <a:r>
              <a:rPr lang="fr-FR" b="1"/>
              <a:t>Copie de décisions de Jurisprudence : </a:t>
            </a:r>
          </a:p>
          <a:p>
            <a:pPr lvl="2"/>
            <a:r>
              <a:rPr lang="fr-FR"/>
              <a:t>Décision dont LexisNexis dispose (décision ancienne sur micro-fiche etc) </a:t>
            </a:r>
            <a:endParaRPr lang="fr-FR">
              <a:solidFill>
                <a:srgbClr val="FF0000"/>
              </a:solidFill>
            </a:endParaRPr>
          </a:p>
          <a:p>
            <a:pPr lvl="2"/>
            <a:r>
              <a:rPr lang="fr-FR"/>
              <a:t> Dans l’hypothèse où la demande concerne une décision de jurisprudence dont nous ne disposons pas, quelle que soit sa date, elle est  commandée gratuitement au greffe car c’est l’occasion pour LNF de compléter la base. Toutefois, aucune garantie d’avoir la décision du greffe.</a:t>
            </a:r>
          </a:p>
          <a:p>
            <a:pPr lvl="1"/>
            <a:endParaRPr lang="fr-FR" b="1"/>
          </a:p>
        </p:txBody>
      </p:sp>
      <p:sp>
        <p:nvSpPr>
          <p:cNvPr id="4" name="Espace réservé du pied de page 3">
            <a:extLst>
              <a:ext uri="{FF2B5EF4-FFF2-40B4-BE49-F238E27FC236}">
                <a16:creationId xmlns:a16="http://schemas.microsoft.com/office/drawing/2014/main" xmlns="" id="{887FBE55-B279-4B38-BA60-162CCA5E675C}"/>
              </a:ext>
            </a:extLst>
          </p:cNvPr>
          <p:cNvSpPr>
            <a:spLocks noGrp="1"/>
          </p:cNvSpPr>
          <p:nvPr>
            <p:ph type="ftr" sz="quarter" idx="11"/>
          </p:nvPr>
        </p:nvSpPr>
        <p:spPr/>
        <p:txBody>
          <a:bodyPr/>
          <a:lstStyle/>
          <a:p>
            <a:r>
              <a:rPr lang="fr-FR"/>
              <a:t>LexisNexis</a:t>
            </a:r>
          </a:p>
        </p:txBody>
      </p:sp>
      <p:sp>
        <p:nvSpPr>
          <p:cNvPr id="5" name="Espace réservé du numéro de diapositive 4">
            <a:extLst>
              <a:ext uri="{FF2B5EF4-FFF2-40B4-BE49-F238E27FC236}">
                <a16:creationId xmlns:a16="http://schemas.microsoft.com/office/drawing/2014/main" xmlns="" id="{0FEA1718-E3EF-40CC-BE08-9C6B162BD0DE}"/>
              </a:ext>
            </a:extLst>
          </p:cNvPr>
          <p:cNvSpPr>
            <a:spLocks noGrp="1"/>
          </p:cNvSpPr>
          <p:nvPr>
            <p:ph type="sldNum" sz="quarter" idx="12"/>
          </p:nvPr>
        </p:nvSpPr>
        <p:spPr/>
        <p:txBody>
          <a:bodyPr/>
          <a:lstStyle/>
          <a:p>
            <a:fld id="{46418207-66A4-4504-AB9D-C87A7098B4F9}" type="slidenum">
              <a:rPr lang="fr-FR" smtClean="0"/>
              <a:t>3</a:t>
            </a:fld>
            <a:endParaRPr lang="fr-FR"/>
          </a:p>
        </p:txBody>
      </p:sp>
    </p:spTree>
    <p:extLst>
      <p:ext uri="{BB962C8B-B14F-4D97-AF65-F5344CB8AC3E}">
        <p14:creationId xmlns:p14="http://schemas.microsoft.com/office/powerpoint/2010/main" val="835820123"/>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E178B323-923F-4F21-91CE-DC81AADE68A6}"/>
              </a:ext>
            </a:extLst>
          </p:cNvPr>
          <p:cNvSpPr>
            <a:spLocks noGrp="1"/>
          </p:cNvSpPr>
          <p:nvPr>
            <p:ph type="title"/>
          </p:nvPr>
        </p:nvSpPr>
        <p:spPr/>
        <p:txBody>
          <a:bodyPr/>
          <a:lstStyle/>
          <a:p>
            <a:r>
              <a:rPr lang="fr-FR"/>
              <a:t>Les ressources de la bibliothèque : Jurisprudence sur microfilms</a:t>
            </a:r>
          </a:p>
        </p:txBody>
      </p:sp>
      <p:sp>
        <p:nvSpPr>
          <p:cNvPr id="3" name="Espace réservé du contenu 2">
            <a:extLst>
              <a:ext uri="{FF2B5EF4-FFF2-40B4-BE49-F238E27FC236}">
                <a16:creationId xmlns:a16="http://schemas.microsoft.com/office/drawing/2014/main" xmlns="" id="{09A649DA-EEC4-4443-BC09-F8A6A4A383D5}"/>
              </a:ext>
            </a:extLst>
          </p:cNvPr>
          <p:cNvSpPr>
            <a:spLocks noGrp="1"/>
          </p:cNvSpPr>
          <p:nvPr>
            <p:ph idx="1"/>
          </p:nvPr>
        </p:nvSpPr>
        <p:spPr/>
        <p:txBody>
          <a:bodyPr/>
          <a:lstStyle/>
          <a:p>
            <a:r>
              <a:rPr lang="fr-FR" sz="3600"/>
              <a:t>Cassation de 1981 à mai 1991 </a:t>
            </a:r>
          </a:p>
          <a:p>
            <a:r>
              <a:rPr lang="fr-FR" sz="3600"/>
              <a:t>CA Paris de 1981 à 1990 </a:t>
            </a:r>
          </a:p>
          <a:p>
            <a:r>
              <a:rPr lang="fr-FR" sz="3600"/>
              <a:t>CA Nîmes de 1981 à 1990 </a:t>
            </a:r>
          </a:p>
          <a:p>
            <a:r>
              <a:rPr lang="fr-FR" sz="3600"/>
              <a:t>CA Montpellier de 1981 à 1990 </a:t>
            </a:r>
          </a:p>
          <a:p>
            <a:r>
              <a:rPr lang="fr-FR" sz="3600"/>
              <a:t>Autres juridictions (sélection de JP faite par les analystes de diverses JP) de 1981 à 1990</a:t>
            </a:r>
          </a:p>
          <a:p>
            <a:endParaRPr lang="fr-FR"/>
          </a:p>
        </p:txBody>
      </p:sp>
      <p:sp>
        <p:nvSpPr>
          <p:cNvPr id="4" name="Espace réservé du pied de page 3">
            <a:extLst>
              <a:ext uri="{FF2B5EF4-FFF2-40B4-BE49-F238E27FC236}">
                <a16:creationId xmlns:a16="http://schemas.microsoft.com/office/drawing/2014/main" xmlns="" id="{0D82880C-4940-4A6D-A328-2A16A4F0C27A}"/>
              </a:ext>
            </a:extLst>
          </p:cNvPr>
          <p:cNvSpPr>
            <a:spLocks noGrp="1"/>
          </p:cNvSpPr>
          <p:nvPr>
            <p:ph type="ftr" sz="quarter" idx="11"/>
          </p:nvPr>
        </p:nvSpPr>
        <p:spPr/>
        <p:txBody>
          <a:bodyPr/>
          <a:lstStyle/>
          <a:p>
            <a:r>
              <a:rPr lang="fr-FR"/>
              <a:t>LexisNexis</a:t>
            </a:r>
          </a:p>
        </p:txBody>
      </p:sp>
      <p:sp>
        <p:nvSpPr>
          <p:cNvPr id="5" name="Espace réservé du numéro de diapositive 4">
            <a:extLst>
              <a:ext uri="{FF2B5EF4-FFF2-40B4-BE49-F238E27FC236}">
                <a16:creationId xmlns:a16="http://schemas.microsoft.com/office/drawing/2014/main" xmlns="" id="{7A0FEDD2-1600-4D7B-86A6-20EF4EDF34CA}"/>
              </a:ext>
            </a:extLst>
          </p:cNvPr>
          <p:cNvSpPr>
            <a:spLocks noGrp="1"/>
          </p:cNvSpPr>
          <p:nvPr>
            <p:ph type="sldNum" sz="quarter" idx="12"/>
          </p:nvPr>
        </p:nvSpPr>
        <p:spPr/>
        <p:txBody>
          <a:bodyPr/>
          <a:lstStyle/>
          <a:p>
            <a:fld id="{46418207-66A4-4504-AB9D-C87A7098B4F9}" type="slidenum">
              <a:rPr lang="fr-FR" smtClean="0"/>
              <a:t>4</a:t>
            </a:fld>
            <a:endParaRPr lang="fr-FR"/>
          </a:p>
        </p:txBody>
      </p:sp>
    </p:spTree>
    <p:extLst>
      <p:ext uri="{BB962C8B-B14F-4D97-AF65-F5344CB8AC3E}">
        <p14:creationId xmlns:p14="http://schemas.microsoft.com/office/powerpoint/2010/main" val="313113738"/>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1DAA40EC-108D-460E-BB54-FD7D6C2BF911}"/>
              </a:ext>
            </a:extLst>
          </p:cNvPr>
          <p:cNvSpPr>
            <a:spLocks noGrp="1"/>
          </p:cNvSpPr>
          <p:nvPr>
            <p:ph type="title"/>
          </p:nvPr>
        </p:nvSpPr>
        <p:spPr/>
        <p:txBody>
          <a:bodyPr/>
          <a:lstStyle/>
          <a:p>
            <a:r>
              <a:rPr lang="fr-FR"/>
              <a:t>Les ressources de la bibliothèque : les revues LexisNexis</a:t>
            </a:r>
          </a:p>
        </p:txBody>
      </p:sp>
      <p:graphicFrame>
        <p:nvGraphicFramePr>
          <p:cNvPr id="7" name="Espace réservé du contenu 6">
            <a:extLst>
              <a:ext uri="{FF2B5EF4-FFF2-40B4-BE49-F238E27FC236}">
                <a16:creationId xmlns:a16="http://schemas.microsoft.com/office/drawing/2014/main" xmlns="" id="{FA0BAD8F-6ED7-421E-97DC-0B2A7E7D1439}"/>
              </a:ext>
            </a:extLst>
          </p:cNvPr>
          <p:cNvGraphicFramePr>
            <a:graphicFrameLocks noGrp="1"/>
          </p:cNvGraphicFramePr>
          <p:nvPr>
            <p:ph idx="1"/>
            <p:extLst>
              <p:ext uri="{D42A27DB-BD31-4B8C-83A1-F6EECF244321}">
                <p14:modId xmlns:p14="http://schemas.microsoft.com/office/powerpoint/2010/main" val="386763907"/>
              </p:ext>
            </p:extLst>
          </p:nvPr>
        </p:nvGraphicFramePr>
        <p:xfrm>
          <a:off x="292251" y="825840"/>
          <a:ext cx="11607498" cy="5852159"/>
        </p:xfrm>
        <a:graphic>
          <a:graphicData uri="http://schemas.openxmlformats.org/drawingml/2006/table">
            <a:tbl>
              <a:tblPr firstRow="1" bandRow="1">
                <a:tableStyleId>{5C22544A-7EE6-4342-B048-85BDC9FD1C3A}</a:tableStyleId>
              </a:tblPr>
              <a:tblGrid>
                <a:gridCol w="3646843">
                  <a:extLst>
                    <a:ext uri="{9D8B030D-6E8A-4147-A177-3AD203B41FA5}">
                      <a16:colId xmlns:a16="http://schemas.microsoft.com/office/drawing/2014/main" xmlns="" val="1512761187"/>
                    </a:ext>
                  </a:extLst>
                </a:gridCol>
                <a:gridCol w="4091340">
                  <a:extLst>
                    <a:ext uri="{9D8B030D-6E8A-4147-A177-3AD203B41FA5}">
                      <a16:colId xmlns:a16="http://schemas.microsoft.com/office/drawing/2014/main" xmlns="" val="313196425"/>
                    </a:ext>
                  </a:extLst>
                </a:gridCol>
                <a:gridCol w="3869315">
                  <a:extLst>
                    <a:ext uri="{9D8B030D-6E8A-4147-A177-3AD203B41FA5}">
                      <a16:colId xmlns:a16="http://schemas.microsoft.com/office/drawing/2014/main" xmlns="" val="2457192261"/>
                    </a:ext>
                  </a:extLst>
                </a:gridCol>
              </a:tblGrid>
              <a:tr h="0">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800" b="1" i="1" kern="1200">
                          <a:solidFill>
                            <a:schemeClr val="lt1"/>
                          </a:solidFill>
                          <a:effectLst/>
                          <a:latin typeface="+mn-lt"/>
                          <a:ea typeface="+mn-ea"/>
                          <a:cs typeface="+mn-cs"/>
                        </a:rPr>
                        <a:t>Hebdomadaires :</a:t>
                      </a:r>
                      <a:endParaRPr lang="fr-FR" sz="1800" b="1" kern="1200">
                        <a:solidFill>
                          <a:schemeClr val="lt1"/>
                        </a:solidFill>
                        <a:effectLst/>
                        <a:latin typeface="+mn-lt"/>
                        <a:ea typeface="+mn-ea"/>
                        <a:cs typeface="+mn-cs"/>
                      </a:endParaRPr>
                    </a:p>
                    <a:p>
                      <a:endParaRPr lang="fr-FR" sz="18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800" b="1" i="1" kern="1200">
                          <a:solidFill>
                            <a:schemeClr val="lt1"/>
                          </a:solidFill>
                          <a:effectLst/>
                          <a:latin typeface="+mn-lt"/>
                          <a:ea typeface="+mn-ea"/>
                          <a:cs typeface="+mn-cs"/>
                        </a:rPr>
                        <a:t>Mensuels </a:t>
                      </a:r>
                      <a:r>
                        <a:rPr lang="fr-FR" sz="1800" b="1" kern="1200">
                          <a:solidFill>
                            <a:schemeClr val="lt1"/>
                          </a:solidFill>
                          <a:effectLst/>
                          <a:latin typeface="+mn-lt"/>
                          <a:ea typeface="+mn-ea"/>
                          <a:cs typeface="+mn-cs"/>
                        </a:rPr>
                        <a:t>: (revues antérieures à 2004)</a:t>
                      </a:r>
                      <a:endParaRPr lang="fr-FR" sz="18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800" b="1" i="1" kern="1200">
                          <a:solidFill>
                            <a:schemeClr val="lt1"/>
                          </a:solidFill>
                          <a:effectLst/>
                          <a:latin typeface="+mn-lt"/>
                          <a:ea typeface="+mn-ea"/>
                          <a:cs typeface="+mn-cs"/>
                        </a:rPr>
                        <a:t>Autres parutions :</a:t>
                      </a:r>
                      <a:endParaRPr lang="fr-FR" sz="1800" b="1" kern="1200">
                        <a:solidFill>
                          <a:schemeClr val="lt1"/>
                        </a:solidFill>
                        <a:effectLst/>
                        <a:latin typeface="+mn-lt"/>
                        <a:ea typeface="+mn-ea"/>
                        <a:cs typeface="+mn-cs"/>
                      </a:endParaRPr>
                    </a:p>
                    <a:p>
                      <a:endParaRPr lang="fr-FR" sz="1800"/>
                    </a:p>
                  </a:txBody>
                  <a:tcPr/>
                </a:tc>
                <a:extLst>
                  <a:ext uri="{0D108BD9-81ED-4DB2-BD59-A6C34878D82A}">
                    <a16:rowId xmlns:a16="http://schemas.microsoft.com/office/drawing/2014/main" xmlns="" val="2923409657"/>
                  </a:ext>
                </a:extLst>
              </a:tr>
              <a:tr h="370840">
                <a:tc>
                  <a:txBody>
                    <a:bodyPr/>
                    <a:lstStyle/>
                    <a:p>
                      <a:pPr lvl="0"/>
                      <a:r>
                        <a:rPr lang="fr-FR" sz="1400" kern="1200">
                          <a:solidFill>
                            <a:schemeClr val="dk1"/>
                          </a:solidFill>
                          <a:effectLst/>
                          <a:latin typeface="+mn-lt"/>
                          <a:ea typeface="+mn-ea"/>
                          <a:cs typeface="+mn-cs"/>
                        </a:rPr>
                        <a:t>JCP G depuis 1927</a:t>
                      </a:r>
                    </a:p>
                    <a:p>
                      <a:pPr lvl="0"/>
                      <a:r>
                        <a:rPr lang="fr-FR" sz="1400" kern="1200">
                          <a:solidFill>
                            <a:schemeClr val="dk1"/>
                          </a:solidFill>
                          <a:effectLst/>
                          <a:latin typeface="+mn-lt"/>
                          <a:ea typeface="+mn-ea"/>
                          <a:cs typeface="+mn-cs"/>
                        </a:rPr>
                        <a:t>JCP E depuis 1942</a:t>
                      </a:r>
                    </a:p>
                    <a:p>
                      <a:pPr lvl="0"/>
                      <a:r>
                        <a:rPr lang="fr-FR" sz="1400" kern="1200">
                          <a:solidFill>
                            <a:schemeClr val="dk1"/>
                          </a:solidFill>
                          <a:effectLst/>
                          <a:latin typeface="+mn-lt"/>
                          <a:ea typeface="+mn-ea"/>
                          <a:cs typeface="+mn-cs"/>
                        </a:rPr>
                        <a:t>JCP N depuis 1942</a:t>
                      </a:r>
                    </a:p>
                    <a:p>
                      <a:pPr lvl="0"/>
                      <a:r>
                        <a:rPr lang="fr-FR" sz="1400" kern="1200">
                          <a:solidFill>
                            <a:schemeClr val="dk1"/>
                          </a:solidFill>
                          <a:effectLst/>
                          <a:latin typeface="+mn-lt"/>
                          <a:ea typeface="+mn-ea"/>
                          <a:cs typeface="+mn-cs"/>
                        </a:rPr>
                        <a:t>Revue de droit fiscal depuis 1947</a:t>
                      </a:r>
                    </a:p>
                    <a:p>
                      <a:pPr lvl="0"/>
                      <a:r>
                        <a:rPr lang="fr-FR" sz="1400" kern="1200">
                          <a:solidFill>
                            <a:schemeClr val="dk1"/>
                          </a:solidFill>
                          <a:effectLst/>
                          <a:latin typeface="+mn-lt"/>
                          <a:ea typeface="+mn-ea"/>
                          <a:cs typeface="+mn-cs"/>
                        </a:rPr>
                        <a:t>JCP Avoués de  1942 à 1972</a:t>
                      </a:r>
                    </a:p>
                    <a:p>
                      <a:pPr lvl="0"/>
                      <a:r>
                        <a:rPr lang="fr-FR" sz="1400" kern="1200">
                          <a:solidFill>
                            <a:schemeClr val="dk1"/>
                          </a:solidFill>
                          <a:effectLst/>
                          <a:latin typeface="+mn-lt"/>
                          <a:ea typeface="+mn-ea"/>
                          <a:cs typeface="+mn-cs"/>
                        </a:rPr>
                        <a:t>JCP Juges de paix de 1942 à 1958 puis JCP Tribunaux d’instance de 1959 à 1963</a:t>
                      </a:r>
                    </a:p>
                    <a:p>
                      <a:endParaRPr lang="fr-FR" sz="1400"/>
                    </a:p>
                  </a:txBody>
                  <a:tcPr/>
                </a:tc>
                <a:tc>
                  <a:txBody>
                    <a:bodyPr/>
                    <a:lstStyle/>
                    <a:p>
                      <a:pPr lvl="0"/>
                      <a:r>
                        <a:rPr lang="fr-FR" sz="1400" kern="1200">
                          <a:solidFill>
                            <a:schemeClr val="dk1"/>
                          </a:solidFill>
                          <a:effectLst/>
                          <a:latin typeface="+mn-lt"/>
                          <a:ea typeface="+mn-ea"/>
                          <a:cs typeface="+mn-cs"/>
                        </a:rPr>
                        <a:t>Actes pratiques Ingénierie sociétaire depuis 1992</a:t>
                      </a:r>
                    </a:p>
                    <a:p>
                      <a:pPr lvl="0"/>
                      <a:r>
                        <a:rPr lang="fr-FR" sz="1400" kern="1200">
                          <a:solidFill>
                            <a:schemeClr val="dk1"/>
                          </a:solidFill>
                          <a:effectLst/>
                          <a:latin typeface="+mn-lt"/>
                          <a:ea typeface="+mn-ea"/>
                          <a:cs typeface="+mn-cs"/>
                        </a:rPr>
                        <a:t>Collectivités territoriales – Intercommunalité de 1999 à 2006</a:t>
                      </a:r>
                    </a:p>
                    <a:p>
                      <a:pPr lvl="0"/>
                      <a:r>
                        <a:rPr lang="fr-FR" sz="1400" kern="1200">
                          <a:solidFill>
                            <a:schemeClr val="dk1"/>
                          </a:solidFill>
                          <a:effectLst/>
                          <a:latin typeface="+mn-lt"/>
                          <a:ea typeface="+mn-ea"/>
                          <a:cs typeface="+mn-cs"/>
                        </a:rPr>
                        <a:t>Communication – Commerce électronique depuis 1999</a:t>
                      </a:r>
                    </a:p>
                    <a:p>
                      <a:pPr lvl="0"/>
                      <a:r>
                        <a:rPr lang="fr-FR" sz="1400" kern="1200">
                          <a:solidFill>
                            <a:schemeClr val="dk1"/>
                          </a:solidFill>
                          <a:effectLst/>
                          <a:latin typeface="+mn-lt"/>
                          <a:ea typeface="+mn-ea"/>
                          <a:cs typeface="+mn-cs"/>
                        </a:rPr>
                        <a:t>Construction – Urbanisme depuis 1998</a:t>
                      </a:r>
                    </a:p>
                    <a:p>
                      <a:pPr lvl="0"/>
                      <a:r>
                        <a:rPr lang="fr-FR" sz="1400" kern="1200">
                          <a:solidFill>
                            <a:schemeClr val="dk1"/>
                          </a:solidFill>
                          <a:effectLst/>
                          <a:latin typeface="+mn-lt"/>
                          <a:ea typeface="+mn-ea"/>
                          <a:cs typeface="+mn-cs"/>
                        </a:rPr>
                        <a:t>Contrats Concurrence Consommation depuis 1991</a:t>
                      </a:r>
                    </a:p>
                    <a:p>
                      <a:pPr lvl="0"/>
                      <a:r>
                        <a:rPr lang="fr-FR" sz="1400" kern="1200">
                          <a:solidFill>
                            <a:schemeClr val="dk1"/>
                          </a:solidFill>
                          <a:effectLst/>
                          <a:latin typeface="+mn-lt"/>
                          <a:ea typeface="+mn-ea"/>
                          <a:cs typeface="+mn-cs"/>
                        </a:rPr>
                        <a:t>Contrats et marchés publics depuis 2000</a:t>
                      </a:r>
                    </a:p>
                    <a:p>
                      <a:pPr lvl="0"/>
                      <a:r>
                        <a:rPr lang="fr-FR" sz="1400" kern="1200">
                          <a:solidFill>
                            <a:schemeClr val="dk1"/>
                          </a:solidFill>
                          <a:effectLst/>
                          <a:latin typeface="+mn-lt"/>
                          <a:ea typeface="+mn-ea"/>
                          <a:cs typeface="+mn-cs"/>
                        </a:rPr>
                        <a:t>Revue pratique de droit administratif  devenue Droit administratif depuis 1954</a:t>
                      </a:r>
                    </a:p>
                    <a:p>
                      <a:pPr lvl="0"/>
                      <a:r>
                        <a:rPr lang="fr-FR" sz="1400" kern="1200">
                          <a:solidFill>
                            <a:schemeClr val="dk1"/>
                          </a:solidFill>
                          <a:effectLst/>
                          <a:latin typeface="+mn-lt"/>
                          <a:ea typeface="+mn-ea"/>
                          <a:cs typeface="+mn-cs"/>
                        </a:rPr>
                        <a:t>Droit de la famille depuis 1996</a:t>
                      </a:r>
                    </a:p>
                    <a:p>
                      <a:pPr lvl="0"/>
                      <a:r>
                        <a:rPr lang="fr-FR" sz="1400" kern="1200">
                          <a:solidFill>
                            <a:schemeClr val="dk1"/>
                          </a:solidFill>
                          <a:effectLst/>
                          <a:latin typeface="+mn-lt"/>
                          <a:ea typeface="+mn-ea"/>
                          <a:cs typeface="+mn-cs"/>
                        </a:rPr>
                        <a:t>Droit pénal depuis 1996</a:t>
                      </a:r>
                    </a:p>
                    <a:p>
                      <a:pPr lvl="0"/>
                      <a:r>
                        <a:rPr lang="fr-FR" sz="1400" kern="1200">
                          <a:solidFill>
                            <a:schemeClr val="dk1"/>
                          </a:solidFill>
                          <a:effectLst/>
                          <a:latin typeface="+mn-lt"/>
                          <a:ea typeface="+mn-ea"/>
                          <a:cs typeface="+mn-cs"/>
                        </a:rPr>
                        <a:t>Droit des sociétés depuis 1960</a:t>
                      </a:r>
                    </a:p>
                    <a:p>
                      <a:pPr lvl="0"/>
                      <a:r>
                        <a:rPr lang="fr-FR" sz="1400" kern="1200">
                          <a:solidFill>
                            <a:schemeClr val="dk1"/>
                          </a:solidFill>
                          <a:effectLst/>
                          <a:latin typeface="+mn-lt"/>
                          <a:ea typeface="+mn-ea"/>
                          <a:cs typeface="+mn-cs"/>
                        </a:rPr>
                        <a:t>Environnement depuis 2002</a:t>
                      </a:r>
                    </a:p>
                    <a:p>
                      <a:pPr lvl="0"/>
                      <a:r>
                        <a:rPr lang="fr-FR" sz="1400" kern="1200">
                          <a:solidFill>
                            <a:schemeClr val="dk1"/>
                          </a:solidFill>
                          <a:effectLst/>
                          <a:latin typeface="+mn-lt"/>
                          <a:ea typeface="+mn-ea"/>
                          <a:cs typeface="+mn-cs"/>
                        </a:rPr>
                        <a:t>Europe depuis 1991</a:t>
                      </a:r>
                    </a:p>
                    <a:p>
                      <a:pPr lvl="0"/>
                      <a:r>
                        <a:rPr lang="fr-FR" sz="1400" kern="1200">
                          <a:solidFill>
                            <a:schemeClr val="dk1"/>
                          </a:solidFill>
                          <a:effectLst/>
                          <a:latin typeface="+mn-lt"/>
                          <a:ea typeface="+mn-ea"/>
                          <a:cs typeface="+mn-cs"/>
                        </a:rPr>
                        <a:t>Loyers et Copropriété depuis 1960</a:t>
                      </a:r>
                    </a:p>
                    <a:p>
                      <a:pPr lvl="0"/>
                      <a:r>
                        <a:rPr lang="fr-FR" sz="1400" kern="1200">
                          <a:solidFill>
                            <a:schemeClr val="dk1"/>
                          </a:solidFill>
                          <a:effectLst/>
                          <a:latin typeface="+mn-lt"/>
                          <a:ea typeface="+mn-ea"/>
                          <a:cs typeface="+mn-cs"/>
                        </a:rPr>
                        <a:t>Procédures depuis 1995</a:t>
                      </a:r>
                    </a:p>
                    <a:p>
                      <a:pPr lvl="0"/>
                      <a:r>
                        <a:rPr lang="fr-FR" sz="1400" kern="1200">
                          <a:solidFill>
                            <a:schemeClr val="dk1"/>
                          </a:solidFill>
                          <a:effectLst/>
                          <a:latin typeface="+mn-lt"/>
                          <a:ea typeface="+mn-ea"/>
                          <a:cs typeface="+mn-cs"/>
                        </a:rPr>
                        <a:t>Propriété industrielle depuis 2002</a:t>
                      </a:r>
                    </a:p>
                    <a:p>
                      <a:pPr lvl="0"/>
                      <a:r>
                        <a:rPr lang="fr-FR" sz="1400" kern="1200">
                          <a:solidFill>
                            <a:schemeClr val="dk1"/>
                          </a:solidFill>
                          <a:effectLst/>
                          <a:latin typeface="+mn-lt"/>
                          <a:ea typeface="+mn-ea"/>
                          <a:cs typeface="+mn-cs"/>
                        </a:rPr>
                        <a:t>Responsabilité civile et assurances depuis 1988</a:t>
                      </a:r>
                    </a:p>
                    <a:p>
                      <a:pPr lvl="0"/>
                      <a:r>
                        <a:rPr lang="fr-FR" sz="1400" kern="1200">
                          <a:solidFill>
                            <a:schemeClr val="dk1"/>
                          </a:solidFill>
                          <a:effectLst/>
                          <a:latin typeface="+mn-lt"/>
                          <a:ea typeface="+mn-ea"/>
                          <a:cs typeface="+mn-cs"/>
                        </a:rPr>
                        <a:t>La Revue fiscale notariale devenue Revue fiscale du patrimoine depuis 2002</a:t>
                      </a:r>
                    </a:p>
                    <a:p>
                      <a:pPr lvl="0"/>
                      <a:r>
                        <a:rPr lang="fr-FR" sz="1400" kern="1200">
                          <a:solidFill>
                            <a:schemeClr val="dk1"/>
                          </a:solidFill>
                          <a:effectLst/>
                          <a:latin typeface="+mn-lt"/>
                          <a:ea typeface="+mn-ea"/>
                          <a:cs typeface="+mn-cs"/>
                        </a:rPr>
                        <a:t>Droit du travail devenu Travail et Protection sociale de 1982 à 2005</a:t>
                      </a:r>
                    </a:p>
                    <a:p>
                      <a:endParaRPr lang="fr-FR" sz="1400"/>
                    </a:p>
                  </a:txBody>
                  <a:tcPr/>
                </a:tc>
                <a:tc>
                  <a:txBody>
                    <a:bodyPr/>
                    <a:lstStyle/>
                    <a:p>
                      <a:pPr lvl="0"/>
                      <a:r>
                        <a:rPr lang="fr-FR" sz="1400" kern="1200">
                          <a:solidFill>
                            <a:schemeClr val="dk1"/>
                          </a:solidFill>
                          <a:effectLst/>
                          <a:latin typeface="+mn-lt"/>
                          <a:ea typeface="+mn-ea"/>
                          <a:cs typeface="+mn-cs"/>
                        </a:rPr>
                        <a:t>Actualité des procédures collectives civiles et commerciales depuis 1998</a:t>
                      </a:r>
                    </a:p>
                    <a:p>
                      <a:pPr lvl="0"/>
                      <a:r>
                        <a:rPr lang="fr-FR" sz="1400" kern="1200">
                          <a:solidFill>
                            <a:schemeClr val="dk1"/>
                          </a:solidFill>
                          <a:effectLst/>
                          <a:latin typeface="+mn-lt"/>
                          <a:ea typeface="+mn-ea"/>
                          <a:cs typeface="+mn-cs"/>
                        </a:rPr>
                        <a:t>Cahiers de droit de l’entreprise depuis 1972 (tri- puis bimestriel)</a:t>
                      </a:r>
                    </a:p>
                    <a:p>
                      <a:pPr lvl="0"/>
                      <a:r>
                        <a:rPr lang="fr-FR" sz="1400" kern="1200" err="1">
                          <a:solidFill>
                            <a:schemeClr val="dk1"/>
                          </a:solidFill>
                          <a:effectLst/>
                          <a:latin typeface="+mn-lt"/>
                          <a:ea typeface="+mn-ea"/>
                          <a:cs typeface="+mn-cs"/>
                        </a:rPr>
                        <a:t>Clunet depuis 1874 (trimestriel)</a:t>
                      </a:r>
                    </a:p>
                    <a:p>
                      <a:pPr lvl="0"/>
                      <a:r>
                        <a:rPr lang="fr-FR" sz="1400" kern="1200">
                          <a:solidFill>
                            <a:schemeClr val="dk1"/>
                          </a:solidFill>
                          <a:effectLst/>
                          <a:latin typeface="+mn-lt"/>
                          <a:ea typeface="+mn-ea"/>
                          <a:cs typeface="+mn-cs"/>
                        </a:rPr>
                        <a:t>Médecine et droit depuis 1993</a:t>
                      </a:r>
                    </a:p>
                    <a:p>
                      <a:pPr lvl="0"/>
                      <a:r>
                        <a:rPr lang="fr-FR" sz="1400" kern="1200">
                          <a:solidFill>
                            <a:schemeClr val="dk1"/>
                          </a:solidFill>
                          <a:effectLst/>
                          <a:latin typeface="+mn-lt"/>
                          <a:ea typeface="+mn-ea"/>
                          <a:cs typeface="+mn-cs"/>
                        </a:rPr>
                        <a:t>RDBF depuis 1987 (tri- puis bimestriel)</a:t>
                      </a:r>
                    </a:p>
                    <a:p>
                      <a:pPr lvl="0"/>
                      <a:r>
                        <a:rPr lang="fr-FR" sz="1400" kern="1200">
                          <a:solidFill>
                            <a:schemeClr val="dk1"/>
                          </a:solidFill>
                          <a:effectLst/>
                          <a:latin typeface="+mn-lt"/>
                          <a:ea typeface="+mn-ea"/>
                          <a:cs typeface="+mn-cs"/>
                        </a:rPr>
                        <a:t>Revue de droit rural (10 n° par an) depuis 1971</a:t>
                      </a:r>
                    </a:p>
                    <a:p>
                      <a:pPr lvl="0"/>
                      <a:r>
                        <a:rPr lang="fr-FR" sz="1400" kern="1200">
                          <a:solidFill>
                            <a:schemeClr val="dk1"/>
                          </a:solidFill>
                          <a:effectLst/>
                          <a:latin typeface="+mn-lt"/>
                          <a:ea typeface="+mn-ea"/>
                          <a:cs typeface="+mn-cs"/>
                        </a:rPr>
                        <a:t>Revue des procédures collectives depuis 1986 (tri- puis bimestriel)</a:t>
                      </a:r>
                    </a:p>
                    <a:p>
                      <a:endParaRPr lang="fr-FR" sz="1400"/>
                    </a:p>
                  </a:txBody>
                  <a:tcPr/>
                </a:tc>
                <a:extLst>
                  <a:ext uri="{0D108BD9-81ED-4DB2-BD59-A6C34878D82A}">
                    <a16:rowId xmlns:a16="http://schemas.microsoft.com/office/drawing/2014/main" xmlns="" val="1099892572"/>
                  </a:ext>
                </a:extLst>
              </a:tr>
            </a:tbl>
          </a:graphicData>
        </a:graphic>
      </p:graphicFrame>
      <p:sp>
        <p:nvSpPr>
          <p:cNvPr id="4" name="Espace réservé du pied de page 3">
            <a:extLst>
              <a:ext uri="{FF2B5EF4-FFF2-40B4-BE49-F238E27FC236}">
                <a16:creationId xmlns:a16="http://schemas.microsoft.com/office/drawing/2014/main" xmlns="" id="{068ACB73-2193-4AB5-865F-E38D551DAB92}"/>
              </a:ext>
            </a:extLst>
          </p:cNvPr>
          <p:cNvSpPr>
            <a:spLocks noGrp="1"/>
          </p:cNvSpPr>
          <p:nvPr>
            <p:ph type="ftr" sz="quarter" idx="11"/>
          </p:nvPr>
        </p:nvSpPr>
        <p:spPr/>
        <p:txBody>
          <a:bodyPr/>
          <a:lstStyle/>
          <a:p>
            <a:r>
              <a:rPr lang="fr-FR"/>
              <a:t>LexisNexis</a:t>
            </a:r>
          </a:p>
        </p:txBody>
      </p:sp>
      <p:sp>
        <p:nvSpPr>
          <p:cNvPr id="5" name="Espace réservé du numéro de diapositive 4">
            <a:extLst>
              <a:ext uri="{FF2B5EF4-FFF2-40B4-BE49-F238E27FC236}">
                <a16:creationId xmlns:a16="http://schemas.microsoft.com/office/drawing/2014/main" xmlns="" id="{90951EB3-9172-4FB0-ABBD-B015749FADC2}"/>
              </a:ext>
            </a:extLst>
          </p:cNvPr>
          <p:cNvSpPr>
            <a:spLocks noGrp="1"/>
          </p:cNvSpPr>
          <p:nvPr>
            <p:ph type="sldNum" sz="quarter" idx="12"/>
          </p:nvPr>
        </p:nvSpPr>
        <p:spPr/>
        <p:txBody>
          <a:bodyPr/>
          <a:lstStyle/>
          <a:p>
            <a:fld id="{46418207-66A4-4504-AB9D-C87A7098B4F9}" type="slidenum">
              <a:rPr lang="fr-FR" smtClean="0"/>
              <a:t>5</a:t>
            </a:fld>
            <a:endParaRPr lang="fr-FR"/>
          </a:p>
        </p:txBody>
      </p:sp>
    </p:spTree>
    <p:extLst>
      <p:ext uri="{BB962C8B-B14F-4D97-AF65-F5344CB8AC3E}">
        <p14:creationId xmlns:p14="http://schemas.microsoft.com/office/powerpoint/2010/main" val="2413497099"/>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1DAA40EC-108D-460E-BB54-FD7D6C2BF911}"/>
              </a:ext>
            </a:extLst>
          </p:cNvPr>
          <p:cNvSpPr>
            <a:spLocks noGrp="1"/>
          </p:cNvSpPr>
          <p:nvPr>
            <p:ph type="title"/>
          </p:nvPr>
        </p:nvSpPr>
        <p:spPr/>
        <p:txBody>
          <a:bodyPr/>
          <a:lstStyle/>
          <a:p>
            <a:r>
              <a:rPr lang="fr-FR"/>
              <a:t>Les ressources de la bibliothèque : les archives</a:t>
            </a:r>
          </a:p>
        </p:txBody>
      </p:sp>
      <p:graphicFrame>
        <p:nvGraphicFramePr>
          <p:cNvPr id="7" name="Espace réservé du contenu 6">
            <a:extLst>
              <a:ext uri="{FF2B5EF4-FFF2-40B4-BE49-F238E27FC236}">
                <a16:creationId xmlns:a16="http://schemas.microsoft.com/office/drawing/2014/main" xmlns="" id="{FA0BAD8F-6ED7-421E-97DC-0B2A7E7D1439}"/>
              </a:ext>
            </a:extLst>
          </p:cNvPr>
          <p:cNvGraphicFramePr>
            <a:graphicFrameLocks noGrp="1"/>
          </p:cNvGraphicFramePr>
          <p:nvPr>
            <p:ph idx="1"/>
            <p:extLst>
              <p:ext uri="{D42A27DB-BD31-4B8C-83A1-F6EECF244321}">
                <p14:modId xmlns:p14="http://schemas.microsoft.com/office/powerpoint/2010/main" val="1231254137"/>
              </p:ext>
            </p:extLst>
          </p:nvPr>
        </p:nvGraphicFramePr>
        <p:xfrm>
          <a:off x="292251" y="825840"/>
          <a:ext cx="11753975" cy="5334001"/>
        </p:xfrm>
        <a:graphic>
          <a:graphicData uri="http://schemas.openxmlformats.org/drawingml/2006/table">
            <a:tbl>
              <a:tblPr firstRow="1" bandRow="1">
                <a:tableStyleId>{5C22544A-7EE6-4342-B048-85BDC9FD1C3A}</a:tableStyleId>
              </a:tblPr>
              <a:tblGrid>
                <a:gridCol w="5856758">
                  <a:extLst>
                    <a:ext uri="{9D8B030D-6E8A-4147-A177-3AD203B41FA5}">
                      <a16:colId xmlns:a16="http://schemas.microsoft.com/office/drawing/2014/main" xmlns="" val="1512761187"/>
                    </a:ext>
                  </a:extLst>
                </a:gridCol>
                <a:gridCol w="5897217">
                  <a:extLst>
                    <a:ext uri="{9D8B030D-6E8A-4147-A177-3AD203B41FA5}">
                      <a16:colId xmlns:a16="http://schemas.microsoft.com/office/drawing/2014/main" xmlns="" val="313196425"/>
                    </a:ext>
                  </a:extLst>
                </a:gridCol>
              </a:tblGrid>
              <a:tr h="0">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800" b="1" i="1" kern="1200">
                          <a:solidFill>
                            <a:schemeClr val="lt1"/>
                          </a:solidFill>
                          <a:effectLst/>
                          <a:latin typeface="+mn-lt"/>
                          <a:ea typeface="+mn-ea"/>
                          <a:cs typeface="+mn-cs"/>
                        </a:rPr>
                        <a:t>Jurisclasseurs : les fascicules anciens</a:t>
                      </a:r>
                      <a:r>
                        <a:rPr lang="fr-FR" sz="1800" b="1" kern="1200">
                          <a:solidFill>
                            <a:schemeClr val="lt1"/>
                          </a:solidFill>
                          <a:effectLst/>
                          <a:latin typeface="+mn-lt"/>
                          <a:ea typeface="+mn-ea"/>
                          <a:cs typeface="+mn-cs"/>
                        </a:rPr>
                        <a:t> </a:t>
                      </a:r>
                    </a:p>
                    <a:p>
                      <a:endParaRPr lang="fr-FR" sz="18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800" b="1" i="1" kern="1200">
                          <a:solidFill>
                            <a:schemeClr val="lt1"/>
                          </a:solidFill>
                          <a:effectLst/>
                          <a:latin typeface="+mn-lt"/>
                          <a:ea typeface="+mn-ea"/>
                          <a:cs typeface="+mn-cs"/>
                        </a:rPr>
                        <a:t>Les publications LexisNexis ponctuelles </a:t>
                      </a:r>
                      <a:endParaRPr lang="fr-FR" sz="1800" i="1"/>
                    </a:p>
                  </a:txBody>
                  <a:tcPr/>
                </a:tc>
                <a:extLst>
                  <a:ext uri="{0D108BD9-81ED-4DB2-BD59-A6C34878D82A}">
                    <a16:rowId xmlns:a16="http://schemas.microsoft.com/office/drawing/2014/main" xmlns="" val="2923409657"/>
                  </a:ext>
                </a:extLst>
              </a:tr>
              <a:tr h="370840">
                <a:tc>
                  <a:txBody>
                    <a:bodyPr/>
                    <a:lstStyle/>
                    <a:p>
                      <a:r>
                        <a:rPr lang="fr-FR" sz="1800" b="1" kern="1200">
                          <a:solidFill>
                            <a:schemeClr val="dk1"/>
                          </a:solidFill>
                          <a:effectLst/>
                          <a:latin typeface="+mn-lt"/>
                          <a:ea typeface="+mn-ea"/>
                          <a:cs typeface="+mn-cs"/>
                        </a:rPr>
                        <a:t>Impératif :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fr-FR" sz="1800" kern="1200">
                          <a:solidFill>
                            <a:schemeClr val="dk1"/>
                          </a:solidFill>
                          <a:effectLst/>
                          <a:latin typeface="+mn-lt"/>
                          <a:ea typeface="+mn-ea"/>
                          <a:cs typeface="+mn-cs"/>
                        </a:rPr>
                        <a:t>fournir le n° de l’ancien fascicule, le nom de l’auteur et la date de publication</a:t>
                      </a:r>
                    </a:p>
                    <a:p>
                      <a:endParaRPr lang="fr-FR" sz="1800" kern="1200">
                        <a:solidFill>
                          <a:schemeClr val="dk1"/>
                        </a:solidFill>
                        <a:effectLst/>
                        <a:latin typeface="+mn-lt"/>
                        <a:ea typeface="+mn-ea"/>
                        <a:cs typeface="+mn-cs"/>
                      </a:endParaRPr>
                    </a:p>
                    <a:p>
                      <a:r>
                        <a:rPr lang="fr-FR" sz="1800" b="1" kern="1200">
                          <a:solidFill>
                            <a:schemeClr val="dk1"/>
                          </a:solidFill>
                          <a:effectLst/>
                          <a:latin typeface="+mn-lt"/>
                          <a:ea typeface="+mn-ea"/>
                          <a:cs typeface="+mn-cs"/>
                        </a:rPr>
                        <a:t>Conservation : </a:t>
                      </a:r>
                    </a:p>
                    <a:p>
                      <a:pPr lvl="0"/>
                      <a:r>
                        <a:rPr lang="fr-FR" sz="1800" b="1" kern="1200">
                          <a:solidFill>
                            <a:schemeClr val="dk1"/>
                          </a:solidFill>
                          <a:effectLst/>
                          <a:latin typeface="+mn-lt"/>
                          <a:ea typeface="+mn-ea"/>
                          <a:cs typeface="+mn-cs"/>
                        </a:rPr>
                        <a:t>- soit dans notre fonds numérisé</a:t>
                      </a:r>
                      <a:endParaRPr lang="fr-FR" sz="1800" kern="1200">
                        <a:solidFill>
                          <a:schemeClr val="dk1"/>
                        </a:solidFill>
                        <a:effectLst/>
                        <a:latin typeface="+mn-lt"/>
                        <a:ea typeface="+mn-ea"/>
                        <a:cs typeface="+mn-cs"/>
                      </a:endParaRPr>
                    </a:p>
                    <a:p>
                      <a:pPr lvl="0"/>
                      <a:r>
                        <a:rPr lang="fr-FR" sz="1800" b="1" kern="1200">
                          <a:solidFill>
                            <a:schemeClr val="dk1"/>
                          </a:solidFill>
                          <a:effectLst/>
                          <a:latin typeface="+mn-lt"/>
                          <a:ea typeface="+mn-ea"/>
                          <a:cs typeface="+mn-cs"/>
                        </a:rPr>
                        <a:t>- Soit sous format papier à la bibliothèque dans les « éléments supprimés » :</a:t>
                      </a:r>
                    </a:p>
                    <a:p>
                      <a:pPr marL="285750" lvl="0" indent="-285750">
                        <a:buFont typeface="Arial" panose="020b0604020202020204" pitchFamily="34" charset="0"/>
                        <a:buChar char="•"/>
                      </a:pPr>
                      <a:r>
                        <a:rPr lang="fr-FR" sz="1800" kern="1200">
                          <a:solidFill>
                            <a:schemeClr val="dk1"/>
                          </a:solidFill>
                          <a:effectLst/>
                          <a:latin typeface="+mn-lt"/>
                          <a:ea typeface="+mn-ea"/>
                          <a:cs typeface="+mn-cs"/>
                        </a:rPr>
                        <a:t>les fascicules anciens rédigés par de grands auteurs </a:t>
                      </a:r>
                    </a:p>
                    <a:p>
                      <a:pPr marL="285750" lvl="0" indent="-285750">
                        <a:buFont typeface="Arial" panose="020b0604020202020204" pitchFamily="34" charset="0"/>
                        <a:buChar char="•"/>
                      </a:pPr>
                      <a:r>
                        <a:rPr lang="fr-FR" sz="1800" kern="1200">
                          <a:solidFill>
                            <a:schemeClr val="dk1"/>
                          </a:solidFill>
                          <a:effectLst/>
                          <a:latin typeface="+mn-lt"/>
                          <a:ea typeface="+mn-ea"/>
                          <a:cs typeface="+mn-cs"/>
                        </a:rPr>
                        <a:t>les fascicules supprimés à la suite d’une réforme  (JC Civil Code)</a:t>
                      </a:r>
                    </a:p>
                    <a:p>
                      <a:pPr marL="285750" lvl="0" indent="-285750">
                        <a:buFont typeface="Arial" panose="020b0604020202020204" pitchFamily="34" charset="0"/>
                        <a:buChar char="•"/>
                      </a:pPr>
                      <a:r>
                        <a:rPr lang="fr-FR" sz="1800" kern="1200">
                          <a:solidFill>
                            <a:schemeClr val="dk1"/>
                          </a:solidFill>
                          <a:effectLst/>
                          <a:latin typeface="+mn-lt"/>
                          <a:ea typeface="+mn-ea"/>
                          <a:cs typeface="+mn-cs"/>
                        </a:rPr>
                        <a:t>Les fascicules supprimés à la suite d’une réforme et d’une refonte totale de la collection (JC Procédure civile) </a:t>
                      </a:r>
                    </a:p>
                    <a:p>
                      <a:pPr lvl="0"/>
                      <a:r>
                        <a:rPr lang="fr-FR" sz="1800" b="1" kern="1200">
                          <a:solidFill>
                            <a:schemeClr val="dk1"/>
                          </a:solidFill>
                          <a:effectLst/>
                          <a:latin typeface="+mn-lt"/>
                          <a:ea typeface="+mn-ea"/>
                          <a:cs typeface="+mn-cs"/>
                        </a:rPr>
                        <a:t>- Soit, ultime recours pour un fascicule non retrouvé : la BNF qui est dépositaire du dépôt légal</a:t>
                      </a:r>
                    </a:p>
                    <a:p>
                      <a:pPr lvl="0"/>
                      <a:endParaRPr lang="fr-FR" sz="1800" kern="1200">
                        <a:solidFill>
                          <a:schemeClr val="dk1"/>
                        </a:solidFill>
                        <a:effectLst/>
                        <a:latin typeface="+mn-lt"/>
                        <a:ea typeface="+mn-ea"/>
                        <a:cs typeface="+mn-cs"/>
                      </a:endParaRPr>
                    </a:p>
                    <a:p>
                      <a:endParaRPr lang="fr-FR" sz="1400"/>
                    </a:p>
                  </a:txBody>
                  <a:tcPr/>
                </a:tc>
                <a:tc>
                  <a:txBody>
                    <a:bodyPr/>
                    <a:lstStyle/>
                    <a:p>
                      <a:pPr lvl="0"/>
                      <a:r>
                        <a:rPr lang="fr-FR" sz="1800" kern="1200">
                          <a:solidFill>
                            <a:schemeClr val="dk1"/>
                          </a:solidFill>
                          <a:effectLst/>
                          <a:latin typeface="+mn-lt"/>
                          <a:ea typeface="+mn-ea"/>
                          <a:cs typeface="+mn-cs"/>
                        </a:rPr>
                        <a:t>- tirés à part de fascicules (arbitrage – inscriptions hypothécaires, …)</a:t>
                      </a:r>
                    </a:p>
                    <a:p>
                      <a:pPr lvl="0"/>
                      <a:r>
                        <a:rPr lang="fr-FR" sz="1800" kern="1200">
                          <a:solidFill>
                            <a:schemeClr val="dk1"/>
                          </a:solidFill>
                          <a:effectLst/>
                          <a:latin typeface="+mn-lt"/>
                          <a:ea typeface="+mn-ea"/>
                          <a:cs typeface="+mn-cs"/>
                        </a:rPr>
                        <a:t>- tirés à part de formules (réforme des procédures civiles d’exécution en 1991, JAF en 1993,…)</a:t>
                      </a:r>
                    </a:p>
                    <a:p>
                      <a:pPr lvl="0"/>
                      <a:r>
                        <a:rPr lang="fr-FR" sz="1800" kern="1200">
                          <a:solidFill>
                            <a:schemeClr val="dk1"/>
                          </a:solidFill>
                          <a:effectLst/>
                          <a:latin typeface="+mn-lt"/>
                          <a:ea typeface="+mn-ea"/>
                          <a:cs typeface="+mn-cs"/>
                        </a:rPr>
                        <a:t>- publications ponctuelles hors Juris-Classeur (ordonnnance du 1</a:t>
                      </a:r>
                      <a:r>
                        <a:rPr lang="fr-FR" sz="1800" kern="1200" baseline="30000">
                          <a:solidFill>
                            <a:schemeClr val="dk1"/>
                          </a:solidFill>
                          <a:effectLst/>
                          <a:latin typeface="+mn-lt"/>
                          <a:ea typeface="+mn-ea"/>
                          <a:cs typeface="+mn-cs"/>
                        </a:rPr>
                        <a:t>er</a:t>
                      </a:r>
                      <a:r>
                        <a:rPr lang="fr-FR" sz="1800" kern="1200">
                          <a:solidFill>
                            <a:schemeClr val="dk1"/>
                          </a:solidFill>
                          <a:effectLst/>
                          <a:latin typeface="+mn-lt"/>
                          <a:ea typeface="+mn-ea"/>
                          <a:cs typeface="+mn-cs"/>
                        </a:rPr>
                        <a:t> décembre 1986 relative à la liberté des prix et de la concurrence par A. Decocq et M. Pedamon – Nouveau Code pénal en 1992…)</a:t>
                      </a:r>
                    </a:p>
                    <a:p>
                      <a:pPr lvl="0"/>
                      <a:r>
                        <a:rPr lang="fr-FR" sz="1800" kern="1200">
                          <a:solidFill>
                            <a:schemeClr val="dk1"/>
                          </a:solidFill>
                          <a:effectLst/>
                          <a:latin typeface="+mn-lt"/>
                          <a:ea typeface="+mn-ea"/>
                          <a:cs typeface="+mn-cs"/>
                        </a:rPr>
                        <a:t>- brochures liées à des évènements (100 ans du JurisClasseur, 80 ans de La Semaine Juridique G – brochure-hommage à P. Catala, J. Béguin, M. Cozian…)</a:t>
                      </a:r>
                    </a:p>
                    <a:p>
                      <a:endParaRPr lang="fr-FR" sz="1400"/>
                    </a:p>
                  </a:txBody>
                  <a:tcPr/>
                </a:tc>
                <a:extLst>
                  <a:ext uri="{0D108BD9-81ED-4DB2-BD59-A6C34878D82A}">
                    <a16:rowId xmlns:a16="http://schemas.microsoft.com/office/drawing/2014/main" xmlns="" val="1099892572"/>
                  </a:ext>
                </a:extLst>
              </a:tr>
            </a:tbl>
          </a:graphicData>
        </a:graphic>
      </p:graphicFrame>
      <p:sp>
        <p:nvSpPr>
          <p:cNvPr id="4" name="Espace réservé du pied de page 3">
            <a:extLst>
              <a:ext uri="{FF2B5EF4-FFF2-40B4-BE49-F238E27FC236}">
                <a16:creationId xmlns:a16="http://schemas.microsoft.com/office/drawing/2014/main" xmlns="" id="{068ACB73-2193-4AB5-865F-E38D551DAB92}"/>
              </a:ext>
            </a:extLst>
          </p:cNvPr>
          <p:cNvSpPr>
            <a:spLocks noGrp="1"/>
          </p:cNvSpPr>
          <p:nvPr>
            <p:ph type="ftr" sz="quarter" idx="11"/>
          </p:nvPr>
        </p:nvSpPr>
        <p:spPr/>
        <p:txBody>
          <a:bodyPr/>
          <a:lstStyle/>
          <a:p>
            <a:r>
              <a:rPr lang="fr-FR"/>
              <a:t>LexisNexis</a:t>
            </a:r>
          </a:p>
        </p:txBody>
      </p:sp>
      <p:sp>
        <p:nvSpPr>
          <p:cNvPr id="5" name="Espace réservé du numéro de diapositive 4">
            <a:extLst>
              <a:ext uri="{FF2B5EF4-FFF2-40B4-BE49-F238E27FC236}">
                <a16:creationId xmlns:a16="http://schemas.microsoft.com/office/drawing/2014/main" xmlns="" id="{90951EB3-9172-4FB0-ABBD-B015749FADC2}"/>
              </a:ext>
            </a:extLst>
          </p:cNvPr>
          <p:cNvSpPr>
            <a:spLocks noGrp="1"/>
          </p:cNvSpPr>
          <p:nvPr>
            <p:ph type="sldNum" sz="quarter" idx="12"/>
          </p:nvPr>
        </p:nvSpPr>
        <p:spPr/>
        <p:txBody>
          <a:bodyPr/>
          <a:lstStyle/>
          <a:p>
            <a:fld id="{46418207-66A4-4504-AB9D-C87A7098B4F9}" type="slidenum">
              <a:rPr lang="fr-FR" smtClean="0"/>
              <a:t>6</a:t>
            </a:fld>
            <a:endParaRPr lang="fr-FR"/>
          </a:p>
        </p:txBody>
      </p:sp>
    </p:spTree>
    <p:extLst>
      <p:ext uri="{BB962C8B-B14F-4D97-AF65-F5344CB8AC3E}">
        <p14:creationId xmlns:p14="http://schemas.microsoft.com/office/powerpoint/2010/main" val="2573131208"/>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1DAA40EC-108D-460E-BB54-FD7D6C2BF911}"/>
              </a:ext>
            </a:extLst>
          </p:cNvPr>
          <p:cNvSpPr>
            <a:spLocks noGrp="1"/>
          </p:cNvSpPr>
          <p:nvPr>
            <p:ph type="title"/>
          </p:nvPr>
        </p:nvSpPr>
        <p:spPr/>
        <p:txBody>
          <a:bodyPr/>
          <a:lstStyle/>
          <a:p>
            <a:r>
              <a:rPr lang="fr-FR"/>
              <a:t>Les ressources de la bibliothèque : ressources externes à LexisNexis</a:t>
            </a:r>
          </a:p>
        </p:txBody>
      </p:sp>
      <p:graphicFrame>
        <p:nvGraphicFramePr>
          <p:cNvPr id="7" name="Espace réservé du contenu 6">
            <a:extLst>
              <a:ext uri="{FF2B5EF4-FFF2-40B4-BE49-F238E27FC236}">
                <a16:creationId xmlns:a16="http://schemas.microsoft.com/office/drawing/2014/main" xmlns="" id="{FA0BAD8F-6ED7-421E-97DC-0B2A7E7D1439}"/>
              </a:ext>
            </a:extLst>
          </p:cNvPr>
          <p:cNvGraphicFramePr>
            <a:graphicFrameLocks noGrp="1"/>
          </p:cNvGraphicFramePr>
          <p:nvPr>
            <p:ph idx="1"/>
            <p:extLst>
              <p:ext uri="{D42A27DB-BD31-4B8C-83A1-F6EECF244321}">
                <p14:modId xmlns:p14="http://schemas.microsoft.com/office/powerpoint/2010/main" val="1456696827"/>
              </p:ext>
            </p:extLst>
          </p:nvPr>
        </p:nvGraphicFramePr>
        <p:xfrm>
          <a:off x="292251" y="2030696"/>
          <a:ext cx="11607498" cy="3139440"/>
        </p:xfrm>
        <a:graphic>
          <a:graphicData uri="http://schemas.openxmlformats.org/drawingml/2006/table">
            <a:tbl>
              <a:tblPr firstRow="1" bandRow="1">
                <a:tableStyleId>{5C22544A-7EE6-4342-B048-85BDC9FD1C3A}</a:tableStyleId>
              </a:tblPr>
              <a:tblGrid>
                <a:gridCol w="3646843">
                  <a:extLst>
                    <a:ext uri="{9D8B030D-6E8A-4147-A177-3AD203B41FA5}">
                      <a16:colId xmlns:a16="http://schemas.microsoft.com/office/drawing/2014/main" xmlns="" val="1512761187"/>
                    </a:ext>
                  </a:extLst>
                </a:gridCol>
                <a:gridCol w="4091340">
                  <a:extLst>
                    <a:ext uri="{9D8B030D-6E8A-4147-A177-3AD203B41FA5}">
                      <a16:colId xmlns:a16="http://schemas.microsoft.com/office/drawing/2014/main" xmlns="" val="313196425"/>
                    </a:ext>
                  </a:extLst>
                </a:gridCol>
                <a:gridCol w="3869315">
                  <a:extLst>
                    <a:ext uri="{9D8B030D-6E8A-4147-A177-3AD203B41FA5}">
                      <a16:colId xmlns:a16="http://schemas.microsoft.com/office/drawing/2014/main" xmlns="" val="2457192261"/>
                    </a:ext>
                  </a:extLst>
                </a:gridCol>
              </a:tblGrid>
              <a:tr h="0">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800" b="1" kern="1200">
                          <a:solidFill>
                            <a:schemeClr val="lt1"/>
                          </a:solidFill>
                          <a:effectLst/>
                          <a:latin typeface="+mn-lt"/>
                          <a:ea typeface="+mn-ea"/>
                          <a:cs typeface="+mn-cs"/>
                        </a:rPr>
                        <a:t>Textes officiels JO :</a:t>
                      </a:r>
                      <a:endParaRPr lang="fr-FR" sz="1800"/>
                    </a:p>
                  </a:txBody>
                  <a:tcPr/>
                </a:tc>
                <a:tc>
                  <a:txBody>
                    <a:bodyPr/>
                    <a:lstStyle/>
                    <a:p>
                      <a:r>
                        <a:rPr lang="fr-FR" sz="1800" b="1" kern="1200">
                          <a:solidFill>
                            <a:schemeClr val="lt1"/>
                          </a:solidFill>
                          <a:effectLst/>
                          <a:latin typeface="+mn-lt"/>
                          <a:ea typeface="+mn-ea"/>
                          <a:cs typeface="+mn-cs"/>
                        </a:rPr>
                        <a:t>Revues « officielles » :</a:t>
                      </a:r>
                    </a:p>
                  </a:txBody>
                  <a:tcPr/>
                </a:tc>
                <a:tc>
                  <a:txBody>
                    <a:bodyPr/>
                    <a:lstStyle/>
                    <a:p>
                      <a:r>
                        <a:rPr lang="fr-FR" sz="1800" b="1" kern="1200">
                          <a:solidFill>
                            <a:schemeClr val="lt1"/>
                          </a:solidFill>
                          <a:effectLst/>
                          <a:latin typeface="+mn-lt"/>
                          <a:ea typeface="+mn-ea"/>
                          <a:cs typeface="+mn-cs"/>
                        </a:rPr>
                        <a:t>Textes et Jurisprudence droit européen et autres</a:t>
                      </a:r>
                    </a:p>
                    <a:p>
                      <a:endParaRPr lang="fr-FR" sz="1800"/>
                    </a:p>
                  </a:txBody>
                  <a:tcPr/>
                </a:tc>
                <a:extLst>
                  <a:ext uri="{0D108BD9-81ED-4DB2-BD59-A6C34878D82A}">
                    <a16:rowId xmlns:a16="http://schemas.microsoft.com/office/drawing/2014/main" xmlns="" val="2923409657"/>
                  </a:ext>
                </a:extLst>
              </a:tr>
              <a:tr h="370840">
                <a:tc>
                  <a:txBody>
                    <a:bodyPr/>
                    <a:lstStyle/>
                    <a:p>
                      <a:pPr lvl="0"/>
                      <a:r>
                        <a:rPr lang="fr-FR" sz="1800" kern="1200">
                          <a:solidFill>
                            <a:schemeClr val="dk1"/>
                          </a:solidFill>
                          <a:effectLst/>
                          <a:latin typeface="+mn-lt"/>
                          <a:ea typeface="+mn-ea"/>
                          <a:cs typeface="+mn-cs"/>
                        </a:rPr>
                        <a:t>Bulletin des Lois puis JO depuis 1869 sur microfiches</a:t>
                      </a:r>
                    </a:p>
                    <a:p>
                      <a:pPr lvl="0"/>
                      <a:r>
                        <a:rPr lang="fr-FR" sz="1800" kern="1200">
                          <a:solidFill>
                            <a:schemeClr val="dk1"/>
                          </a:solidFill>
                          <a:effectLst/>
                          <a:latin typeface="+mn-lt"/>
                          <a:ea typeface="+mn-ea"/>
                          <a:cs typeface="+mn-cs"/>
                        </a:rPr>
                        <a:t>JO de 2005 à 2009 sur cd-rom</a:t>
                      </a:r>
                    </a:p>
                    <a:p>
                      <a:pPr lvl="0"/>
                      <a:r>
                        <a:rPr lang="fr-FR" sz="1800" kern="1200">
                          <a:solidFill>
                            <a:schemeClr val="dk1"/>
                          </a:solidFill>
                          <a:effectLst/>
                          <a:latin typeface="+mn-lt"/>
                          <a:ea typeface="+mn-ea"/>
                          <a:cs typeface="+mn-cs"/>
                        </a:rPr>
                        <a:t>JO AN Q et CR de 1943 à 2005 sur microfiches</a:t>
                      </a:r>
                    </a:p>
                    <a:p>
                      <a:pPr lvl="0"/>
                      <a:r>
                        <a:rPr lang="fr-FR" sz="1800" kern="1200">
                          <a:solidFill>
                            <a:schemeClr val="dk1"/>
                          </a:solidFill>
                          <a:effectLst/>
                          <a:latin typeface="+mn-lt"/>
                          <a:ea typeface="+mn-ea"/>
                          <a:cs typeface="+mn-cs"/>
                        </a:rPr>
                        <a:t>JO S Q et CR de 1947 à 2005 sur microfiches</a:t>
                      </a:r>
                    </a:p>
                    <a:p>
                      <a:endParaRPr lang="fr-FR" sz="1400"/>
                    </a:p>
                  </a:txBody>
                  <a:tcPr/>
                </a:tc>
                <a:tc>
                  <a:txBody>
                    <a:bodyPr/>
                    <a:lstStyle/>
                    <a:p>
                      <a:pPr lvl="0"/>
                      <a:r>
                        <a:rPr lang="fr-FR" sz="1800" kern="1200">
                          <a:solidFill>
                            <a:schemeClr val="dk1"/>
                          </a:solidFill>
                          <a:effectLst/>
                          <a:latin typeface="+mn-lt"/>
                          <a:ea typeface="+mn-ea"/>
                          <a:cs typeface="+mn-cs"/>
                        </a:rPr>
                        <a:t>BOSP (puis BOCCRF) depuis 1949</a:t>
                      </a:r>
                    </a:p>
                    <a:p>
                      <a:pPr lvl="0"/>
                      <a:r>
                        <a:rPr lang="fr-FR" sz="1800" kern="1200">
                          <a:solidFill>
                            <a:schemeClr val="dk1"/>
                          </a:solidFill>
                          <a:effectLst/>
                          <a:latin typeface="+mn-lt"/>
                          <a:ea typeface="+mn-ea"/>
                          <a:cs typeface="+mn-cs"/>
                        </a:rPr>
                        <a:t>BO Ministère de la justice depuis 1981</a:t>
                      </a:r>
                    </a:p>
                    <a:p>
                      <a:pPr lvl="0"/>
                      <a:r>
                        <a:rPr lang="fr-FR" sz="1800" kern="1200">
                          <a:solidFill>
                            <a:schemeClr val="dk1"/>
                          </a:solidFill>
                          <a:effectLst/>
                          <a:latin typeface="+mn-lt"/>
                          <a:ea typeface="+mn-ea"/>
                          <a:cs typeface="+mn-cs"/>
                        </a:rPr>
                        <a:t>Bulletin de la COB depuis 1970</a:t>
                      </a:r>
                    </a:p>
                    <a:p>
                      <a:endParaRPr lang="fr-FR" sz="1400"/>
                    </a:p>
                  </a:txBody>
                  <a:tcPr/>
                </a:tc>
                <a:tc>
                  <a:txBody>
                    <a:bodyPr/>
                    <a:lstStyle/>
                    <a:p>
                      <a:pPr lvl="0"/>
                      <a:r>
                        <a:rPr lang="fr-FR" sz="1800" kern="1200">
                          <a:solidFill>
                            <a:schemeClr val="dk1"/>
                          </a:solidFill>
                          <a:effectLst/>
                          <a:latin typeface="+mn-lt"/>
                          <a:ea typeface="+mn-ea"/>
                          <a:cs typeface="+mn-cs"/>
                        </a:rPr>
                        <a:t>CJCE à partir de 1954 sur papier</a:t>
                      </a:r>
                    </a:p>
                    <a:p>
                      <a:pPr lvl="0"/>
                      <a:r>
                        <a:rPr lang="fr-FR" sz="1800" kern="1200">
                          <a:solidFill>
                            <a:schemeClr val="dk1"/>
                          </a:solidFill>
                          <a:effectLst/>
                          <a:latin typeface="+mn-lt"/>
                          <a:ea typeface="+mn-ea"/>
                          <a:cs typeface="+mn-cs"/>
                        </a:rPr>
                        <a:t>JOCE de 1962 à 2010 sur microfiches</a:t>
                      </a:r>
                    </a:p>
                    <a:p>
                      <a:pPr lvl="0"/>
                      <a:r>
                        <a:rPr lang="fr-FR" sz="1800" kern="1200">
                          <a:solidFill>
                            <a:schemeClr val="dk1"/>
                          </a:solidFill>
                          <a:effectLst/>
                          <a:latin typeface="+mn-lt"/>
                          <a:ea typeface="+mn-ea"/>
                          <a:cs typeface="+mn-cs"/>
                        </a:rPr>
                        <a:t>Journal de Monaco depuis 1947 sur papier</a:t>
                      </a:r>
                    </a:p>
                    <a:p>
                      <a:pPr lvl="0"/>
                      <a:r>
                        <a:rPr lang="fr-FR" sz="1800" kern="1200">
                          <a:solidFill>
                            <a:schemeClr val="tx1"/>
                          </a:solidFill>
                          <a:effectLst/>
                          <a:latin typeface="+mn-lt"/>
                          <a:ea typeface="+mn-ea"/>
                          <a:cs typeface="+mn-cs"/>
                        </a:rPr>
                        <a:t>Alsace Moselle, Bulletin juridique de l’est 1993 à 2007</a:t>
                      </a:r>
                    </a:p>
                    <a:p>
                      <a:pPr lvl="0"/>
                      <a:r>
                        <a:rPr lang="fr-FR" sz="1800" kern="1200">
                          <a:solidFill>
                            <a:schemeClr val="dk1"/>
                          </a:solidFill>
                          <a:effectLst/>
                          <a:latin typeface="+mn-lt"/>
                          <a:ea typeface="+mn-ea"/>
                          <a:cs typeface="+mn-cs"/>
                        </a:rPr>
                        <a:t>Bulletin Marocain</a:t>
                      </a:r>
                    </a:p>
                    <a:p>
                      <a:endParaRPr lang="fr-FR" sz="1400"/>
                    </a:p>
                  </a:txBody>
                  <a:tcPr/>
                </a:tc>
                <a:extLst>
                  <a:ext uri="{0D108BD9-81ED-4DB2-BD59-A6C34878D82A}">
                    <a16:rowId xmlns:a16="http://schemas.microsoft.com/office/drawing/2014/main" xmlns="" val="1099892572"/>
                  </a:ext>
                </a:extLst>
              </a:tr>
            </a:tbl>
          </a:graphicData>
        </a:graphic>
      </p:graphicFrame>
      <p:sp>
        <p:nvSpPr>
          <p:cNvPr id="4" name="Espace réservé du pied de page 3">
            <a:extLst>
              <a:ext uri="{FF2B5EF4-FFF2-40B4-BE49-F238E27FC236}">
                <a16:creationId xmlns:a16="http://schemas.microsoft.com/office/drawing/2014/main" xmlns="" id="{068ACB73-2193-4AB5-865F-E38D551DAB92}"/>
              </a:ext>
            </a:extLst>
          </p:cNvPr>
          <p:cNvSpPr>
            <a:spLocks noGrp="1"/>
          </p:cNvSpPr>
          <p:nvPr>
            <p:ph type="ftr" sz="quarter" idx="11"/>
          </p:nvPr>
        </p:nvSpPr>
        <p:spPr/>
        <p:txBody>
          <a:bodyPr/>
          <a:lstStyle/>
          <a:p>
            <a:r>
              <a:rPr lang="fr-FR"/>
              <a:t>LexisNexis</a:t>
            </a:r>
          </a:p>
        </p:txBody>
      </p:sp>
      <p:sp>
        <p:nvSpPr>
          <p:cNvPr id="5" name="Espace réservé du numéro de diapositive 4">
            <a:extLst>
              <a:ext uri="{FF2B5EF4-FFF2-40B4-BE49-F238E27FC236}">
                <a16:creationId xmlns:a16="http://schemas.microsoft.com/office/drawing/2014/main" xmlns="" id="{90951EB3-9172-4FB0-ABBD-B015749FADC2}"/>
              </a:ext>
            </a:extLst>
          </p:cNvPr>
          <p:cNvSpPr>
            <a:spLocks noGrp="1"/>
          </p:cNvSpPr>
          <p:nvPr>
            <p:ph type="sldNum" sz="quarter" idx="12"/>
          </p:nvPr>
        </p:nvSpPr>
        <p:spPr/>
        <p:txBody>
          <a:bodyPr/>
          <a:lstStyle/>
          <a:p>
            <a:fld id="{46418207-66A4-4504-AB9D-C87A7098B4F9}" type="slidenum">
              <a:rPr lang="fr-FR" smtClean="0"/>
              <a:t>7</a:t>
            </a:fld>
            <a:endParaRPr lang="fr-FR"/>
          </a:p>
        </p:txBody>
      </p:sp>
    </p:spTree>
    <p:extLst>
      <p:ext uri="{BB962C8B-B14F-4D97-AF65-F5344CB8AC3E}">
        <p14:creationId xmlns:p14="http://schemas.microsoft.com/office/powerpoint/2010/main" val="3542201781"/>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re 1">
            <a:extLst>
              <a:ext uri="{FF2B5EF4-FFF2-40B4-BE49-F238E27FC236}">
                <a16:creationId xmlns:a16="http://schemas.microsoft.com/office/drawing/2014/main" xmlns="" id="{8C49C9CC-BEEE-478B-BDA7-9B56A51891B9}"/>
              </a:ext>
            </a:extLst>
          </p:cNvPr>
          <p:cNvSpPr>
            <a:spLocks noGrp="1"/>
          </p:cNvSpPr>
          <p:nvPr>
            <p:ph type="title"/>
          </p:nvPr>
        </p:nvSpPr>
        <p:spPr/>
        <p:txBody>
          <a:bodyPr>
            <a:normAutofit/>
          </a:bodyPr>
          <a:lstStyle/>
          <a:p>
            <a:r>
              <a:rPr lang="fr-FR"/>
              <a:t>Les ressources de la bibliothèque : ressources externes à LexisNexis : revues</a:t>
            </a:r>
            <a:br>
              <a:rPr lang="fr-FR"/>
            </a:br>
            <a:r>
              <a:rPr lang="fr-FR" sz="1800" b="1" i="1">
                <a:solidFill>
                  <a:srgbClr val="FF0000"/>
                </a:solidFill>
              </a:rPr>
              <a:t>(liste non exhaustive)</a:t>
            </a:r>
            <a:endParaRPr lang="fr-FR" b="1" i="1">
              <a:solidFill>
                <a:srgbClr val="FF0000"/>
              </a:solidFill>
            </a:endParaRPr>
          </a:p>
        </p:txBody>
      </p:sp>
      <p:graphicFrame>
        <p:nvGraphicFramePr>
          <p:cNvPr id="6" name="Espace réservé du contenu 5">
            <a:extLst>
              <a:ext uri="{FF2B5EF4-FFF2-40B4-BE49-F238E27FC236}">
                <a16:creationId xmlns:a16="http://schemas.microsoft.com/office/drawing/2014/main" xmlns="" id="{81470619-B9AA-464E-860C-5B0412A8E08D}"/>
              </a:ext>
            </a:extLst>
          </p:cNvPr>
          <p:cNvGraphicFramePr>
            <a:graphicFrameLocks noGrp="1"/>
          </p:cNvGraphicFramePr>
          <p:nvPr>
            <p:ph idx="1"/>
            <p:extLst>
              <p:ext uri="{D42A27DB-BD31-4B8C-83A1-F6EECF244321}">
                <p14:modId xmlns:p14="http://schemas.microsoft.com/office/powerpoint/2010/main" val="1944003576"/>
              </p:ext>
            </p:extLst>
          </p:nvPr>
        </p:nvGraphicFramePr>
        <p:xfrm>
          <a:off x="225911" y="914401"/>
          <a:ext cx="11672045" cy="5958157"/>
        </p:xfrm>
        <a:graphic>
          <a:graphicData uri="http://schemas.openxmlformats.org/drawingml/2006/table">
            <a:tbl>
              <a:tblPr firstRow="1" bandRow="1">
                <a:tableStyleId>{5C22544A-7EE6-4342-B048-85BDC9FD1C3A}</a:tableStyleId>
              </a:tblPr>
              <a:tblGrid>
                <a:gridCol w="2334409">
                  <a:extLst>
                    <a:ext uri="{9D8B030D-6E8A-4147-A177-3AD203B41FA5}">
                      <a16:colId xmlns:a16="http://schemas.microsoft.com/office/drawing/2014/main" xmlns="" val="2036675765"/>
                    </a:ext>
                  </a:extLst>
                </a:gridCol>
                <a:gridCol w="2226833">
                  <a:extLst>
                    <a:ext uri="{9D8B030D-6E8A-4147-A177-3AD203B41FA5}">
                      <a16:colId xmlns:a16="http://schemas.microsoft.com/office/drawing/2014/main" xmlns="" val="1102224181"/>
                    </a:ext>
                  </a:extLst>
                </a:gridCol>
                <a:gridCol w="2678654">
                  <a:extLst>
                    <a:ext uri="{9D8B030D-6E8A-4147-A177-3AD203B41FA5}">
                      <a16:colId xmlns:a16="http://schemas.microsoft.com/office/drawing/2014/main" xmlns="" val="3146154976"/>
                    </a:ext>
                  </a:extLst>
                </a:gridCol>
                <a:gridCol w="2183802">
                  <a:extLst>
                    <a:ext uri="{9D8B030D-6E8A-4147-A177-3AD203B41FA5}">
                      <a16:colId xmlns:a16="http://schemas.microsoft.com/office/drawing/2014/main" xmlns="" val="736402630"/>
                    </a:ext>
                  </a:extLst>
                </a:gridCol>
                <a:gridCol w="2248347">
                  <a:extLst>
                    <a:ext uri="{9D8B030D-6E8A-4147-A177-3AD203B41FA5}">
                      <a16:colId xmlns:a16="http://schemas.microsoft.com/office/drawing/2014/main" xmlns="" val="1554083296"/>
                    </a:ext>
                  </a:extLst>
                </a:gridCol>
              </a:tblGrid>
              <a:tr h="473122">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300" b="1" i="1" kern="1200">
                          <a:solidFill>
                            <a:schemeClr val="lt1"/>
                          </a:solidFill>
                          <a:effectLst/>
                          <a:latin typeface="+mn-lt"/>
                          <a:ea typeface="+mn-ea"/>
                          <a:cs typeface="+mn-cs"/>
                        </a:rPr>
                        <a:t>Généralistes :</a:t>
                      </a:r>
                      <a:endParaRPr lang="fr-FR" sz="1300" b="1" kern="1200">
                        <a:solidFill>
                          <a:schemeClr val="lt1"/>
                        </a:solidFill>
                        <a:effectLst/>
                        <a:latin typeface="+mn-lt"/>
                        <a:ea typeface="+mn-ea"/>
                        <a:cs typeface="+mn-cs"/>
                      </a:endParaRPr>
                    </a:p>
                    <a:p>
                      <a:endParaRPr lang="fr-FR" sz="13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300" b="1" i="1" kern="1200">
                          <a:solidFill>
                            <a:schemeClr val="lt1"/>
                          </a:solidFill>
                          <a:effectLst/>
                          <a:latin typeface="+mn-lt"/>
                          <a:ea typeface="+mn-ea"/>
                          <a:cs typeface="+mn-cs"/>
                        </a:rPr>
                        <a:t>Droit public :</a:t>
                      </a:r>
                      <a:endParaRPr lang="fr-FR" sz="1300" b="1" kern="1200">
                        <a:solidFill>
                          <a:schemeClr val="lt1"/>
                        </a:solidFill>
                        <a:effectLst/>
                        <a:latin typeface="+mn-lt"/>
                        <a:ea typeface="+mn-ea"/>
                        <a:cs typeface="+mn-cs"/>
                      </a:endParaRPr>
                    </a:p>
                    <a:p>
                      <a:endParaRPr lang="fr-FR" sz="13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300" b="1" i="1" kern="1200">
                          <a:solidFill>
                            <a:schemeClr val="lt1"/>
                          </a:solidFill>
                          <a:effectLst/>
                          <a:latin typeface="+mn-lt"/>
                          <a:ea typeface="+mn-ea"/>
                          <a:cs typeface="+mn-cs"/>
                        </a:rPr>
                        <a:t>Droit privé :</a:t>
                      </a:r>
                      <a:endParaRPr lang="fr-FR" sz="1300" b="1" kern="1200">
                        <a:solidFill>
                          <a:schemeClr val="lt1"/>
                        </a:solidFill>
                        <a:effectLst/>
                        <a:latin typeface="+mn-lt"/>
                        <a:ea typeface="+mn-ea"/>
                        <a:cs typeface="+mn-cs"/>
                      </a:endParaRPr>
                    </a:p>
                    <a:p>
                      <a:endParaRPr lang="fr-FR" sz="13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300" b="1" i="1" kern="1200">
                          <a:solidFill>
                            <a:schemeClr val="lt1"/>
                          </a:solidFill>
                          <a:effectLst/>
                          <a:latin typeface="+mn-lt"/>
                          <a:ea typeface="+mn-ea"/>
                          <a:cs typeface="+mn-cs"/>
                        </a:rPr>
                        <a:t>Droit international :</a:t>
                      </a:r>
                      <a:endParaRPr lang="fr-FR" sz="1300" b="1" kern="1200">
                        <a:solidFill>
                          <a:schemeClr val="lt1"/>
                        </a:solidFill>
                        <a:effectLst/>
                        <a:latin typeface="+mn-lt"/>
                        <a:ea typeface="+mn-ea"/>
                        <a:cs typeface="+mn-cs"/>
                      </a:endParaRPr>
                    </a:p>
                    <a:p>
                      <a:endParaRPr lang="fr-FR" sz="1300"/>
                    </a:p>
                  </a:txBody>
                  <a:tcPr/>
                </a:tc>
                <a:tc>
                  <a:txBody>
                    <a:bodyPr/>
                    <a:lstStyle/>
                    <a:p>
                      <a:pPr marL="0" marR="0" lvl="0" indent="0" algn="l" defTabSz="914400" rtl="0" eaLnBrk="1" fontAlgn="auto" latinLnBrk="0" hangingPunct="1">
                        <a:lnSpc>
                          <a:spcPct val="100000"/>
                        </a:lnSpc>
                        <a:spcBef>
                          <a:spcPct val="0"/>
                        </a:spcBef>
                        <a:spcAft>
                          <a:spcPct val="0"/>
                        </a:spcAft>
                        <a:buClrTx/>
                        <a:buSzTx/>
                        <a:buFontTx/>
                        <a:buNone/>
                        <a:defRPr/>
                      </a:pPr>
                      <a:r>
                        <a:rPr lang="fr-FR" sz="1300" b="1" i="1" kern="1200">
                          <a:solidFill>
                            <a:schemeClr val="lt1"/>
                          </a:solidFill>
                          <a:effectLst/>
                          <a:latin typeface="+mn-lt"/>
                          <a:ea typeface="+mn-ea"/>
                          <a:cs typeface="+mn-cs"/>
                        </a:rPr>
                        <a:t>Droit européen :</a:t>
                      </a:r>
                      <a:endParaRPr lang="fr-FR" sz="1300" b="1" kern="1200">
                        <a:solidFill>
                          <a:schemeClr val="lt1"/>
                        </a:solidFill>
                        <a:effectLst/>
                        <a:latin typeface="+mn-lt"/>
                        <a:ea typeface="+mn-ea"/>
                        <a:cs typeface="+mn-cs"/>
                      </a:endParaRPr>
                    </a:p>
                    <a:p>
                      <a:endParaRPr lang="fr-FR" sz="1300"/>
                    </a:p>
                  </a:txBody>
                  <a:tcPr/>
                </a:tc>
                <a:extLst>
                  <a:ext uri="{0D108BD9-81ED-4DB2-BD59-A6C34878D82A}">
                    <a16:rowId xmlns:a16="http://schemas.microsoft.com/office/drawing/2014/main" xmlns="" val="4197000052"/>
                  </a:ext>
                </a:extLst>
              </a:tr>
              <a:tr h="5470477">
                <a:tc>
                  <a:txBody>
                    <a:bodyPr/>
                    <a:lstStyle/>
                    <a:p>
                      <a:pPr lvl="0"/>
                      <a:r>
                        <a:rPr lang="fr-FR" sz="1300" kern="1200">
                          <a:solidFill>
                            <a:schemeClr val="dk1"/>
                          </a:solidFill>
                          <a:effectLst/>
                          <a:latin typeface="+mn-lt"/>
                          <a:ea typeface="+mn-ea"/>
                          <a:cs typeface="+mn-cs"/>
                        </a:rPr>
                        <a:t>Recueil Sirey depuis 1791</a:t>
                      </a:r>
                    </a:p>
                    <a:p>
                      <a:pPr lvl="0"/>
                      <a:r>
                        <a:rPr lang="fr-FR" sz="1300" kern="1200">
                          <a:solidFill>
                            <a:schemeClr val="dk1"/>
                          </a:solidFill>
                          <a:effectLst/>
                          <a:latin typeface="+mn-lt"/>
                          <a:ea typeface="+mn-ea"/>
                          <a:cs typeface="+mn-cs"/>
                        </a:rPr>
                        <a:t>Recueil Dalloz depuis 1836 ainsi que Dalloz Affaires de 1995 à 1999</a:t>
                      </a:r>
                    </a:p>
                    <a:p>
                      <a:pPr lvl="0"/>
                      <a:r>
                        <a:rPr lang="fr-FR" sz="1300" kern="1200">
                          <a:solidFill>
                            <a:schemeClr val="dk1"/>
                          </a:solidFill>
                          <a:effectLst/>
                          <a:latin typeface="+mn-lt"/>
                          <a:ea typeface="+mn-ea"/>
                          <a:cs typeface="+mn-cs"/>
                        </a:rPr>
                        <a:t>Gazette du Palais depuis 1901</a:t>
                      </a:r>
                    </a:p>
                    <a:p>
                      <a:pPr lvl="0"/>
                      <a:r>
                        <a:rPr lang="fr-FR" sz="1300" kern="1200" err="1">
                          <a:solidFill>
                            <a:schemeClr val="dk1"/>
                          </a:solidFill>
                          <a:effectLst/>
                          <a:latin typeface="+mn-lt"/>
                          <a:ea typeface="+mn-ea"/>
                          <a:cs typeface="+mn-cs"/>
                        </a:rPr>
                        <a:t>RTDCiv depuis 1902</a:t>
                      </a:r>
                    </a:p>
                    <a:p>
                      <a:pPr lvl="0"/>
                      <a:r>
                        <a:rPr lang="fr-FR" sz="1300" kern="1200" err="1">
                          <a:solidFill>
                            <a:schemeClr val="dk1"/>
                          </a:solidFill>
                          <a:effectLst/>
                          <a:latin typeface="+mn-lt"/>
                          <a:ea typeface="+mn-ea"/>
                          <a:cs typeface="+mn-cs"/>
                        </a:rPr>
                        <a:t>RTDCom depuis 1956</a:t>
                      </a:r>
                    </a:p>
                    <a:p>
                      <a:pPr lvl="0"/>
                      <a:r>
                        <a:rPr lang="fr-FR" sz="1300" kern="1200">
                          <a:solidFill>
                            <a:schemeClr val="dk1"/>
                          </a:solidFill>
                          <a:effectLst/>
                          <a:latin typeface="+mn-lt"/>
                          <a:ea typeface="+mn-ea"/>
                          <a:cs typeface="+mn-cs"/>
                        </a:rPr>
                        <a:t>Revue de recherche juridique depuis 1976</a:t>
                      </a:r>
                    </a:p>
                    <a:p>
                      <a:pPr lvl="0"/>
                      <a:r>
                        <a:rPr lang="fr-FR" sz="1300" kern="1200">
                          <a:solidFill>
                            <a:schemeClr val="dk1"/>
                          </a:solidFill>
                          <a:effectLst/>
                          <a:latin typeface="+mn-lt"/>
                          <a:ea typeface="+mn-ea"/>
                          <a:cs typeface="+mn-cs"/>
                        </a:rPr>
                        <a:t>Droits depuis le n° 1</a:t>
                      </a:r>
                    </a:p>
                    <a:p>
                      <a:endParaRPr lang="fr-FR" sz="1300"/>
                    </a:p>
                  </a:txBody>
                  <a:tcPr/>
                </a:tc>
                <a:tc>
                  <a:txBody>
                    <a:bodyPr/>
                    <a:lstStyle/>
                    <a:p>
                      <a:pPr lvl="0"/>
                      <a:r>
                        <a:rPr lang="fr-FR" sz="1300" kern="1200">
                          <a:solidFill>
                            <a:schemeClr val="dk1"/>
                          </a:solidFill>
                          <a:effectLst/>
                          <a:latin typeface="+mn-lt"/>
                          <a:ea typeface="+mn-ea"/>
                          <a:cs typeface="+mn-cs"/>
                        </a:rPr>
                        <a:t>AJ Travaux puis AJDA depuis 1946 </a:t>
                      </a:r>
                    </a:p>
                    <a:p>
                      <a:pPr lvl="0"/>
                      <a:r>
                        <a:rPr lang="fr-FR" sz="1300" kern="1200">
                          <a:solidFill>
                            <a:schemeClr val="dk1"/>
                          </a:solidFill>
                          <a:effectLst/>
                          <a:latin typeface="+mn-lt"/>
                          <a:ea typeface="+mn-ea"/>
                          <a:cs typeface="+mn-cs"/>
                        </a:rPr>
                        <a:t>Droit et ville depuis 1976</a:t>
                      </a:r>
                    </a:p>
                    <a:p>
                      <a:pPr lvl="0"/>
                      <a:r>
                        <a:rPr lang="fr-FR" sz="1300" kern="1200">
                          <a:solidFill>
                            <a:schemeClr val="dk1"/>
                          </a:solidFill>
                          <a:effectLst/>
                          <a:latin typeface="+mn-lt"/>
                          <a:ea typeface="+mn-ea"/>
                          <a:cs typeface="+mn-cs"/>
                        </a:rPr>
                        <a:t>Revue du droit public et de la science politique depuis 1949</a:t>
                      </a:r>
                    </a:p>
                    <a:p>
                      <a:pPr lvl="0"/>
                      <a:r>
                        <a:rPr lang="fr-FR" sz="1300" kern="1200">
                          <a:solidFill>
                            <a:schemeClr val="dk1"/>
                          </a:solidFill>
                          <a:effectLst/>
                          <a:latin typeface="+mn-lt"/>
                          <a:ea typeface="+mn-ea"/>
                          <a:cs typeface="+mn-cs"/>
                        </a:rPr>
                        <a:t>RFDA depuis 1984</a:t>
                      </a:r>
                    </a:p>
                    <a:p>
                      <a:pPr lvl="0"/>
                      <a:r>
                        <a:rPr lang="fr-FR" sz="1300" kern="1200">
                          <a:solidFill>
                            <a:schemeClr val="dk1"/>
                          </a:solidFill>
                          <a:effectLst/>
                          <a:latin typeface="+mn-lt"/>
                          <a:ea typeface="+mn-ea"/>
                          <a:cs typeface="+mn-cs"/>
                        </a:rPr>
                        <a:t>RFFP depuis 1983</a:t>
                      </a:r>
                    </a:p>
                    <a:p>
                      <a:pPr lvl="0"/>
                      <a:r>
                        <a:rPr lang="fr-FR" sz="1300" kern="1200">
                          <a:solidFill>
                            <a:schemeClr val="dk1"/>
                          </a:solidFill>
                          <a:effectLst/>
                          <a:latin typeface="+mn-lt"/>
                          <a:ea typeface="+mn-ea"/>
                          <a:cs typeface="+mn-cs"/>
                        </a:rPr>
                        <a:t>Cahiers juridiques de l’électricité et du gaz depuis 1951</a:t>
                      </a:r>
                    </a:p>
                    <a:p>
                      <a:pPr lvl="0"/>
                      <a:r>
                        <a:rPr lang="fr-FR" sz="1300" kern="1200">
                          <a:solidFill>
                            <a:schemeClr val="dk1"/>
                          </a:solidFill>
                          <a:effectLst/>
                          <a:latin typeface="+mn-lt"/>
                          <a:ea typeface="+mn-ea"/>
                          <a:cs typeface="+mn-cs"/>
                        </a:rPr>
                        <a:t>Recueil Lebon depuis 1900</a:t>
                      </a:r>
                    </a:p>
                    <a:p>
                      <a:pPr lvl="0"/>
                      <a:r>
                        <a:rPr lang="fr-FR" sz="1300" kern="1200">
                          <a:solidFill>
                            <a:schemeClr val="dk1"/>
                          </a:solidFill>
                          <a:effectLst/>
                          <a:latin typeface="+mn-lt"/>
                          <a:ea typeface="+mn-ea"/>
                          <a:cs typeface="+mn-cs"/>
                        </a:rPr>
                        <a:t>Instructions et circulaires administratives depuis 1800</a:t>
                      </a:r>
                    </a:p>
                    <a:p>
                      <a:pPr lvl="0"/>
                      <a:r>
                        <a:rPr lang="fr-FR" sz="1300" kern="1200">
                          <a:solidFill>
                            <a:schemeClr val="dk1"/>
                          </a:solidFill>
                          <a:effectLst/>
                          <a:latin typeface="+mn-lt"/>
                          <a:ea typeface="+mn-ea"/>
                          <a:cs typeface="+mn-cs"/>
                        </a:rPr>
                        <a:t>Revue administrative 1948 à 2014</a:t>
                      </a:r>
                    </a:p>
                    <a:p>
                      <a:endParaRPr lang="fr-FR" sz="1300"/>
                    </a:p>
                  </a:txBody>
                  <a:tcPr/>
                </a:tc>
                <a:tc>
                  <a:txBody>
                    <a:bodyPr/>
                    <a:lstStyle/>
                    <a:p>
                      <a:pPr lvl="0"/>
                      <a:r>
                        <a:rPr lang="fr-FR" sz="1300" kern="1200">
                          <a:solidFill>
                            <a:schemeClr val="dk1"/>
                          </a:solidFill>
                          <a:effectLst/>
                          <a:latin typeface="+mn-lt"/>
                          <a:ea typeface="+mn-ea"/>
                          <a:cs typeface="+mn-cs"/>
                        </a:rPr>
                        <a:t>Revue Banque depuis 1953</a:t>
                      </a:r>
                    </a:p>
                    <a:p>
                      <a:pPr lvl="0"/>
                      <a:r>
                        <a:rPr lang="fr-FR" sz="1300" kern="1200">
                          <a:solidFill>
                            <a:schemeClr val="dk1"/>
                          </a:solidFill>
                          <a:effectLst/>
                          <a:latin typeface="+mn-lt"/>
                          <a:ea typeface="+mn-ea"/>
                          <a:cs typeface="+mn-cs"/>
                        </a:rPr>
                        <a:t>Bulletin Joly Sociétés depuis 1963</a:t>
                      </a:r>
                    </a:p>
                    <a:p>
                      <a:pPr lvl="0"/>
                      <a:r>
                        <a:rPr lang="fr-FR" sz="1300" kern="1200">
                          <a:solidFill>
                            <a:schemeClr val="dk1"/>
                          </a:solidFill>
                          <a:effectLst/>
                          <a:latin typeface="+mn-lt"/>
                          <a:ea typeface="+mn-ea"/>
                          <a:cs typeface="+mn-cs"/>
                        </a:rPr>
                        <a:t>Bulletin des transports depuis 1947</a:t>
                      </a:r>
                    </a:p>
                    <a:p>
                      <a:pPr lvl="0"/>
                      <a:r>
                        <a:rPr lang="fr-FR" sz="1300" kern="1200">
                          <a:solidFill>
                            <a:schemeClr val="dk1"/>
                          </a:solidFill>
                          <a:effectLst/>
                          <a:latin typeface="+mn-lt"/>
                          <a:ea typeface="+mn-ea"/>
                          <a:cs typeface="+mn-cs"/>
                        </a:rPr>
                        <a:t>Droit ouvrier depuis 1937</a:t>
                      </a:r>
                    </a:p>
                    <a:p>
                      <a:pPr lvl="0"/>
                      <a:r>
                        <a:rPr lang="fr-FR" sz="1300" kern="1200">
                          <a:solidFill>
                            <a:schemeClr val="dk1"/>
                          </a:solidFill>
                          <a:effectLst/>
                          <a:latin typeface="+mn-lt"/>
                          <a:ea typeface="+mn-ea"/>
                          <a:cs typeface="+mn-cs"/>
                        </a:rPr>
                        <a:t>Le Droit maritime français depuis 1950</a:t>
                      </a:r>
                    </a:p>
                    <a:p>
                      <a:pPr lvl="0"/>
                      <a:r>
                        <a:rPr lang="fr-FR" sz="1300" kern="1200">
                          <a:solidFill>
                            <a:schemeClr val="dk1"/>
                          </a:solidFill>
                          <a:effectLst/>
                          <a:latin typeface="+mn-lt"/>
                          <a:ea typeface="+mn-ea"/>
                          <a:cs typeface="+mn-cs"/>
                        </a:rPr>
                        <a:t>Droit social depuis 1938</a:t>
                      </a:r>
                    </a:p>
                    <a:p>
                      <a:pPr lvl="0"/>
                      <a:r>
                        <a:rPr lang="fr-FR" sz="1300" kern="1200">
                          <a:solidFill>
                            <a:schemeClr val="dk1"/>
                          </a:solidFill>
                          <a:effectLst/>
                          <a:latin typeface="+mn-lt"/>
                          <a:ea typeface="+mn-ea"/>
                          <a:cs typeface="+mn-cs"/>
                        </a:rPr>
                        <a:t>Journal des notaires et des avocats depuis 1826</a:t>
                      </a:r>
                    </a:p>
                    <a:p>
                      <a:pPr lvl="0"/>
                      <a:r>
                        <a:rPr lang="fr-FR" sz="1300" kern="1200">
                          <a:solidFill>
                            <a:schemeClr val="dk1"/>
                          </a:solidFill>
                          <a:effectLst/>
                          <a:latin typeface="+mn-lt"/>
                          <a:ea typeface="+mn-ea"/>
                          <a:cs typeface="+mn-cs"/>
                        </a:rPr>
                        <a:t>Semaine sociale Lamy depuis 1984</a:t>
                      </a:r>
                    </a:p>
                    <a:p>
                      <a:pPr lvl="0"/>
                      <a:r>
                        <a:rPr lang="fr-FR" sz="1300" kern="1200" err="1">
                          <a:solidFill>
                            <a:schemeClr val="dk1"/>
                          </a:solidFill>
                          <a:effectLst/>
                          <a:latin typeface="+mn-lt"/>
                          <a:ea typeface="+mn-ea"/>
                          <a:cs typeface="+mn-cs"/>
                        </a:rPr>
                        <a:t>Légipresse depuis 1991</a:t>
                      </a:r>
                    </a:p>
                    <a:p>
                      <a:pPr lvl="0"/>
                      <a:r>
                        <a:rPr lang="fr-FR" sz="1300" kern="1200">
                          <a:solidFill>
                            <a:schemeClr val="dk1"/>
                          </a:solidFill>
                          <a:effectLst/>
                          <a:latin typeface="+mn-lt"/>
                          <a:ea typeface="+mn-ea"/>
                          <a:cs typeface="+mn-cs"/>
                        </a:rPr>
                        <a:t>Option Finance depuis 1993</a:t>
                      </a:r>
                    </a:p>
                    <a:p>
                      <a:pPr lvl="0"/>
                      <a:r>
                        <a:rPr lang="fr-FR" sz="1300" kern="1200">
                          <a:solidFill>
                            <a:schemeClr val="dk1"/>
                          </a:solidFill>
                          <a:effectLst/>
                          <a:latin typeface="+mn-lt"/>
                          <a:ea typeface="+mn-ea"/>
                          <a:cs typeface="+mn-cs"/>
                        </a:rPr>
                        <a:t>PIBD depuis 1973</a:t>
                      </a:r>
                    </a:p>
                    <a:p>
                      <a:pPr lvl="0"/>
                      <a:r>
                        <a:rPr lang="fr-FR" sz="1300" kern="1200">
                          <a:solidFill>
                            <a:schemeClr val="dk1"/>
                          </a:solidFill>
                          <a:effectLst/>
                          <a:latin typeface="+mn-lt"/>
                          <a:ea typeface="+mn-ea"/>
                          <a:cs typeface="+mn-cs"/>
                        </a:rPr>
                        <a:t>Defrénois depuis 1881</a:t>
                      </a:r>
                    </a:p>
                    <a:p>
                      <a:pPr lvl="0"/>
                      <a:r>
                        <a:rPr lang="fr-FR" sz="1300" kern="1200">
                          <a:solidFill>
                            <a:schemeClr val="dk1"/>
                          </a:solidFill>
                          <a:effectLst/>
                          <a:latin typeface="+mn-lt"/>
                          <a:ea typeface="+mn-ea"/>
                          <a:cs typeface="+mn-cs"/>
                        </a:rPr>
                        <a:t>Revue de l’aide sociale (RDSS) depuis 1958</a:t>
                      </a:r>
                    </a:p>
                    <a:p>
                      <a:pPr lvl="0"/>
                      <a:r>
                        <a:rPr lang="fr-FR" sz="1300" kern="1200">
                          <a:solidFill>
                            <a:schemeClr val="dk1"/>
                          </a:solidFill>
                          <a:effectLst/>
                          <a:latin typeface="+mn-lt"/>
                          <a:ea typeface="+mn-ea"/>
                          <a:cs typeface="+mn-cs"/>
                        </a:rPr>
                        <a:t>Revue de jurisprudence commerciale depuis 1957</a:t>
                      </a:r>
                    </a:p>
                    <a:p>
                      <a:pPr lvl="0"/>
                      <a:r>
                        <a:rPr lang="fr-FR" sz="1300" kern="1200">
                          <a:solidFill>
                            <a:schemeClr val="dk1"/>
                          </a:solidFill>
                          <a:effectLst/>
                          <a:latin typeface="+mn-lt"/>
                          <a:ea typeface="+mn-ea"/>
                          <a:cs typeface="+mn-cs"/>
                        </a:rPr>
                        <a:t>Revue des loyers depuis 1927</a:t>
                      </a:r>
                    </a:p>
                    <a:p>
                      <a:pPr lvl="0"/>
                      <a:r>
                        <a:rPr lang="fr-FR" sz="1300" kern="1200">
                          <a:solidFill>
                            <a:schemeClr val="dk1"/>
                          </a:solidFill>
                          <a:effectLst/>
                          <a:latin typeface="+mn-lt"/>
                          <a:ea typeface="+mn-ea"/>
                          <a:cs typeface="+mn-cs"/>
                        </a:rPr>
                        <a:t>Revue des huissiers de justice depuis 1964</a:t>
                      </a:r>
                    </a:p>
                    <a:p>
                      <a:pPr lvl="0"/>
                      <a:r>
                        <a:rPr lang="fr-FR" sz="1300" kern="1200">
                          <a:solidFill>
                            <a:schemeClr val="dk1"/>
                          </a:solidFill>
                          <a:effectLst/>
                          <a:latin typeface="+mn-lt"/>
                          <a:ea typeface="+mn-ea"/>
                          <a:cs typeface="+mn-cs"/>
                        </a:rPr>
                        <a:t>Revue des sociétés depuis 1890</a:t>
                      </a:r>
                    </a:p>
                    <a:p>
                      <a:pPr lvl="0"/>
                      <a:r>
                        <a:rPr lang="fr-FR" sz="1300" kern="1200">
                          <a:solidFill>
                            <a:schemeClr val="dk1"/>
                          </a:solidFill>
                          <a:effectLst/>
                          <a:latin typeface="+mn-lt"/>
                          <a:ea typeface="+mn-ea"/>
                          <a:cs typeface="+mn-cs"/>
                        </a:rPr>
                        <a:t>RGAT depuis 1964</a:t>
                      </a:r>
                    </a:p>
                    <a:p>
                      <a:pPr lvl="0"/>
                      <a:r>
                        <a:rPr lang="fr-FR" sz="1300" kern="1200">
                          <a:solidFill>
                            <a:schemeClr val="dk1"/>
                          </a:solidFill>
                          <a:effectLst/>
                          <a:latin typeface="+mn-lt"/>
                          <a:ea typeface="+mn-ea"/>
                          <a:cs typeface="+mn-cs"/>
                        </a:rPr>
                        <a:t>Revue française de droit aérien et spatial depuis 1948</a:t>
                      </a:r>
                    </a:p>
                    <a:p>
                      <a:pPr lvl="0"/>
                      <a:r>
                        <a:rPr lang="fr-FR" sz="1300" kern="1200">
                          <a:solidFill>
                            <a:schemeClr val="dk1"/>
                          </a:solidFill>
                          <a:effectLst/>
                          <a:latin typeface="+mn-lt"/>
                          <a:ea typeface="+mn-ea"/>
                          <a:cs typeface="+mn-cs"/>
                        </a:rPr>
                        <a:t>Revue pénitentiaire et de droit pénal depuis 1954</a:t>
                      </a:r>
                      <a:endParaRPr lang="fr-FR" sz="1300"/>
                    </a:p>
                  </a:txBody>
                  <a:tcPr/>
                </a:tc>
                <a:tc>
                  <a:txBody>
                    <a:bodyPr/>
                    <a:lstStyle/>
                    <a:p>
                      <a:pPr lvl="0"/>
                      <a:r>
                        <a:rPr lang="fr-FR" sz="1300" kern="1200">
                          <a:solidFill>
                            <a:schemeClr val="dk1"/>
                          </a:solidFill>
                          <a:effectLst/>
                          <a:latin typeface="+mn-lt"/>
                          <a:ea typeface="+mn-ea"/>
                          <a:cs typeface="+mn-cs"/>
                        </a:rPr>
                        <a:t>RCDIP depuis 1947</a:t>
                      </a:r>
                    </a:p>
                    <a:p>
                      <a:pPr lvl="0"/>
                      <a:r>
                        <a:rPr lang="fr-FR" sz="1300" kern="1200">
                          <a:solidFill>
                            <a:schemeClr val="dk1"/>
                          </a:solidFill>
                          <a:effectLst/>
                          <a:latin typeface="+mn-lt"/>
                          <a:ea typeface="+mn-ea"/>
                          <a:cs typeface="+mn-cs"/>
                        </a:rPr>
                        <a:t>Revue de l’arbitrage depuis 1965</a:t>
                      </a:r>
                    </a:p>
                    <a:p>
                      <a:pPr lvl="0"/>
                      <a:r>
                        <a:rPr lang="fr-FR" sz="1300" kern="1200">
                          <a:solidFill>
                            <a:schemeClr val="dk1"/>
                          </a:solidFill>
                          <a:effectLst/>
                          <a:latin typeface="+mn-lt"/>
                          <a:ea typeface="+mn-ea"/>
                          <a:cs typeface="+mn-cs"/>
                        </a:rPr>
                        <a:t>Recueil Penant de 1956 à 2012</a:t>
                      </a:r>
                    </a:p>
                    <a:p>
                      <a:pPr lvl="0"/>
                      <a:r>
                        <a:rPr lang="fr-FR" sz="1300" kern="1200">
                          <a:solidFill>
                            <a:schemeClr val="dk1"/>
                          </a:solidFill>
                          <a:effectLst/>
                          <a:latin typeface="+mn-lt"/>
                          <a:ea typeface="+mn-ea"/>
                          <a:cs typeface="+mn-cs"/>
                        </a:rPr>
                        <a:t>RGDIP à partir de 1951</a:t>
                      </a:r>
                    </a:p>
                    <a:p>
                      <a:pPr lvl="0"/>
                      <a:r>
                        <a:rPr lang="fr-FR" sz="1300" kern="1200">
                          <a:solidFill>
                            <a:schemeClr val="dk1"/>
                          </a:solidFill>
                          <a:effectLst/>
                          <a:latin typeface="+mn-lt"/>
                          <a:ea typeface="+mn-ea"/>
                          <a:cs typeface="+mn-cs"/>
                        </a:rPr>
                        <a:t>RIDC à partir de 1950</a:t>
                      </a:r>
                    </a:p>
                    <a:p>
                      <a:pPr lvl="0"/>
                      <a:r>
                        <a:rPr lang="fr-FR" sz="1300" kern="1200">
                          <a:solidFill>
                            <a:schemeClr val="dk1"/>
                          </a:solidFill>
                          <a:effectLst/>
                          <a:latin typeface="+mn-lt"/>
                          <a:ea typeface="+mn-ea"/>
                          <a:cs typeface="+mn-cs"/>
                        </a:rPr>
                        <a:t>RIDA à partir de 1954</a:t>
                      </a:r>
                    </a:p>
                    <a:p>
                      <a:pPr lvl="0"/>
                      <a:r>
                        <a:rPr lang="fr-FR" sz="1300" kern="1200">
                          <a:solidFill>
                            <a:schemeClr val="dk1"/>
                          </a:solidFill>
                          <a:effectLst/>
                          <a:latin typeface="+mn-lt"/>
                          <a:ea typeface="+mn-ea"/>
                          <a:cs typeface="+mn-cs"/>
                        </a:rPr>
                        <a:t>Recueil des Cours de droit de l’Académie de la Haye depuis 1960</a:t>
                      </a:r>
                    </a:p>
                    <a:p>
                      <a:endParaRPr lang="fr-FR" sz="1300"/>
                    </a:p>
                  </a:txBody>
                  <a:tcPr/>
                </a:tc>
                <a:tc>
                  <a:txBody>
                    <a:bodyPr/>
                    <a:lstStyle/>
                    <a:p>
                      <a:pPr lvl="0"/>
                      <a:r>
                        <a:rPr lang="fr-FR" sz="1300" kern="1200">
                          <a:solidFill>
                            <a:schemeClr val="dk1"/>
                          </a:solidFill>
                          <a:effectLst/>
                          <a:latin typeface="+mn-lt"/>
                          <a:ea typeface="+mn-ea"/>
                          <a:cs typeface="+mn-cs"/>
                        </a:rPr>
                        <a:t>Cahiers de droit européen à partir de 1966</a:t>
                      </a:r>
                    </a:p>
                    <a:p>
                      <a:pPr lvl="0"/>
                      <a:r>
                        <a:rPr lang="fr-FR" sz="1300" kern="1200">
                          <a:solidFill>
                            <a:schemeClr val="dk1"/>
                          </a:solidFill>
                          <a:effectLst/>
                          <a:latin typeface="+mn-lt"/>
                          <a:ea typeface="+mn-ea"/>
                          <a:cs typeface="+mn-cs"/>
                        </a:rPr>
                        <a:t>Revue du Marché commun (UE) depuis 1958</a:t>
                      </a:r>
                    </a:p>
                    <a:p>
                      <a:pPr lvl="0"/>
                      <a:r>
                        <a:rPr lang="fr-FR" sz="1300" kern="1200">
                          <a:solidFill>
                            <a:schemeClr val="dk1"/>
                          </a:solidFill>
                          <a:effectLst/>
                          <a:latin typeface="+mn-lt"/>
                          <a:ea typeface="+mn-ea"/>
                          <a:cs typeface="+mn-cs"/>
                        </a:rPr>
                        <a:t>RTDE depuis 1965</a:t>
                      </a:r>
                    </a:p>
                    <a:p>
                      <a:endParaRPr lang="fr-FR" sz="1300"/>
                    </a:p>
                  </a:txBody>
                  <a:tcPr/>
                </a:tc>
                <a:extLst>
                  <a:ext uri="{0D108BD9-81ED-4DB2-BD59-A6C34878D82A}">
                    <a16:rowId xmlns:a16="http://schemas.microsoft.com/office/drawing/2014/main" xmlns="" val="3175807948"/>
                  </a:ext>
                </a:extLst>
              </a:tr>
            </a:tbl>
          </a:graphicData>
        </a:graphic>
      </p:graphicFrame>
      <p:sp>
        <p:nvSpPr>
          <p:cNvPr id="5" name="Espace réservé du numéro de diapositive 4">
            <a:extLst>
              <a:ext uri="{FF2B5EF4-FFF2-40B4-BE49-F238E27FC236}">
                <a16:creationId xmlns:a16="http://schemas.microsoft.com/office/drawing/2014/main" xmlns="" id="{C01657DA-DF6B-4AFB-B31B-32E3A26BFEEC}"/>
              </a:ext>
            </a:extLst>
          </p:cNvPr>
          <p:cNvSpPr>
            <a:spLocks noGrp="1"/>
          </p:cNvSpPr>
          <p:nvPr>
            <p:ph type="sldNum" sz="quarter" idx="12"/>
          </p:nvPr>
        </p:nvSpPr>
        <p:spPr/>
        <p:txBody>
          <a:bodyPr/>
          <a:lstStyle/>
          <a:p>
            <a:fld id="{46418207-66A4-4504-AB9D-C87A7098B4F9}" type="slidenum">
              <a:rPr lang="fr-FR" smtClean="0"/>
              <a:t>8</a:t>
            </a:fld>
            <a:endParaRPr lang="fr-FR"/>
          </a:p>
        </p:txBody>
      </p:sp>
    </p:spTree>
    <p:extLst>
      <p:ext uri="{BB962C8B-B14F-4D97-AF65-F5344CB8AC3E}">
        <p14:creationId xmlns:p14="http://schemas.microsoft.com/office/powerpoint/2010/main" val="2730679018"/>
      </p:ext>
    </p:extLst>
  </p:cSld>
  <p:clrMapOvr>
    <a:masterClrMapping/>
  </p:clrMapOvr>
  <p:transition/>
  <p:timing/>
</p:sld>
</file>

<file path=ppt/tags/tag1.xml><?xml version="1.0" encoding="utf-8"?>
<p:tagLst xmlns:p="http://schemas.openxmlformats.org/presentationml/2006/main">
  <p:tag name="AS_NET" val="4.0.30319.42000"/>
  <p:tag name="AS_OS" val="Microsoft Windows NT 6.1.7601 Service Pack 1"/>
  <p:tag name="AS_RELEASE_DATE" val="2017.03.22"/>
  <p:tag name="AS_TITLE" val="Aspose.Slides for .NET 4.0"/>
  <p:tag name="AS_VERSION" val="17.3"/>
</p:tagLst>
</file>

<file path=ppt/theme/theme1.xml><?xml version="1.0" encoding="utf-8"?>
<a:theme xmlns:r="http://schemas.openxmlformats.org/officeDocument/2006/relationships" xmlns:a="http://schemas.openxmlformats.org/drawingml/2006/main" name="Thème LNF 2018">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xmlns="" name="Thème LNF 2018" id="{538DF587-B5D3-4B92-88D5-9F956ECE765D}" vid="{412CE41B-B4ED-4CD7-BF68-BA573D3AA11F}"/>
    </a:ext>
  </a:extLst>
</a:theme>
</file>

<file path=docProps/app.xml><?xml version="1.0" encoding="utf-8"?>
<Properties xmlns:vt="http://schemas.openxmlformats.org/officeDocument/2006/docPropsVTypes" xmlns="http://schemas.openxmlformats.org/officeDocument/2006/extended-properties">
  <Company/>
  <PresentationFormat>Custom</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17.0300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dcterms:created xsi:type="dcterms:W3CDTF">1601-01-01T00:00:00Z</dcterms:created>
  <dcterms:modified xsi:type="dcterms:W3CDTF">1601-01-01T00:00:00Z</dcterms:modified>
</cp:coreProperties>
</file>