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0"/>
  </p:notesMasterIdLst>
  <p:handoutMasterIdLst>
    <p:handoutMasterId r:id="rId51"/>
  </p:handoutMasterIdLst>
  <p:sldIdLst>
    <p:sldId id="256" r:id="rId2"/>
    <p:sldId id="348" r:id="rId3"/>
    <p:sldId id="270" r:id="rId4"/>
    <p:sldId id="319" r:id="rId5"/>
    <p:sldId id="321" r:id="rId6"/>
    <p:sldId id="320" r:id="rId7"/>
    <p:sldId id="318" r:id="rId8"/>
    <p:sldId id="317" r:id="rId9"/>
    <p:sldId id="260" r:id="rId10"/>
    <p:sldId id="326" r:id="rId11"/>
    <p:sldId id="328" r:id="rId12"/>
    <p:sldId id="329" r:id="rId13"/>
    <p:sldId id="327" r:id="rId14"/>
    <p:sldId id="330" r:id="rId15"/>
    <p:sldId id="346" r:id="rId16"/>
    <p:sldId id="347" r:id="rId17"/>
    <p:sldId id="285" r:id="rId18"/>
    <p:sldId id="343" r:id="rId19"/>
    <p:sldId id="263" r:id="rId20"/>
    <p:sldId id="309" r:id="rId21"/>
    <p:sldId id="310" r:id="rId22"/>
    <p:sldId id="311" r:id="rId23"/>
    <p:sldId id="312" r:id="rId24"/>
    <p:sldId id="313" r:id="rId25"/>
    <p:sldId id="314" r:id="rId26"/>
    <p:sldId id="315" r:id="rId27"/>
    <p:sldId id="272" r:id="rId28"/>
    <p:sldId id="292" r:id="rId29"/>
    <p:sldId id="349" r:id="rId30"/>
    <p:sldId id="333" r:id="rId31"/>
    <p:sldId id="334" r:id="rId32"/>
    <p:sldId id="337" r:id="rId33"/>
    <p:sldId id="338" r:id="rId34"/>
    <p:sldId id="339" r:id="rId35"/>
    <p:sldId id="340" r:id="rId36"/>
    <p:sldId id="341" r:id="rId37"/>
    <p:sldId id="290" r:id="rId38"/>
    <p:sldId id="276" r:id="rId39"/>
    <p:sldId id="295" r:id="rId40"/>
    <p:sldId id="336" r:id="rId41"/>
    <p:sldId id="342" r:id="rId42"/>
    <p:sldId id="304" r:id="rId43"/>
    <p:sldId id="274" r:id="rId44"/>
    <p:sldId id="298" r:id="rId45"/>
    <p:sldId id="344" r:id="rId46"/>
    <p:sldId id="335" r:id="rId47"/>
    <p:sldId id="306" r:id="rId48"/>
    <p:sldId id="345" r:id="rId4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96EC"/>
    <a:srgbClr val="EBE9DE"/>
    <a:srgbClr val="004A99"/>
    <a:srgbClr val="3C4A99"/>
    <a:srgbClr val="D1CCB9"/>
    <a:srgbClr val="004495"/>
    <a:srgbClr val="717171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1" autoAdjust="0"/>
    <p:restoredTop sz="85486" autoAdjust="0"/>
  </p:normalViewPr>
  <p:slideViewPr>
    <p:cSldViewPr>
      <p:cViewPr varScale="1">
        <p:scale>
          <a:sx n="79" d="100"/>
          <a:sy n="79" d="100"/>
        </p:scale>
        <p:origin x="1230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EC5FE7-1E72-4CF6-915B-A4CAEF8FE5C7}" type="datetimeFigureOut">
              <a:rPr lang="fr-FR" smtClean="0"/>
              <a:pPr/>
              <a:t>04/07/2019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 smtClean="0"/>
              <a:t>CNIL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68C581-3804-4D92-82AE-4CEFEA11833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9458385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0B6ABD-61E0-4312-BA8F-B438AA2302F6}" type="datetimeFigureOut">
              <a:rPr lang="fr-FR" smtClean="0"/>
              <a:pPr/>
              <a:t>04/07/2019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 smtClean="0"/>
              <a:t>CNIL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FB50F8-6DAF-4E44-822A-0FA957FD7D7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813420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nil.fr/fr/webform/nous-contacter" TargetMode="External"/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nil.fr/fr/webform/nous-contacter" TargetMode="External"/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nil.fr/fr/webform/nous-contacter" TargetMode="External"/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smtClean="0"/>
              <a:t>CNIL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FB50F8-6DAF-4E44-822A-0FA957FD7D75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02009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Droit d’accès</a:t>
            </a:r>
            <a:r>
              <a:rPr lang="fr-FR" baseline="0" dirty="0" smtClean="0"/>
              <a:t> aux documents administratifs : </a:t>
            </a:r>
          </a:p>
          <a:p>
            <a:pPr marL="171450" indent="-171450">
              <a:buFontTx/>
              <a:buChar char="-"/>
            </a:pPr>
            <a:r>
              <a:rPr lang="fr-FR" baseline="0" dirty="0" smtClean="0"/>
              <a:t>courrier simple (papier) ou en recommandé (pas obligatoire mais plus facile pour </a:t>
            </a:r>
            <a:r>
              <a:rPr lang="fr-FR" baseline="0" dirty="0" err="1" smtClean="0"/>
              <a:t>justifiier</a:t>
            </a:r>
            <a:r>
              <a:rPr lang="fr-FR" baseline="0" dirty="0" smtClean="0"/>
              <a:t> de la date de la demande)</a:t>
            </a:r>
          </a:p>
          <a:p>
            <a:pPr marL="171450" indent="-171450">
              <a:buFontTx/>
              <a:buChar char="-"/>
            </a:pPr>
            <a:r>
              <a:rPr lang="fr-FR" baseline="0" dirty="0" smtClean="0"/>
              <a:t>Formulaire de contact en ligne Service aux particuliers / </a:t>
            </a:r>
            <a:r>
              <a:rPr lang="fr-FR" dirty="0" smtClean="0">
                <a:hlinkClick r:id="rId3"/>
              </a:rPr>
              <a:t>Demander où en est votre dossier en cours </a:t>
            </a:r>
            <a:r>
              <a:rPr lang="fr-FR" dirty="0" smtClean="0"/>
              <a:t> en PRECISANT BIEN dans l’intitulé « Demande CADA » ou « Accès</a:t>
            </a:r>
            <a:r>
              <a:rPr lang="fr-FR" baseline="0" dirty="0" smtClean="0"/>
              <a:t> aux documents administratifs »</a:t>
            </a:r>
            <a:endParaRPr lang="fr-FR" dirty="0" smtClean="0"/>
          </a:p>
          <a:p>
            <a:pPr marL="0" indent="0">
              <a:buFontTx/>
              <a:buNone/>
            </a:pPr>
            <a:r>
              <a:rPr lang="fr-FR" baseline="0" dirty="0" smtClean="0"/>
              <a:t>PRADA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smtClean="0"/>
              <a:t>CNIL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FB50F8-6DAF-4E44-822A-0FA957FD7D75}" type="slidenum">
              <a:rPr lang="fr-FR" smtClean="0"/>
              <a:pPr/>
              <a:t>30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09436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smtClean="0"/>
              <a:t>CNIL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FB50F8-6DAF-4E44-822A-0FA957FD7D75}" type="slidenum">
              <a:rPr lang="fr-FR" smtClean="0"/>
              <a:pPr/>
              <a:t>39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56813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smtClean="0"/>
              <a:t>CNIL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FB50F8-6DAF-4E44-822A-0FA957FD7D75}" type="slidenum">
              <a:rPr lang="fr-FR" smtClean="0"/>
              <a:pPr/>
              <a:t>40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8281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smtClean="0"/>
              <a:t>CNIL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FB50F8-6DAF-4E44-822A-0FA957FD7D75}" type="slidenum">
              <a:rPr lang="fr-FR" smtClean="0"/>
              <a:pPr/>
              <a:t>41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82924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smtClean="0"/>
              <a:t>CNIL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FB50F8-6DAF-4E44-822A-0FA957FD7D75}" type="slidenum">
              <a:rPr lang="fr-FR" smtClean="0"/>
              <a:pPr/>
              <a:t>43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46471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 smtClean="0"/>
              <a:t>EDPS = </a:t>
            </a:r>
            <a:r>
              <a:rPr lang="fr-FR" sz="1200" dirty="0" err="1" smtClean="0"/>
              <a:t>European</a:t>
            </a:r>
            <a:r>
              <a:rPr lang="fr-FR" sz="1200" dirty="0" smtClean="0"/>
              <a:t> Data Protection </a:t>
            </a:r>
            <a:r>
              <a:rPr lang="fr-FR" sz="1200" dirty="0" err="1" smtClean="0"/>
              <a:t>Supervisor</a:t>
            </a:r>
            <a:r>
              <a:rPr lang="fr-FR" sz="1200" dirty="0" smtClean="0"/>
              <a:t> / CEPD = Contrôleur européen de la protection des données </a:t>
            </a:r>
          </a:p>
          <a:p>
            <a:r>
              <a:rPr lang="fr-FR" sz="1200" dirty="0" smtClean="0"/>
              <a:t>AFCDP = Association française des correspondants à la protection</a:t>
            </a:r>
            <a:r>
              <a:rPr lang="fr-FR" sz="1200" baseline="0" dirty="0" smtClean="0"/>
              <a:t> des données à caractère personnel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smtClean="0"/>
              <a:t>CNIL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FB50F8-6DAF-4E44-822A-0FA957FD7D75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6118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 smtClean="0"/>
              <a:t>EDPS = </a:t>
            </a:r>
            <a:r>
              <a:rPr lang="fr-FR" sz="1200" dirty="0" err="1" smtClean="0"/>
              <a:t>European</a:t>
            </a:r>
            <a:r>
              <a:rPr lang="fr-FR" sz="1200" dirty="0" smtClean="0"/>
              <a:t> Data Protection </a:t>
            </a:r>
            <a:r>
              <a:rPr lang="fr-FR" sz="1200" dirty="0" err="1" smtClean="0"/>
              <a:t>Supervisor</a:t>
            </a:r>
            <a:r>
              <a:rPr lang="fr-FR" sz="1200" dirty="0" smtClean="0"/>
              <a:t> / CEPD = Contrôleur européen de la protection des données </a:t>
            </a:r>
          </a:p>
          <a:p>
            <a:r>
              <a:rPr lang="fr-FR" sz="1200" dirty="0" smtClean="0"/>
              <a:t>AFCDP = Association française des correspondants à la protection</a:t>
            </a:r>
            <a:r>
              <a:rPr lang="fr-FR" sz="1200" baseline="0" dirty="0" smtClean="0"/>
              <a:t> des données à caractère personnel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smtClean="0"/>
              <a:t>CNIL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FB50F8-6DAF-4E44-822A-0FA957FD7D75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31136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AFAPDP</a:t>
            </a:r>
            <a:r>
              <a:rPr lang="fr-FR" baseline="0" dirty="0" smtClean="0"/>
              <a:t> = Association francophone des autorités de protection des données personnelles – Attention liens cassés</a:t>
            </a:r>
          </a:p>
          <a:p>
            <a:r>
              <a:rPr lang="fr-FR" b="0" dirty="0" err="1" smtClean="0"/>
              <a:t>WordLII</a:t>
            </a:r>
            <a:r>
              <a:rPr lang="fr-FR" b="0" baseline="0" dirty="0" smtClean="0"/>
              <a:t> = </a:t>
            </a:r>
            <a:r>
              <a:rPr lang="fr-FR" b="0" dirty="0" smtClean="0"/>
              <a:t>World </a:t>
            </a:r>
            <a:r>
              <a:rPr lang="fr-FR" b="0" dirty="0" err="1" smtClean="0"/>
              <a:t>Legal</a:t>
            </a:r>
            <a:r>
              <a:rPr lang="fr-FR" b="0" dirty="0" smtClean="0"/>
              <a:t> Information Institute – Attention</a:t>
            </a:r>
            <a:r>
              <a:rPr lang="fr-FR" b="0" baseline="0" dirty="0" smtClean="0"/>
              <a:t> mises à jour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smtClean="0"/>
              <a:t>CNIL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FB50F8-6DAF-4E44-822A-0FA957FD7D75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25968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aseline="0" dirty="0" smtClean="0"/>
              <a:t>ICLG = </a:t>
            </a:r>
            <a:r>
              <a:rPr lang="fr-FR" dirty="0" smtClean="0"/>
              <a:t>International Comparative </a:t>
            </a:r>
            <a:r>
              <a:rPr lang="fr-FR" dirty="0" err="1" smtClean="0"/>
              <a:t>Legal</a:t>
            </a:r>
            <a:r>
              <a:rPr lang="fr-FR" dirty="0" smtClean="0"/>
              <a:t> Guides (Global </a:t>
            </a:r>
            <a:r>
              <a:rPr lang="fr-FR" dirty="0" err="1" smtClean="0"/>
              <a:t>Legal</a:t>
            </a:r>
            <a:r>
              <a:rPr lang="fr-FR" dirty="0" smtClean="0"/>
              <a:t> Group) </a:t>
            </a:r>
            <a:endParaRPr lang="fr-FR" baseline="0" dirty="0" smtClean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smtClean="0"/>
              <a:t>CNIL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FB50F8-6DAF-4E44-822A-0FA957FD7D75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0388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Lexis360 &gt; pas à jour de</a:t>
            </a:r>
            <a:r>
              <a:rPr lang="fr-FR" baseline="0" dirty="0" smtClean="0"/>
              <a:t> l’ordonnance n° 2018-1125 du 12 décembre 2018 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smtClean="0"/>
              <a:t>CNIL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FB50F8-6DAF-4E44-822A-0FA957FD7D75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6678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FRA = Agence des droits fondamentaux de l’Union européenne</a:t>
            </a:r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EDPS = </a:t>
            </a:r>
            <a:r>
              <a:rPr lang="fr-FR" dirty="0" err="1" smtClean="0"/>
              <a:t>European</a:t>
            </a:r>
            <a:r>
              <a:rPr lang="fr-FR" dirty="0" smtClean="0"/>
              <a:t> Data Protection </a:t>
            </a:r>
            <a:r>
              <a:rPr lang="fr-FR" dirty="0" err="1" smtClean="0"/>
              <a:t>Supervisor</a:t>
            </a:r>
            <a:r>
              <a:rPr lang="fr-FR" dirty="0" smtClean="0"/>
              <a:t> / CEPD = Contrôleur européen de la protection des données </a:t>
            </a:r>
          </a:p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smtClean="0"/>
              <a:t>CNIL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FB50F8-6DAF-4E44-822A-0FA957FD7D75}" type="slidenum">
              <a:rPr lang="fr-FR" smtClean="0"/>
              <a:pPr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3275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Droit d’accès</a:t>
            </a:r>
            <a:r>
              <a:rPr lang="fr-FR" baseline="0" dirty="0" smtClean="0"/>
              <a:t> aux documents administratifs : </a:t>
            </a:r>
          </a:p>
          <a:p>
            <a:pPr marL="171450" indent="-171450">
              <a:buFontTx/>
              <a:buChar char="-"/>
            </a:pPr>
            <a:r>
              <a:rPr lang="fr-FR" baseline="0" dirty="0" smtClean="0"/>
              <a:t>courrier simple (papier) ou en recommandé (pas obligatoire mais plus facile pour </a:t>
            </a:r>
            <a:r>
              <a:rPr lang="fr-FR" baseline="0" dirty="0" err="1" smtClean="0"/>
              <a:t>justifiier</a:t>
            </a:r>
            <a:r>
              <a:rPr lang="fr-FR" baseline="0" dirty="0" smtClean="0"/>
              <a:t> de la date de la demande)</a:t>
            </a:r>
          </a:p>
          <a:p>
            <a:pPr marL="171450" indent="-171450">
              <a:buFontTx/>
              <a:buChar char="-"/>
            </a:pPr>
            <a:r>
              <a:rPr lang="fr-FR" baseline="0" dirty="0" smtClean="0"/>
              <a:t>Formulaire de contact en ligne Service aux particuliers / </a:t>
            </a:r>
            <a:r>
              <a:rPr lang="fr-FR" dirty="0" smtClean="0">
                <a:hlinkClick r:id="rId3"/>
              </a:rPr>
              <a:t>Demander où en est votre dossier en cours </a:t>
            </a:r>
            <a:r>
              <a:rPr lang="fr-FR" dirty="0" smtClean="0"/>
              <a:t> en PRECISANT BIEN dans l’intitulé « Demande CADA » ou « Accès</a:t>
            </a:r>
            <a:r>
              <a:rPr lang="fr-FR" baseline="0" dirty="0" smtClean="0"/>
              <a:t> aux documents administratifs »</a:t>
            </a:r>
            <a:endParaRPr lang="fr-FR" dirty="0" smtClean="0"/>
          </a:p>
          <a:p>
            <a:pPr marL="0" indent="0">
              <a:buFontTx/>
              <a:buNone/>
            </a:pPr>
            <a:r>
              <a:rPr lang="fr-FR" baseline="0" dirty="0" smtClean="0"/>
              <a:t>PRADA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smtClean="0"/>
              <a:t>CNIL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FB50F8-6DAF-4E44-822A-0FA957FD7D75}" type="slidenum">
              <a:rPr lang="fr-FR" smtClean="0"/>
              <a:pPr/>
              <a:t>28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61286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Droit d’accès</a:t>
            </a:r>
            <a:r>
              <a:rPr lang="fr-FR" baseline="0" dirty="0" smtClean="0"/>
              <a:t> aux documents administratifs : </a:t>
            </a:r>
          </a:p>
          <a:p>
            <a:pPr marL="171450" indent="-171450">
              <a:buFontTx/>
              <a:buChar char="-"/>
            </a:pPr>
            <a:r>
              <a:rPr lang="fr-FR" baseline="0" dirty="0" smtClean="0"/>
              <a:t>courrier simple (papier) ou en recommandé (pas obligatoire mais plus facile pour </a:t>
            </a:r>
            <a:r>
              <a:rPr lang="fr-FR" baseline="0" dirty="0" err="1" smtClean="0"/>
              <a:t>justifiier</a:t>
            </a:r>
            <a:r>
              <a:rPr lang="fr-FR" baseline="0" dirty="0" smtClean="0"/>
              <a:t> de la date de la demande)</a:t>
            </a:r>
          </a:p>
          <a:p>
            <a:pPr marL="171450" indent="-171450">
              <a:buFontTx/>
              <a:buChar char="-"/>
            </a:pPr>
            <a:r>
              <a:rPr lang="fr-FR" baseline="0" dirty="0" smtClean="0"/>
              <a:t>Formulaire de contact en ligne Service aux particuliers / </a:t>
            </a:r>
            <a:r>
              <a:rPr lang="fr-FR" dirty="0" smtClean="0">
                <a:hlinkClick r:id="rId3"/>
              </a:rPr>
              <a:t>Demander où en est votre dossier en cours </a:t>
            </a:r>
            <a:r>
              <a:rPr lang="fr-FR" dirty="0" smtClean="0"/>
              <a:t> en PRECISANT BIEN dans l’intitulé « Demande CADA » ou « Accès</a:t>
            </a:r>
            <a:r>
              <a:rPr lang="fr-FR" baseline="0" dirty="0" smtClean="0"/>
              <a:t> aux documents administratifs »</a:t>
            </a:r>
            <a:endParaRPr lang="fr-FR" dirty="0" smtClean="0"/>
          </a:p>
          <a:p>
            <a:pPr marL="0" indent="0">
              <a:buFontTx/>
              <a:buNone/>
            </a:pPr>
            <a:r>
              <a:rPr lang="fr-FR" baseline="0" dirty="0" smtClean="0"/>
              <a:t>PRADA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smtClean="0"/>
              <a:t>CNIL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FB50F8-6DAF-4E44-822A-0FA957FD7D75}" type="slidenum">
              <a:rPr lang="fr-FR" smtClean="0"/>
              <a:pPr/>
              <a:t>29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8518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5940402"/>
            <a:ext cx="9144000" cy="944982"/>
          </a:xfrm>
          <a:prstGeom prst="rect">
            <a:avLst/>
          </a:prstGeom>
          <a:solidFill>
            <a:srgbClr val="333333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800" dirty="0">
              <a:latin typeface="Open Sans Light" pitchFamily="34" charset="0"/>
              <a:ea typeface="Open Sans Light" pitchFamily="34" charset="0"/>
              <a:cs typeface="Open Sans Light" pitchFamily="34" charset="0"/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1412776"/>
            <a:ext cx="9144000" cy="4536504"/>
          </a:xfrm>
          <a:prstGeom prst="rect">
            <a:avLst/>
          </a:prstGeom>
          <a:solidFill>
            <a:srgbClr val="4596EC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000" dirty="0">
              <a:latin typeface="Open Sans Extrabold" pitchFamily="34" charset="0"/>
              <a:ea typeface="Open Sans Extrabold" pitchFamily="34" charset="0"/>
              <a:cs typeface="Open Sans Extrabold" pitchFamily="34" charset="0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9144000" cy="14127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6000" dirty="0">
              <a:solidFill>
                <a:schemeClr val="bg1"/>
              </a:solidFill>
              <a:latin typeface="Neris" pitchFamily="50" charset="0"/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B25D4F1-A482-4511-A36B-8D7329DA38EA}" type="datetime1">
              <a:rPr lang="fr-FR" smtClean="0"/>
              <a:t>04/07/2019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it-IT" smtClean="0"/>
              <a:t>Pauline Faget – Service communication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579DC97-5D12-4D9B-BA49-CCEB784B454D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1405" y="79466"/>
            <a:ext cx="4061191" cy="12654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8FBF2-7122-40D5-A86E-B8F7AE1C3CE5}" type="datetime1">
              <a:rPr lang="fr-FR" smtClean="0"/>
              <a:t>04/07/2019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Pauline Faget – Service communication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DC97-5D12-4D9B-BA49-CCEB784B454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EF9DC-8ABA-4639-8349-DDF96643E912}" type="datetime1">
              <a:rPr lang="fr-FR" smtClean="0"/>
              <a:t>04/07/2019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Pauline Faget – Service communication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DC97-5D12-4D9B-BA49-CCEB784B454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8ACCD-5DDB-4812-B17A-F184BAB1CA49}" type="datetime1">
              <a:rPr lang="fr-FR" smtClean="0"/>
              <a:t>04/07/2019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Pauline Faget – Service communication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DC97-5D12-4D9B-BA49-CCEB784B454D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7" name="Connecteur droit 6"/>
          <p:cNvCxnSpPr/>
          <p:nvPr userDrawn="1"/>
        </p:nvCxnSpPr>
        <p:spPr>
          <a:xfrm>
            <a:off x="2699792" y="1412776"/>
            <a:ext cx="3816424" cy="0"/>
          </a:xfrm>
          <a:prstGeom prst="line">
            <a:avLst/>
          </a:prstGeom>
          <a:ln w="28575">
            <a:solidFill>
              <a:srgbClr val="D1CCB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1412776"/>
            <a:ext cx="9144000" cy="4536504"/>
          </a:xfrm>
          <a:prstGeom prst="rect">
            <a:avLst/>
          </a:prstGeom>
          <a:solidFill>
            <a:srgbClr val="4596EC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000" dirty="0">
              <a:latin typeface="Open Sans Extrabold" pitchFamily="34" charset="0"/>
              <a:ea typeface="Open Sans Extrabold" pitchFamily="34" charset="0"/>
              <a:cs typeface="Open Sans Extrabold" pitchFamily="34" charset="0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5940402"/>
            <a:ext cx="9144000" cy="944982"/>
          </a:xfrm>
          <a:prstGeom prst="rect">
            <a:avLst/>
          </a:prstGeom>
          <a:solidFill>
            <a:srgbClr val="333333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800" dirty="0">
              <a:latin typeface="Open Sans Light" pitchFamily="34" charset="0"/>
              <a:ea typeface="Open Sans Light" pitchFamily="34" charset="0"/>
              <a:cs typeface="Open Sans Light" pitchFamily="34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  <a:latin typeface="Open Sans Light" pitchFamily="34" charset="0"/>
                <a:ea typeface="Open Sans Light" pitchFamily="34" charset="0"/>
                <a:cs typeface="Open Sans Light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6949A-54F2-456A-8315-94B6568F4F85}" type="datetime1">
              <a:rPr lang="fr-FR" smtClean="0"/>
              <a:t>04/07/2019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Pauline Faget – Service communication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DC97-5D12-4D9B-BA49-CCEB784B454D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14127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6000" dirty="0">
              <a:solidFill>
                <a:schemeClr val="bg1"/>
              </a:solidFill>
              <a:latin typeface="Neris" pitchFamily="50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089" b="38196"/>
          <a:stretch/>
        </p:blipFill>
        <p:spPr>
          <a:xfrm>
            <a:off x="3403092" y="314643"/>
            <a:ext cx="2337816" cy="73809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9802C-F5ED-479F-BD33-575DD16C0CF5}" type="datetime1">
              <a:rPr lang="fr-FR" smtClean="0"/>
              <a:t>04/07/2019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Pauline Faget – Service communication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DC97-5D12-4D9B-BA49-CCEB784B454D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8" name="Connecteur droit 7"/>
          <p:cNvCxnSpPr/>
          <p:nvPr userDrawn="1"/>
        </p:nvCxnSpPr>
        <p:spPr>
          <a:xfrm>
            <a:off x="2699792" y="1412776"/>
            <a:ext cx="3816424" cy="0"/>
          </a:xfrm>
          <a:prstGeom prst="line">
            <a:avLst/>
          </a:prstGeom>
          <a:ln w="28575">
            <a:solidFill>
              <a:srgbClr val="D1CCB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  <a:solidFill>
            <a:srgbClr val="4596EC"/>
          </a:solidFill>
          <a:ln w="9525">
            <a:solidFill>
              <a:srgbClr val="4596EC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  <a:latin typeface="Open Sans Light" pitchFamily="34" charset="0"/>
                <a:ea typeface="Open Sans Light" pitchFamily="34" charset="0"/>
                <a:cs typeface="Open Sans Ligh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ln>
            <a:solidFill>
              <a:srgbClr val="4596EC"/>
            </a:solidFill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D7437-A2AE-4AC8-8103-26A02714E2C7}" type="datetime1">
              <a:rPr lang="fr-FR" smtClean="0"/>
              <a:t>04/07/2019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Pauline Faget – Service communication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DC97-5D12-4D9B-BA49-CCEB784B454D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0" name="Connecteur droit 9"/>
          <p:cNvCxnSpPr/>
          <p:nvPr userDrawn="1"/>
        </p:nvCxnSpPr>
        <p:spPr>
          <a:xfrm>
            <a:off x="2699792" y="1412776"/>
            <a:ext cx="3816424" cy="0"/>
          </a:xfrm>
          <a:prstGeom prst="line">
            <a:avLst/>
          </a:prstGeom>
          <a:ln w="28575">
            <a:solidFill>
              <a:srgbClr val="D1CCB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space réservé du texte 2"/>
          <p:cNvSpPr>
            <a:spLocks noGrp="1"/>
          </p:cNvSpPr>
          <p:nvPr>
            <p:ph type="body" idx="13" hasCustomPrompt="1"/>
          </p:nvPr>
        </p:nvSpPr>
        <p:spPr>
          <a:xfrm>
            <a:off x="4644008" y="1536574"/>
            <a:ext cx="4040188" cy="639762"/>
          </a:xfrm>
          <a:solidFill>
            <a:srgbClr val="4596EC"/>
          </a:solidFill>
          <a:ln w="9525">
            <a:solidFill>
              <a:srgbClr val="4596EC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 anchor="b">
            <a:noAutofit/>
          </a:bodyPr>
          <a:lstStyle>
            <a:lvl1pPr marL="0" indent="0">
              <a:buNone/>
              <a:defRPr lang="fr-FR" sz="2000" b="1" kern="1200" dirty="0" smtClean="0">
                <a:solidFill>
                  <a:schemeClr val="bg1"/>
                </a:solidFill>
                <a:latin typeface="Open Sans Light" pitchFamily="34" charset="0"/>
                <a:ea typeface="Open Sans Light" pitchFamily="34" charset="0"/>
                <a:cs typeface="Open Sans Ligh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Tx/>
              <a:buNone/>
            </a:pPr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12" name="Espace réservé du contenu 3"/>
          <p:cNvSpPr>
            <a:spLocks noGrp="1"/>
          </p:cNvSpPr>
          <p:nvPr>
            <p:ph sz="half" idx="14"/>
          </p:nvPr>
        </p:nvSpPr>
        <p:spPr>
          <a:xfrm>
            <a:off x="4644008" y="2179925"/>
            <a:ext cx="4040188" cy="3951288"/>
          </a:xfrm>
          <a:ln>
            <a:solidFill>
              <a:srgbClr val="4596EC"/>
            </a:solidFill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56144-89C3-4B94-B8F4-8D48687E1CA6}" type="datetime1">
              <a:rPr lang="fr-FR" smtClean="0"/>
              <a:t>04/07/2019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Pauline Faget – Service communication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DC97-5D12-4D9B-BA49-CCEB784B454D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6" name="Connecteur droit 5"/>
          <p:cNvCxnSpPr/>
          <p:nvPr userDrawn="1"/>
        </p:nvCxnSpPr>
        <p:spPr>
          <a:xfrm>
            <a:off x="2699792" y="1412776"/>
            <a:ext cx="3816424" cy="0"/>
          </a:xfrm>
          <a:prstGeom prst="line">
            <a:avLst/>
          </a:prstGeom>
          <a:ln w="28575">
            <a:solidFill>
              <a:srgbClr val="D1CCB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B379B-8580-4CF1-8A76-ADD148AC984C}" type="datetime1">
              <a:rPr lang="fr-FR" smtClean="0"/>
              <a:t>04/07/2019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Pauline Faget – Service communication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DC97-5D12-4D9B-BA49-CCEB784B454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FF56-ACD1-4421-A16B-4F45EE754FC8}" type="datetime1">
              <a:rPr lang="fr-FR" smtClean="0"/>
              <a:t>04/07/2019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Pauline Faget – Service communication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DC97-5D12-4D9B-BA49-CCEB784B454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FEEEF-B631-4CB5-A35D-417146BEDE64}" type="datetime1">
              <a:rPr lang="fr-FR" smtClean="0"/>
              <a:t>04/07/2019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Pauline Faget – Service communication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DC97-5D12-4D9B-BA49-CCEB784B454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6237312"/>
            <a:ext cx="9144000" cy="620688"/>
          </a:xfrm>
          <a:prstGeom prst="rect">
            <a:avLst/>
          </a:prstGeom>
          <a:solidFill>
            <a:srgbClr val="333333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800" dirty="0">
              <a:latin typeface="Open Sans Light" pitchFamily="34" charset="0"/>
              <a:ea typeface="Open Sans Light" pitchFamily="34" charset="0"/>
              <a:cs typeface="Open Sans Light" pitchFamily="34" charset="0"/>
            </a:endParaRPr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2294384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4ADD16-6D88-4ED1-A2E9-71992F8CF7E7}" type="datetime1">
              <a:rPr lang="fr-FR" smtClean="0"/>
              <a:t>04/07/2019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52664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dirty="0" smtClean="0"/>
              <a:t>Pauline Faget – Service communication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79DC97-5D12-4D9B-BA49-CCEB784B454D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384652"/>
            <a:ext cx="877438" cy="33682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Tx/>
        <a:buBlip>
          <a:blip r:embed="rId14"/>
        </a:buBlip>
        <a:defRPr sz="32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Tx/>
        <a:buBlip>
          <a:blip r:embed="rId15"/>
        </a:buBlip>
        <a:defRPr sz="2800" kern="1200">
          <a:solidFill>
            <a:srgbClr val="4596EC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Georgia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twitter.com/echr_press" TargetMode="External"/><Relationship Id="rId3" Type="http://schemas.openxmlformats.org/officeDocument/2006/relationships/hyperlink" Target="https://www.echr.coe.int/Pages/home.aspx?p=caselaw/analysis/clin&amp;c=fre" TargetMode="External"/><Relationship Id="rId7" Type="http://schemas.openxmlformats.org/officeDocument/2006/relationships/hyperlink" Target="https://www.echr.coe.int/Pages/home.aspx?p=echrrssfeeds&amp;c=fre" TargetMode="External"/><Relationship Id="rId2" Type="http://schemas.openxmlformats.org/officeDocument/2006/relationships/hyperlink" Target="https://hudoc.echr.coe.int/fr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echr.coe.int/Pages/home.aspx?p=ECHRRSSfeeds&amp;c=fre" TargetMode="External"/><Relationship Id="rId5" Type="http://schemas.openxmlformats.org/officeDocument/2006/relationships/hyperlink" Target="https://www.echr.coe.int/Documents/FS_Data_FRA.pdf" TargetMode="External"/><Relationship Id="rId10" Type="http://schemas.openxmlformats.org/officeDocument/2006/relationships/hyperlink" Target="https://www.euractiv.com/" TargetMode="External"/><Relationship Id="rId4" Type="http://schemas.openxmlformats.org/officeDocument/2006/relationships/hyperlink" Target="https://www.echr.coe.int/Pages/home.aspx?p=caselaw/analysis/guides&amp;c=fre" TargetMode="External"/><Relationship Id="rId9" Type="http://schemas.openxmlformats.org/officeDocument/2006/relationships/hyperlink" Target="https://www.coe.int/fr/web/portal/to-receive-our-press-releases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uractiv.com/" TargetMode="External"/><Relationship Id="rId2" Type="http://schemas.openxmlformats.org/officeDocument/2006/relationships/hyperlink" Target="https://www.conseil-etat.fr/ressources/decisions-contentieuses/arianeweb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gifrance.gouv.fr/affichNomenclatureJudi.do;jsessionid=F43FAA6C87381EBCF3E6E2968455A784.tplgfr36s_2?id=JURINOME000035237656" TargetMode="External"/><Relationship Id="rId2" Type="http://schemas.openxmlformats.org/officeDocument/2006/relationships/hyperlink" Target="https://www.legifrance.gouv.fr/initRechExpJuriJudi.do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uractiv.com/" TargetMode="External"/><Relationship Id="rId2" Type="http://schemas.openxmlformats.org/officeDocument/2006/relationships/hyperlink" Target="https://juricaf.org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eur-lex.europa.eu/advanced-search-form.html?locale=fr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curia.europa.eu/common/recdoc/repertoire_jurisp/bull_1/data/index_1_04_03_08.htm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s://edps.europa.eu/edps-homepage_en" TargetMode="External"/><Relationship Id="rId3" Type="http://schemas.openxmlformats.org/officeDocument/2006/relationships/hyperlink" Target="https://edpb.europa.eu/about-edpb/board/members_en" TargetMode="External"/><Relationship Id="rId7" Type="http://schemas.openxmlformats.org/officeDocument/2006/relationships/hyperlink" Target="https://ec.europa.eu/justice/article-29/documentation/index_en.htm" TargetMode="External"/><Relationship Id="rId2" Type="http://schemas.openxmlformats.org/officeDocument/2006/relationships/hyperlink" Target="https://edpb.europa.eu/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ec.europa.eu/newsroom/article29/news.cfm?item_type=1358" TargetMode="External"/><Relationship Id="rId5" Type="http://schemas.openxmlformats.org/officeDocument/2006/relationships/hyperlink" Target="https://edpb.europa.eu/our-work-tools/our-documents_en" TargetMode="External"/><Relationship Id="rId10" Type="http://schemas.openxmlformats.org/officeDocument/2006/relationships/hyperlink" Target="https://edps.europa.eu/data-protection/data-protection/case-law-and-guidance_fr" TargetMode="External"/><Relationship Id="rId4" Type="http://schemas.openxmlformats.org/officeDocument/2006/relationships/hyperlink" Target="https://edpb.europa.eu/news/national-news_en" TargetMode="External"/><Relationship Id="rId9" Type="http://schemas.openxmlformats.org/officeDocument/2006/relationships/hyperlink" Target="https://edps.europa.eu/data-protection/eu-institutions-dpo/case-law-guidance/case-law-overview_en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fra.europa.eu/fr/publication/2019/manuel-de-droit-europeen-en-matiere-de-protection-des-donnees-edition-2018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sb.gv.at/newsletter" TargetMode="External"/><Relationship Id="rId2" Type="http://schemas.openxmlformats.org/officeDocument/2006/relationships/hyperlink" Target="http://www.dsb.gv.at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zop.hr/" TargetMode="External"/><Relationship Id="rId5" Type="http://schemas.openxmlformats.org/officeDocument/2006/relationships/hyperlink" Target="https://www.cpdp.bg/index.php?p=rubric&amp;aid=15" TargetMode="External"/><Relationship Id="rId4" Type="http://schemas.openxmlformats.org/officeDocument/2006/relationships/hyperlink" Target="https://www.autoriteprotectiondonnees.be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oou.cz/" TargetMode="External"/><Relationship Id="rId2" Type="http://schemas.openxmlformats.org/officeDocument/2006/relationships/hyperlink" Target="http://www.dataprotection.gov.cy/dataprotection/dataprotection.nsf/home_en/home_en?opendocumen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ki.ee/" TargetMode="External"/><Relationship Id="rId5" Type="http://schemas.openxmlformats.org/officeDocument/2006/relationships/hyperlink" Target="http://www.datatilsynet.dk/" TargetMode="External"/><Relationship Id="rId4" Type="http://schemas.openxmlformats.org/officeDocument/2006/relationships/hyperlink" Target="http://www.uoou.cz/en/rss/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fdi.bund.de/" TargetMode="External"/><Relationship Id="rId2" Type="http://schemas.openxmlformats.org/officeDocument/2006/relationships/hyperlink" Target="http://www.tietosuoja.fi/en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naih.hu/" TargetMode="External"/><Relationship Id="rId4" Type="http://schemas.openxmlformats.org/officeDocument/2006/relationships/hyperlink" Target="http://www.dpa.gr/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fdi.bund.de/" TargetMode="External"/><Relationship Id="rId2" Type="http://schemas.openxmlformats.org/officeDocument/2006/relationships/hyperlink" Target="http://www.naih.h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dvi.gov.lv/" TargetMode="External"/><Relationship Id="rId5" Type="http://schemas.openxmlformats.org/officeDocument/2006/relationships/hyperlink" Target="http://www.garanteprivacy.it/" TargetMode="External"/><Relationship Id="rId4" Type="http://schemas.openxmlformats.org/officeDocument/2006/relationships/hyperlink" Target="http://www.dataprotection.ie/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npd.lu/" TargetMode="External"/><Relationship Id="rId2" Type="http://schemas.openxmlformats.org/officeDocument/2006/relationships/hyperlink" Target="http://www.ada.lt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utoriteitpersoonsgegevens.nl/en/news" TargetMode="External"/><Relationship Id="rId5" Type="http://schemas.openxmlformats.org/officeDocument/2006/relationships/hyperlink" Target="https://autoriteitpersoonsgegevens.nl/nl" TargetMode="External"/><Relationship Id="rId4" Type="http://schemas.openxmlformats.org/officeDocument/2006/relationships/hyperlink" Target="http://www.idpc.org.mt/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ataprotection.ro/" TargetMode="External"/><Relationship Id="rId2" Type="http://schemas.openxmlformats.org/officeDocument/2006/relationships/hyperlink" Target="https://uodo.gov.pl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p-rs.si/" TargetMode="External"/><Relationship Id="rId2" Type="http://schemas.openxmlformats.org/officeDocument/2006/relationships/hyperlink" Target="http://www.dataprotection.gov.sk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datainspektionen.se/" TargetMode="External"/><Relationship Id="rId4" Type="http://schemas.openxmlformats.org/officeDocument/2006/relationships/hyperlink" Target="https://www.agpd.es/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ico.org.uk/global/rss-feeds/" TargetMode="External"/><Relationship Id="rId2" Type="http://schemas.openxmlformats.org/officeDocument/2006/relationships/hyperlink" Target="https://ico.org.uk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datatilsynet.no/" TargetMode="External"/><Relationship Id="rId5" Type="http://schemas.openxmlformats.org/officeDocument/2006/relationships/hyperlink" Target="https://www.datenschutzstelle.li/" TargetMode="External"/><Relationship Id="rId4" Type="http://schemas.openxmlformats.org/officeDocument/2006/relationships/hyperlink" Target="https://www.personuvernd.is/" TargetMode="Externa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nil.fr/fr/les-outils-de-la-conformite" TargetMode="External"/><Relationship Id="rId13" Type="http://schemas.openxmlformats.org/officeDocument/2006/relationships/hyperlink" Target="https://atelier-rgpd.cnil.fr/" TargetMode="External"/><Relationship Id="rId3" Type="http://schemas.openxmlformats.org/officeDocument/2006/relationships/hyperlink" Target="https://www.legifrance.gouv.fr/initRechExpCnil.do" TargetMode="External"/><Relationship Id="rId7" Type="http://schemas.openxmlformats.org/officeDocument/2006/relationships/hyperlink" Target="https://www.cnil.fr/fr/objets-connectes" TargetMode="External"/><Relationship Id="rId12" Type="http://schemas.openxmlformats.org/officeDocument/2006/relationships/hyperlink" Target="https://twitter.com/cni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nil.fr/fr/travail-et-donnees-personnelles" TargetMode="External"/><Relationship Id="rId11" Type="http://schemas.openxmlformats.org/officeDocument/2006/relationships/hyperlink" Target="https://www.cnil.fr/fr/la-protection-des-donnees-dans-le-monde" TargetMode="External"/><Relationship Id="rId5" Type="http://schemas.openxmlformats.org/officeDocument/2006/relationships/hyperlink" Target="https://www.cnil.fr/fr/la-loi-informatique-et-libertes" TargetMode="External"/><Relationship Id="rId10" Type="http://schemas.openxmlformats.org/officeDocument/2006/relationships/hyperlink" Target="https://www.cnil.fr/cnil-direct?visiteur=part" TargetMode="External"/><Relationship Id="rId4" Type="http://schemas.openxmlformats.org/officeDocument/2006/relationships/hyperlink" Target="https://www.cnil.fr/fr/deliberations" TargetMode="External"/><Relationship Id="rId9" Type="http://schemas.openxmlformats.org/officeDocument/2006/relationships/hyperlink" Target="https://www.cnil.fr/fr/tag/Privacy+shield" TargetMode="Externa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nil.fr/fr/les-outils-de-la-conformite" TargetMode="External"/><Relationship Id="rId13" Type="http://schemas.openxmlformats.org/officeDocument/2006/relationships/hyperlink" Target="https://atelier-rgpd.cnil.fr/" TargetMode="External"/><Relationship Id="rId3" Type="http://schemas.openxmlformats.org/officeDocument/2006/relationships/hyperlink" Target="https://www.legifrance.gouv.fr/initRechExpCnil.do" TargetMode="External"/><Relationship Id="rId7" Type="http://schemas.openxmlformats.org/officeDocument/2006/relationships/hyperlink" Target="https://www.cnil.fr/fr/objets-connectes" TargetMode="External"/><Relationship Id="rId12" Type="http://schemas.openxmlformats.org/officeDocument/2006/relationships/hyperlink" Target="https://twitter.com/cni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nil.fr/fr/travail-et-donnees-personnelles" TargetMode="External"/><Relationship Id="rId11" Type="http://schemas.openxmlformats.org/officeDocument/2006/relationships/hyperlink" Target="https://www.cnil.fr/fr/la-protection-des-donnees-dans-le-monde" TargetMode="External"/><Relationship Id="rId5" Type="http://schemas.openxmlformats.org/officeDocument/2006/relationships/hyperlink" Target="https://www.cnil.fr/fr/la-loi-informatique-et-libertes" TargetMode="External"/><Relationship Id="rId10" Type="http://schemas.openxmlformats.org/officeDocument/2006/relationships/hyperlink" Target="https://www.cnil.fr/cnil-direct?visiteur=part" TargetMode="External"/><Relationship Id="rId4" Type="http://schemas.openxmlformats.org/officeDocument/2006/relationships/hyperlink" Target="https://www.cnil.fr/fr/deliberations" TargetMode="External"/><Relationship Id="rId9" Type="http://schemas.openxmlformats.org/officeDocument/2006/relationships/hyperlink" Target="https://www.cnil.fr/fr/tag/Privacy+shield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gifrance.gouv.fr/initRechExpCnil.do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xpertises.info/" TargetMode="External"/><Relationship Id="rId2" Type="http://schemas.openxmlformats.org/officeDocument/2006/relationships/hyperlink" Target="http://www.legipresse.com/" TargetMode="Externa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www.legalis.net/" TargetMode="Externa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academic.oup.com/idpl/advance-articles" TargetMode="External"/><Relationship Id="rId2" Type="http://schemas.openxmlformats.org/officeDocument/2006/relationships/hyperlink" Target="https://academic.oup.com/idpl/search-results?page=1&amp;f_OUPSeries=Editor's+Choice" TargetMode="External"/><Relationship Id="rId1" Type="http://schemas.openxmlformats.org/officeDocument/2006/relationships/slideLayout" Target="../slideLayouts/slideLayout5.xml"/><Relationship Id="rId5" Type="http://schemas.openxmlformats.org/officeDocument/2006/relationships/hyperlink" Target="https://globaldatareview.com/" TargetMode="External"/><Relationship Id="rId4" Type="http://schemas.openxmlformats.org/officeDocument/2006/relationships/hyperlink" Target="https://www.privacylaws.com/news/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mputer.org/csdl/magazine/sp" TargetMode="External"/><Relationship Id="rId2" Type="http://schemas.openxmlformats.org/officeDocument/2006/relationships/hyperlink" Target="https://www.sciencedirect.com/science/journal/02673649" TargetMode="External"/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linc.cnil.fr/" TargetMode="External"/><Relationship Id="rId2" Type="http://schemas.openxmlformats.org/officeDocument/2006/relationships/hyperlink" Target="https://www.cnil.fr/fr/mediatheque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twitter.com/usbeketrica" TargetMode="External"/><Relationship Id="rId5" Type="http://schemas.openxmlformats.org/officeDocument/2006/relationships/hyperlink" Target="https://usbeketrica.com/" TargetMode="External"/><Relationship Id="rId4" Type="http://schemas.openxmlformats.org/officeDocument/2006/relationships/hyperlink" Target="https://twitter.com/LINCnil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journals.openedition.org/revdh/backend" TargetMode="External"/><Relationship Id="rId2" Type="http://schemas.openxmlformats.org/officeDocument/2006/relationships/hyperlink" Target="https://journals.openedition.org/revdh/1787#tocto2n1" TargetMode="External"/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irn.info/" TargetMode="External"/><Relationship Id="rId2" Type="http://schemas.openxmlformats.org/officeDocument/2006/relationships/hyperlink" Target="http://libertescheries.blogspot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ssrn.com/index.cfm/en/" TargetMode="Externa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ntexte.com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dps.europa.eu/about-edps/legal-notices/edps-app_fr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dpr-expert.eu/#textesofficiels" TargetMode="External"/><Relationship Id="rId5" Type="http://schemas.openxmlformats.org/officeDocument/2006/relationships/hyperlink" Target="https://afcdp.net/reglement-europeen-rgpd-indexe-commente/" TargetMode="External"/><Relationship Id="rId4" Type="http://schemas.openxmlformats.org/officeDocument/2006/relationships/hyperlink" Target="https://www.dlapiper.com/fr/france/focus/eu-data-protection-regulation/explore-gdpr-get-the-mobile-app" TargetMode="Externa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olitico.eu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politico.eu/why-go-pro/" TargetMode="External"/><Relationship Id="rId4" Type="http://schemas.openxmlformats.org/officeDocument/2006/relationships/hyperlink" Target="https://www.politico.eu/tag/data-protection/" TargetMode="Externa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extinpact.com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nextinpact.com/acces-libre.htm" TargetMode="External"/><Relationship Id="rId4" Type="http://schemas.openxmlformats.org/officeDocument/2006/relationships/hyperlink" Target="https://www.euractiv.com/" TargetMode="Externa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uractiv.fr/" TargetMode="External"/><Relationship Id="rId2" Type="http://schemas.openxmlformats.org/officeDocument/2006/relationships/hyperlink" Target="https://www.euractiv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euractiv.com/sections/data-protection/feed" TargetMode="Externa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xology.com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lexology.com/hub/gdpr" TargetMode="External"/><Relationship Id="rId4" Type="http://schemas.openxmlformats.org/officeDocument/2006/relationships/hyperlink" Target="https://www.lexology.com/hub/it-and-data-protection" TargetMode="Externa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yberdroit.fr/table-des-matieres/livre-1-les-donnees-a-caractere-personnel/" TargetMode="External"/><Relationship Id="rId2" Type="http://schemas.openxmlformats.org/officeDocument/2006/relationships/hyperlink" Target="http://www.cyberdroit.fr/" TargetMode="Externa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ctualitesdudroit.fr/" TargetMode="Externa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iberties.eu/fr/advocacy-topic/privacy" TargetMode="External"/><Relationship Id="rId3" Type="http://schemas.openxmlformats.org/officeDocument/2006/relationships/hyperlink" Target="https://www.laquadrature.net/donnees_perso" TargetMode="External"/><Relationship Id="rId7" Type="http://schemas.openxmlformats.org/officeDocument/2006/relationships/hyperlink" Target="https://www.liberties.eu/" TargetMode="External"/><Relationship Id="rId2" Type="http://schemas.openxmlformats.org/officeDocument/2006/relationships/hyperlink" Target="https://www.laquadrature.net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noyb.eu/team/?lang=fr" TargetMode="External"/><Relationship Id="rId5" Type="http://schemas.openxmlformats.org/officeDocument/2006/relationships/hyperlink" Target="https://www.laquadrature.net/nous/" TargetMode="External"/><Relationship Id="rId4" Type="http://schemas.openxmlformats.org/officeDocument/2006/relationships/hyperlink" Target="https://www.laquadrature.net/surveillance/" TargetMode="External"/><Relationship Id="rId9" Type="http://schemas.openxmlformats.org/officeDocument/2006/relationships/hyperlink" Target="https://www.euractiv.com/" TargetMode="Externa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twobirds.com/en/in-focus/general-data-protection-regulation/gdpr-tracker" TargetMode="External"/><Relationship Id="rId3" Type="http://schemas.openxmlformats.org/officeDocument/2006/relationships/hyperlink" Target="https://www.afapdp.org/documents/la-protection-des-donnees-dans-le-monde" TargetMode="External"/><Relationship Id="rId7" Type="http://schemas.openxmlformats.org/officeDocument/2006/relationships/hyperlink" Target="https://gdpr.lw.com/Home/Derogation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gdpr.lw.com/Home/Implementation" TargetMode="External"/><Relationship Id="rId5" Type="http://schemas.openxmlformats.org/officeDocument/2006/relationships/hyperlink" Target="http://www.worldlii.org/int/other/NDPrivLegis/" TargetMode="External"/><Relationship Id="rId4" Type="http://schemas.openxmlformats.org/officeDocument/2006/relationships/hyperlink" Target="http://www.worldlii.org/int/special/privacy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lapiperdataprotection.com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lbresearch.com/gtdt/email" TargetMode="External"/><Relationship Id="rId5" Type="http://schemas.openxmlformats.org/officeDocument/2006/relationships/hyperlink" Target="https://gettingthedealthrough.com/area/52/data-protection-privacy/" TargetMode="External"/><Relationship Id="rId4" Type="http://schemas.openxmlformats.org/officeDocument/2006/relationships/hyperlink" Target="https://iclg.com/practice-areas/data-protection-laws-and-regulations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gifrance.gouv.fr/affichTexte.do?cidTexte=JORFTEXT000000886460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euractiv.com/" TargetMode="External"/><Relationship Id="rId5" Type="http://schemas.openxmlformats.org/officeDocument/2006/relationships/hyperlink" Target="https://alineabyluxia.fr/fr/lr/loi/1978/1/6/78-17/20190601" TargetMode="External"/><Relationship Id="rId4" Type="http://schemas.openxmlformats.org/officeDocument/2006/relationships/hyperlink" Target="https://www.cnil.fr/fr/la-loi-informatique-et-libertes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euractiv.com/" TargetMode="External"/><Relationship Id="rId3" Type="http://schemas.openxmlformats.org/officeDocument/2006/relationships/hyperlink" Target="https://curia.europa.eu/common/recdoc/repertoire_jurisp/bull_1/data/index_1_04_03_08.htm" TargetMode="External"/><Relationship Id="rId7" Type="http://schemas.openxmlformats.org/officeDocument/2006/relationships/hyperlink" Target="https://twitter.com/CourUEPresse" TargetMode="External"/><Relationship Id="rId2" Type="http://schemas.openxmlformats.org/officeDocument/2006/relationships/hyperlink" Target="http://curia.europa.eu/juris/recherche.jsf?language=f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uria.europa.eu/jcms/jcms/Jo2_18503/" TargetMode="External"/><Relationship Id="rId5" Type="http://schemas.openxmlformats.org/officeDocument/2006/relationships/hyperlink" Target="https://curia.europa.eu/jcms/jcms/p1_1043150/fr/" TargetMode="External"/><Relationship Id="rId4" Type="http://schemas.openxmlformats.org/officeDocument/2006/relationships/hyperlink" Target="https://curia.europa.eu/jcms/jcms/Jo2_7083/f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>
            <a:off x="2699792" y="3789040"/>
            <a:ext cx="3816424" cy="0"/>
          </a:xfrm>
          <a:prstGeom prst="line">
            <a:avLst/>
          </a:prstGeom>
          <a:ln w="28575">
            <a:solidFill>
              <a:srgbClr val="D1CCB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052664" y="6356350"/>
            <a:ext cx="3543672" cy="365125"/>
          </a:xfrm>
        </p:spPr>
        <p:txBody>
          <a:bodyPr/>
          <a:lstStyle/>
          <a:p>
            <a:r>
              <a:rPr lang="it-IT" dirty="0" smtClean="0">
                <a:solidFill>
                  <a:schemeClr val="tx1">
                    <a:tint val="75000"/>
                  </a:schemeClr>
                </a:solidFill>
              </a:rPr>
              <a:t>Céline Bigoy – Service information documentation</a:t>
            </a:r>
            <a:endParaRPr lang="fr-FR" dirty="0" smtClean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tx1">
                    <a:tint val="75000"/>
                  </a:schemeClr>
                </a:solidFill>
              </a:rPr>
              <a:t>03/07/2019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DC97-5D12-4D9B-BA49-CCEB784B454D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0" y="2636912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chemeClr val="bg2"/>
                </a:solidFill>
                <a:latin typeface="Open Sans Extrabold" pitchFamily="34" charset="0"/>
                <a:ea typeface="Open Sans Extrabold" pitchFamily="34" charset="0"/>
                <a:cs typeface="Open Sans Extrabold" pitchFamily="34" charset="0"/>
              </a:rPr>
              <a:t>Le RGPD : sources numériques incontournables</a:t>
            </a:r>
            <a:endParaRPr lang="fr-FR" sz="3600" dirty="0">
              <a:solidFill>
                <a:schemeClr val="bg2"/>
              </a:solidFill>
              <a:latin typeface="Open Sans Extrabold" pitchFamily="34" charset="0"/>
              <a:ea typeface="Open Sans Extrabold" pitchFamily="34" charset="0"/>
              <a:cs typeface="Open Sans Extrabold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0" y="391389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solidFill>
                  <a:schemeClr val="bg2"/>
                </a:solidFill>
                <a:latin typeface="Open Sans Extrabold" pitchFamily="34" charset="0"/>
                <a:ea typeface="Open Sans Extrabold" pitchFamily="34" charset="0"/>
                <a:cs typeface="Open Sans Extrabold" pitchFamily="34" charset="0"/>
              </a:rPr>
              <a:t>Atelier </a:t>
            </a:r>
            <a:r>
              <a:rPr lang="fr-FR" sz="2800" dirty="0" err="1" smtClean="0">
                <a:solidFill>
                  <a:schemeClr val="bg2"/>
                </a:solidFill>
                <a:latin typeface="Open Sans Light" pitchFamily="34" charset="0"/>
                <a:ea typeface="Open Sans Light" pitchFamily="34" charset="0"/>
                <a:cs typeface="Open Sans Light" pitchFamily="34" charset="0"/>
              </a:rPr>
              <a:t>Juriconnexion</a:t>
            </a:r>
            <a:r>
              <a:rPr lang="fr-FR" sz="2800" dirty="0" smtClean="0">
                <a:solidFill>
                  <a:schemeClr val="bg2"/>
                </a:solidFill>
                <a:latin typeface="Open Sans Light" pitchFamily="34" charset="0"/>
                <a:ea typeface="Open Sans Light" pitchFamily="34" charset="0"/>
                <a:cs typeface="Open Sans Light" pitchFamily="34" charset="0"/>
              </a:rPr>
              <a:t> – 3 juillet 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Hudoc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fr-FR" dirty="0"/>
              <a:t>Jurisprudence de la </a:t>
            </a:r>
            <a:r>
              <a:rPr lang="fr-FR" dirty="0" smtClean="0"/>
              <a:t>CEDH &gt; </a:t>
            </a:r>
            <a:r>
              <a:rPr lang="fr-FR" dirty="0" smtClean="0">
                <a:hlinkClick r:id="rId2"/>
              </a:rPr>
              <a:t>Formulaire de recherche</a:t>
            </a:r>
            <a:endParaRPr lang="fr-FR" dirty="0" smtClean="0"/>
          </a:p>
          <a:p>
            <a:r>
              <a:rPr lang="fr-FR" dirty="0" smtClean="0"/>
              <a:t>Recherches</a:t>
            </a:r>
          </a:p>
          <a:p>
            <a:pPr lvl="1"/>
            <a:r>
              <a:rPr lang="fr-FR" dirty="0" smtClean="0"/>
              <a:t>par article de la convention </a:t>
            </a:r>
            <a:r>
              <a:rPr lang="fr-FR" dirty="0"/>
              <a:t>&gt; article 8 Droit au respect de la vie privée et </a:t>
            </a:r>
            <a:r>
              <a:rPr lang="fr-FR" dirty="0" smtClean="0"/>
              <a:t>familiale</a:t>
            </a:r>
          </a:p>
          <a:p>
            <a:pPr lvl="1"/>
            <a:r>
              <a:rPr lang="fr-FR" dirty="0" smtClean="0"/>
              <a:t>Par mots-clés &gt; article 8 / Respect de la vie privée</a:t>
            </a:r>
          </a:p>
          <a:p>
            <a:pPr lvl="1"/>
            <a:r>
              <a:rPr lang="fr-FR" dirty="0" smtClean="0"/>
              <a:t>Par texte du droit international</a:t>
            </a:r>
          </a:p>
          <a:p>
            <a:r>
              <a:rPr lang="fr-FR" dirty="0" smtClean="0"/>
              <a:t>Décisions accompagnées de : </a:t>
            </a:r>
          </a:p>
          <a:p>
            <a:pPr lvl="1"/>
            <a:r>
              <a:rPr lang="fr-FR" dirty="0" smtClean="0"/>
              <a:t>Fiche détaillée</a:t>
            </a:r>
          </a:p>
          <a:p>
            <a:pPr lvl="1"/>
            <a:r>
              <a:rPr lang="fr-FR" dirty="0" smtClean="0"/>
              <a:t>Documents connexes (Résumé juridique, Communiqué de presse)</a:t>
            </a:r>
          </a:p>
          <a:p>
            <a:pPr lvl="1"/>
            <a:r>
              <a:rPr lang="fr-FR" dirty="0" smtClean="0"/>
              <a:t>Flux RSS sur les résultats de la requête</a:t>
            </a:r>
          </a:p>
          <a:p>
            <a:r>
              <a:rPr lang="fr-FR" dirty="0" smtClean="0"/>
              <a:t>Note d’information mensuelle </a:t>
            </a:r>
            <a:r>
              <a:rPr lang="fr-FR" dirty="0"/>
              <a:t>&gt; </a:t>
            </a:r>
            <a:r>
              <a:rPr lang="fr-FR" dirty="0" smtClean="0">
                <a:hlinkClick r:id="rId3"/>
              </a:rPr>
              <a:t>Notes d’information sur </a:t>
            </a:r>
            <a:r>
              <a:rPr lang="fr-FR" dirty="0">
                <a:hlinkClick r:id="rId3"/>
              </a:rPr>
              <a:t>la jurisprudence de la </a:t>
            </a:r>
            <a:r>
              <a:rPr lang="fr-FR" dirty="0" smtClean="0">
                <a:hlinkClick r:id="rId3"/>
              </a:rPr>
              <a:t>Cour</a:t>
            </a:r>
            <a:endParaRPr lang="fr-FR" dirty="0" smtClean="0"/>
          </a:p>
          <a:p>
            <a:pPr lvl="1"/>
            <a:r>
              <a:rPr lang="fr-FR" dirty="0" smtClean="0"/>
              <a:t>Flux RSS</a:t>
            </a:r>
          </a:p>
          <a:p>
            <a:r>
              <a:rPr lang="fr-FR" dirty="0" smtClean="0"/>
              <a:t>Guide </a:t>
            </a:r>
            <a:r>
              <a:rPr lang="fr-FR" dirty="0"/>
              <a:t>sur la </a:t>
            </a:r>
            <a:r>
              <a:rPr lang="fr-FR" dirty="0" smtClean="0"/>
              <a:t>jurisprudence </a:t>
            </a:r>
            <a:r>
              <a:rPr lang="fr-FR" dirty="0"/>
              <a:t>&gt; </a:t>
            </a:r>
            <a:r>
              <a:rPr lang="fr-FR" dirty="0">
                <a:hlinkClick r:id="rId4"/>
              </a:rPr>
              <a:t>Article 8 Droit au respect de la vie privée et </a:t>
            </a:r>
            <a:r>
              <a:rPr lang="fr-FR" dirty="0" smtClean="0">
                <a:hlinkClick r:id="rId4"/>
              </a:rPr>
              <a:t>familiale </a:t>
            </a:r>
            <a:r>
              <a:rPr lang="fr-FR" dirty="0" smtClean="0"/>
              <a:t>(FR/EN)</a:t>
            </a:r>
          </a:p>
          <a:p>
            <a:r>
              <a:rPr lang="fr-FR" dirty="0" smtClean="0"/>
              <a:t>Fiche thématique &gt; </a:t>
            </a:r>
            <a:r>
              <a:rPr lang="fr-FR" dirty="0">
                <a:hlinkClick r:id="rId5"/>
              </a:rPr>
              <a:t>Protection des données </a:t>
            </a:r>
            <a:r>
              <a:rPr lang="fr-FR" dirty="0" smtClean="0">
                <a:hlinkClick r:id="rId5"/>
              </a:rPr>
              <a:t>personnelles</a:t>
            </a:r>
            <a:r>
              <a:rPr lang="fr-FR" dirty="0" smtClean="0"/>
              <a:t> (février 2019)</a:t>
            </a:r>
          </a:p>
          <a:p>
            <a:r>
              <a:rPr lang="fr-FR" dirty="0" smtClean="0"/>
              <a:t>Arrêts &gt; </a:t>
            </a:r>
            <a:r>
              <a:rPr lang="fr-FR" dirty="0" smtClean="0">
                <a:hlinkClick r:id="rId6"/>
              </a:rPr>
              <a:t>Flux RSS</a:t>
            </a:r>
            <a:endParaRPr lang="fr-FR" dirty="0" smtClean="0"/>
          </a:p>
          <a:p>
            <a:r>
              <a:rPr lang="fr-FR" dirty="0" smtClean="0"/>
              <a:t>Communiqués de presse &gt; </a:t>
            </a:r>
            <a:r>
              <a:rPr lang="fr-FR" dirty="0" smtClean="0">
                <a:hlinkClick r:id="rId7"/>
              </a:rPr>
              <a:t>Flux RSS</a:t>
            </a:r>
            <a:r>
              <a:rPr lang="fr-FR" dirty="0" smtClean="0"/>
              <a:t> / </a:t>
            </a:r>
            <a:r>
              <a:rPr lang="fr-FR" dirty="0" smtClean="0">
                <a:hlinkClick r:id="rId8"/>
              </a:rPr>
              <a:t>Fil Twitter</a:t>
            </a:r>
            <a:r>
              <a:rPr lang="fr-FR" dirty="0" smtClean="0"/>
              <a:t> / </a:t>
            </a:r>
            <a:r>
              <a:rPr lang="fr-FR" dirty="0" smtClean="0">
                <a:hlinkClick r:id="rId9"/>
              </a:rPr>
              <a:t>Liste de diffusion</a:t>
            </a:r>
            <a:endParaRPr lang="fr-FR" dirty="0" smtClean="0">
              <a:hlinkClick r:id="rId10"/>
            </a:endParaRPr>
          </a:p>
          <a:p>
            <a:pPr lvl="2"/>
            <a:endParaRPr lang="fr-FR" dirty="0" smtClean="0"/>
          </a:p>
          <a:p>
            <a:pPr marL="914400" lvl="2" indent="0">
              <a:buNone/>
            </a:pPr>
            <a:endParaRPr lang="fr-FR" dirty="0" smtClean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DC97-5D12-4D9B-BA49-CCEB784B454D}" type="slidenum">
              <a:rPr lang="fr-FR" smtClean="0"/>
              <a:pPr/>
              <a:t>10</a:t>
            </a:fld>
            <a:endParaRPr lang="fr-FR"/>
          </a:p>
        </p:txBody>
      </p:sp>
      <p:sp>
        <p:nvSpPr>
          <p:cNvPr id="13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052664" y="6356350"/>
            <a:ext cx="3543672" cy="365125"/>
          </a:xfrm>
        </p:spPr>
        <p:txBody>
          <a:bodyPr/>
          <a:lstStyle/>
          <a:p>
            <a:r>
              <a:rPr lang="it-IT" dirty="0"/>
              <a:t>Céline </a:t>
            </a:r>
            <a:r>
              <a:rPr lang="it-IT" dirty="0" smtClean="0"/>
              <a:t>Bigoy – </a:t>
            </a:r>
            <a:r>
              <a:rPr lang="it-IT" dirty="0"/>
              <a:t>Service information documentation</a:t>
            </a:r>
            <a:endParaRPr lang="fr-FR" dirty="0"/>
          </a:p>
        </p:txBody>
      </p:sp>
      <p:sp>
        <p:nvSpPr>
          <p:cNvPr id="14" name="Espace réservé de la date 9"/>
          <p:cNvSpPr>
            <a:spLocks noGrp="1"/>
          </p:cNvSpPr>
          <p:nvPr>
            <p:ph type="dt" sz="half" idx="10"/>
          </p:nvPr>
        </p:nvSpPr>
        <p:spPr>
          <a:xfrm>
            <a:off x="2294384" y="6356350"/>
            <a:ext cx="2133600" cy="365125"/>
          </a:xfrm>
        </p:spPr>
        <p:txBody>
          <a:bodyPr/>
          <a:lstStyle/>
          <a:p>
            <a:r>
              <a:rPr lang="fr-FR" dirty="0" smtClean="0"/>
              <a:t>03/07/2019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03604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ArianeWeb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Jurisprudence du Conseil d’État &gt; </a:t>
            </a:r>
            <a:r>
              <a:rPr lang="fr-FR" dirty="0" smtClean="0">
                <a:hlinkClick r:id="rId2"/>
              </a:rPr>
              <a:t>décisions contentieuses</a:t>
            </a:r>
            <a:endParaRPr lang="fr-FR" dirty="0" smtClean="0"/>
          </a:p>
          <a:p>
            <a:r>
              <a:rPr lang="fr-FR" dirty="0"/>
              <a:t>Décisions accompagnées de : </a:t>
            </a:r>
          </a:p>
          <a:p>
            <a:pPr lvl="1"/>
            <a:r>
              <a:rPr lang="fr-FR" dirty="0" smtClean="0"/>
              <a:t>Analyses</a:t>
            </a:r>
          </a:p>
          <a:p>
            <a:pPr lvl="1"/>
            <a:r>
              <a:rPr lang="fr-FR" dirty="0" smtClean="0"/>
              <a:t>Conclusions des rapporteurs publics</a:t>
            </a:r>
          </a:p>
          <a:p>
            <a:r>
              <a:rPr lang="fr-FR" dirty="0" smtClean="0"/>
              <a:t>Plan </a:t>
            </a:r>
            <a:r>
              <a:rPr lang="fr-FR" dirty="0"/>
              <a:t>de classement de la juridiction administrative &gt; 26-07 </a:t>
            </a:r>
            <a:r>
              <a:rPr lang="fr-FR" dirty="0" smtClean="0"/>
              <a:t>Droits civils et individuels - Protection </a:t>
            </a:r>
            <a:r>
              <a:rPr lang="fr-FR" dirty="0"/>
              <a:t>des données à caractère </a:t>
            </a:r>
            <a:r>
              <a:rPr lang="fr-FR" dirty="0" smtClean="0"/>
              <a:t>personnel</a:t>
            </a:r>
            <a:endParaRPr lang="fr-FR" dirty="0" smtClean="0">
              <a:hlinkClick r:id="rId3"/>
            </a:endParaRPr>
          </a:p>
          <a:p>
            <a:pPr lvl="2"/>
            <a:endParaRPr lang="fr-FR" dirty="0" smtClean="0"/>
          </a:p>
          <a:p>
            <a:pPr marL="914400" lvl="2" indent="0">
              <a:buNone/>
            </a:pPr>
            <a:endParaRPr lang="fr-FR" dirty="0" smtClean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DC97-5D12-4D9B-BA49-CCEB784B454D}" type="slidenum">
              <a:rPr lang="fr-FR" smtClean="0"/>
              <a:pPr/>
              <a:t>11</a:t>
            </a:fld>
            <a:endParaRPr lang="fr-FR"/>
          </a:p>
        </p:txBody>
      </p:sp>
      <p:sp>
        <p:nvSpPr>
          <p:cNvPr id="13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052664" y="6356350"/>
            <a:ext cx="3543672" cy="365125"/>
          </a:xfrm>
        </p:spPr>
        <p:txBody>
          <a:bodyPr/>
          <a:lstStyle/>
          <a:p>
            <a:r>
              <a:rPr lang="it-IT" dirty="0"/>
              <a:t>Céline </a:t>
            </a:r>
            <a:r>
              <a:rPr lang="it-IT" dirty="0" smtClean="0"/>
              <a:t>Bigoy – </a:t>
            </a:r>
            <a:r>
              <a:rPr lang="it-IT" dirty="0"/>
              <a:t>Service information documentation</a:t>
            </a:r>
            <a:endParaRPr lang="fr-FR" dirty="0"/>
          </a:p>
        </p:txBody>
      </p:sp>
      <p:sp>
        <p:nvSpPr>
          <p:cNvPr id="14" name="Espace réservé de la date 9"/>
          <p:cNvSpPr>
            <a:spLocks noGrp="1"/>
          </p:cNvSpPr>
          <p:nvPr>
            <p:ph type="dt" sz="half" idx="10"/>
          </p:nvPr>
        </p:nvSpPr>
        <p:spPr>
          <a:xfrm>
            <a:off x="2294384" y="6356350"/>
            <a:ext cx="2133600" cy="365125"/>
          </a:xfrm>
        </p:spPr>
        <p:txBody>
          <a:bodyPr/>
          <a:lstStyle/>
          <a:p>
            <a:r>
              <a:rPr lang="fr-FR" dirty="0" smtClean="0"/>
              <a:t>03/07/2019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97049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Legifrance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Jurisprudence de la Cour de cassation </a:t>
            </a:r>
            <a:r>
              <a:rPr lang="fr-FR" dirty="0"/>
              <a:t>&gt; </a:t>
            </a:r>
            <a:r>
              <a:rPr lang="fr-FR" dirty="0" smtClean="0">
                <a:hlinkClick r:id="rId2"/>
              </a:rPr>
              <a:t>Recherche experte dans la jurisprudence judiciaire </a:t>
            </a:r>
            <a:endParaRPr lang="fr-FR" dirty="0" smtClean="0"/>
          </a:p>
          <a:p>
            <a:pPr lvl="1"/>
            <a:r>
              <a:rPr lang="fr-FR" dirty="0" smtClean="0"/>
              <a:t>Titrages et résumés</a:t>
            </a:r>
          </a:p>
          <a:p>
            <a:pPr lvl="1"/>
            <a:r>
              <a:rPr lang="fr-FR" dirty="0" smtClean="0"/>
              <a:t>Plan </a:t>
            </a:r>
            <a:r>
              <a:rPr lang="fr-FR" dirty="0"/>
              <a:t>de classement (nomenclatures judiciaires</a:t>
            </a:r>
            <a:r>
              <a:rPr lang="fr-FR" dirty="0" smtClean="0"/>
              <a:t>) Cassation civile &gt;  </a:t>
            </a:r>
            <a:r>
              <a:rPr lang="fr-FR" dirty="0" smtClean="0">
                <a:hlinkClick r:id="rId3"/>
              </a:rPr>
              <a:t>Protection des droits de </a:t>
            </a:r>
            <a:r>
              <a:rPr lang="fr-FR" dirty="0">
                <a:hlinkClick r:id="rId3"/>
              </a:rPr>
              <a:t>la personne - Informatique et libertés (loi du 6 janvier 1978</a:t>
            </a:r>
            <a:r>
              <a:rPr lang="fr-FR" dirty="0" smtClean="0">
                <a:hlinkClick r:id="rId3"/>
              </a:rPr>
              <a:t>)</a:t>
            </a:r>
            <a:endParaRPr lang="fr-FR" dirty="0" smtClean="0"/>
          </a:p>
          <a:p>
            <a:pPr marL="914400" lvl="2" indent="0">
              <a:buNone/>
            </a:pPr>
            <a:endParaRPr lang="fr-FR" dirty="0" smtClean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DC97-5D12-4D9B-BA49-CCEB784B454D}" type="slidenum">
              <a:rPr lang="fr-FR" smtClean="0"/>
              <a:pPr/>
              <a:t>12</a:t>
            </a:fld>
            <a:endParaRPr lang="fr-FR"/>
          </a:p>
        </p:txBody>
      </p:sp>
      <p:sp>
        <p:nvSpPr>
          <p:cNvPr id="13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052664" y="6356350"/>
            <a:ext cx="3543672" cy="365125"/>
          </a:xfrm>
        </p:spPr>
        <p:txBody>
          <a:bodyPr/>
          <a:lstStyle/>
          <a:p>
            <a:r>
              <a:rPr lang="it-IT" dirty="0"/>
              <a:t>Céline </a:t>
            </a:r>
            <a:r>
              <a:rPr lang="it-IT" dirty="0" smtClean="0"/>
              <a:t>Bigoy – </a:t>
            </a:r>
            <a:r>
              <a:rPr lang="it-IT" dirty="0"/>
              <a:t>Service information documentation</a:t>
            </a:r>
            <a:endParaRPr lang="fr-FR" dirty="0"/>
          </a:p>
        </p:txBody>
      </p:sp>
      <p:sp>
        <p:nvSpPr>
          <p:cNvPr id="14" name="Espace réservé de la date 9"/>
          <p:cNvSpPr>
            <a:spLocks noGrp="1"/>
          </p:cNvSpPr>
          <p:nvPr>
            <p:ph type="dt" sz="half" idx="10"/>
          </p:nvPr>
        </p:nvSpPr>
        <p:spPr>
          <a:xfrm>
            <a:off x="2294384" y="6356350"/>
            <a:ext cx="2133600" cy="365125"/>
          </a:xfrm>
        </p:spPr>
        <p:txBody>
          <a:bodyPr/>
          <a:lstStyle/>
          <a:p>
            <a:r>
              <a:rPr lang="fr-FR" dirty="0" smtClean="0"/>
              <a:t>03/07/2019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02362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Juricaf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Jurisprudence </a:t>
            </a:r>
            <a:r>
              <a:rPr lang="fr-FR" dirty="0" smtClean="0"/>
              <a:t>des cours </a:t>
            </a:r>
            <a:r>
              <a:rPr lang="fr-FR" dirty="0"/>
              <a:t>judiciaires suprêmes francophones&gt; </a:t>
            </a:r>
            <a:r>
              <a:rPr lang="fr-FR" dirty="0" smtClean="0">
                <a:hlinkClick r:id="rId2"/>
              </a:rPr>
              <a:t>juricaf.org</a:t>
            </a:r>
            <a:endParaRPr lang="fr-FR" dirty="0" smtClean="0"/>
          </a:p>
          <a:p>
            <a:r>
              <a:rPr lang="fr-FR" dirty="0" smtClean="0"/>
              <a:t>Projet </a:t>
            </a:r>
            <a:r>
              <a:rPr lang="fr-FR" dirty="0"/>
              <a:t>de l'AHJUCAF, l'association des cours judiciaires suprêmes </a:t>
            </a:r>
            <a:r>
              <a:rPr lang="fr-FR" dirty="0" smtClean="0"/>
              <a:t>francophones</a:t>
            </a:r>
            <a:endParaRPr lang="fr-FR" dirty="0"/>
          </a:p>
          <a:p>
            <a:r>
              <a:rPr lang="fr-FR" dirty="0" smtClean="0"/>
              <a:t>Flux </a:t>
            </a:r>
            <a:r>
              <a:rPr lang="fr-FR" dirty="0"/>
              <a:t>RSS sur les résultats de la </a:t>
            </a:r>
            <a:r>
              <a:rPr lang="fr-FR" dirty="0" smtClean="0"/>
              <a:t>requête</a:t>
            </a:r>
            <a:endParaRPr lang="fr-FR" dirty="0" smtClean="0">
              <a:hlinkClick r:id="rId3"/>
            </a:endParaRPr>
          </a:p>
          <a:p>
            <a:pPr lvl="2"/>
            <a:endParaRPr lang="fr-FR" dirty="0" smtClean="0"/>
          </a:p>
          <a:p>
            <a:pPr marL="914400" lvl="2" indent="0">
              <a:buNone/>
            </a:pPr>
            <a:endParaRPr lang="fr-FR" dirty="0" smtClean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DC97-5D12-4D9B-BA49-CCEB784B454D}" type="slidenum">
              <a:rPr lang="fr-FR" smtClean="0"/>
              <a:pPr/>
              <a:t>13</a:t>
            </a:fld>
            <a:endParaRPr lang="fr-FR"/>
          </a:p>
        </p:txBody>
      </p:sp>
      <p:sp>
        <p:nvSpPr>
          <p:cNvPr id="13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052664" y="6356350"/>
            <a:ext cx="3543672" cy="365125"/>
          </a:xfrm>
        </p:spPr>
        <p:txBody>
          <a:bodyPr/>
          <a:lstStyle/>
          <a:p>
            <a:r>
              <a:rPr lang="it-IT" dirty="0"/>
              <a:t>Céline </a:t>
            </a:r>
            <a:r>
              <a:rPr lang="it-IT" dirty="0" smtClean="0"/>
              <a:t>Bigoy – </a:t>
            </a:r>
            <a:r>
              <a:rPr lang="it-IT" dirty="0"/>
              <a:t>Service information documentation</a:t>
            </a:r>
            <a:endParaRPr lang="fr-FR" dirty="0"/>
          </a:p>
        </p:txBody>
      </p:sp>
      <p:sp>
        <p:nvSpPr>
          <p:cNvPr id="14" name="Espace réservé de la date 9"/>
          <p:cNvSpPr>
            <a:spLocks noGrp="1"/>
          </p:cNvSpPr>
          <p:nvPr>
            <p:ph type="dt" sz="half" idx="10"/>
          </p:nvPr>
        </p:nvSpPr>
        <p:spPr>
          <a:xfrm>
            <a:off x="2294384" y="6356350"/>
            <a:ext cx="2133600" cy="365125"/>
          </a:xfrm>
        </p:spPr>
        <p:txBody>
          <a:bodyPr/>
          <a:lstStyle/>
          <a:p>
            <a:r>
              <a:rPr lang="fr-FR" dirty="0" smtClean="0"/>
              <a:t>03/07/2019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36295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Institutions européennes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bg1"/>
                </a:solidFill>
              </a:rPr>
              <a:t>Sources institutionnelles : EUR-</a:t>
            </a:r>
            <a:r>
              <a:rPr lang="fr-FR" dirty="0" err="1" smtClean="0">
                <a:solidFill>
                  <a:schemeClr val="bg1"/>
                </a:solidFill>
              </a:rPr>
              <a:t>Lex</a:t>
            </a:r>
            <a:r>
              <a:rPr lang="fr-FR" dirty="0" smtClean="0">
                <a:solidFill>
                  <a:schemeClr val="bg1"/>
                </a:solidFill>
              </a:rPr>
              <a:t>, </a:t>
            </a:r>
            <a:r>
              <a:rPr lang="fr-FR" dirty="0" err="1" smtClean="0">
                <a:solidFill>
                  <a:schemeClr val="bg1"/>
                </a:solidFill>
              </a:rPr>
              <a:t>edpb</a:t>
            </a:r>
            <a:r>
              <a:rPr lang="fr-FR" dirty="0" smtClean="0">
                <a:solidFill>
                  <a:schemeClr val="bg1"/>
                </a:solidFill>
              </a:rPr>
              <a:t>, </a:t>
            </a:r>
            <a:r>
              <a:rPr lang="fr-FR" dirty="0" err="1" smtClean="0">
                <a:solidFill>
                  <a:schemeClr val="bg1"/>
                </a:solidFill>
              </a:rPr>
              <a:t>edps</a:t>
            </a:r>
            <a:r>
              <a:rPr lang="fr-FR" dirty="0" smtClean="0">
                <a:solidFill>
                  <a:schemeClr val="bg1"/>
                </a:solidFill>
              </a:rPr>
              <a:t>, APDP etc.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052664" y="6356350"/>
            <a:ext cx="3543672" cy="365125"/>
          </a:xfrm>
        </p:spPr>
        <p:txBody>
          <a:bodyPr/>
          <a:lstStyle/>
          <a:p>
            <a:r>
              <a:rPr lang="it-IT" dirty="0"/>
              <a:t>Céline </a:t>
            </a:r>
            <a:r>
              <a:rPr lang="it-IT" dirty="0" smtClean="0"/>
              <a:t>Bigoy – </a:t>
            </a:r>
            <a:r>
              <a:rPr lang="it-IT" dirty="0"/>
              <a:t>Service information documentation</a:t>
            </a:r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DC97-5D12-4D9B-BA49-CCEB784B454D}" type="slidenum">
              <a:rPr lang="fr-FR" smtClean="0"/>
              <a:pPr/>
              <a:t>14</a:t>
            </a:fld>
            <a:endParaRPr lang="fr-FR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03/07/2019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22537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EUR-</a:t>
            </a:r>
            <a:r>
              <a:rPr lang="fr-FR" dirty="0" err="1" smtClean="0"/>
              <a:t>Lex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dirty="0" smtClean="0"/>
              <a:t>EUR-LEX &gt; </a:t>
            </a:r>
            <a:r>
              <a:rPr lang="fr-FR" dirty="0" smtClean="0">
                <a:hlinkClick r:id="rId2"/>
              </a:rPr>
              <a:t>Recherche avancée</a:t>
            </a:r>
            <a:endParaRPr lang="fr-FR" dirty="0" smtClean="0"/>
          </a:p>
          <a:p>
            <a:r>
              <a:rPr lang="fr-FR" dirty="0" smtClean="0"/>
              <a:t>Thésaurus </a:t>
            </a:r>
            <a:r>
              <a:rPr lang="fr-FR" dirty="0"/>
              <a:t>multilingue &gt; Descripteurs </a:t>
            </a:r>
            <a:r>
              <a:rPr lang="fr-FR" dirty="0" err="1"/>
              <a:t>Eurovoc</a:t>
            </a:r>
            <a:r>
              <a:rPr lang="fr-FR" dirty="0"/>
              <a:t> </a:t>
            </a:r>
          </a:p>
          <a:p>
            <a:pPr lvl="1"/>
            <a:r>
              <a:rPr lang="fr-FR" dirty="0"/>
              <a:t>Exemple pour le RGPD : </a:t>
            </a:r>
            <a:r>
              <a:rPr lang="fr-FR" dirty="0" smtClean="0"/>
              <a:t>9 descripteurs dont </a:t>
            </a:r>
            <a:endParaRPr lang="fr-FR" dirty="0"/>
          </a:p>
          <a:p>
            <a:pPr lvl="2"/>
            <a:r>
              <a:rPr lang="fr-FR" dirty="0" smtClean="0"/>
              <a:t>flux </a:t>
            </a:r>
            <a:r>
              <a:rPr lang="fr-FR" dirty="0"/>
              <a:t>transfrontière de données</a:t>
            </a:r>
          </a:p>
          <a:p>
            <a:pPr lvl="2"/>
            <a:r>
              <a:rPr lang="fr-FR" dirty="0" smtClean="0"/>
              <a:t>protection </a:t>
            </a:r>
            <a:r>
              <a:rPr lang="fr-FR" dirty="0"/>
              <a:t>des données</a:t>
            </a:r>
          </a:p>
          <a:p>
            <a:pPr lvl="2"/>
            <a:r>
              <a:rPr lang="fr-FR" dirty="0" smtClean="0"/>
              <a:t>données </a:t>
            </a:r>
            <a:r>
              <a:rPr lang="fr-FR" dirty="0"/>
              <a:t>personnelles</a:t>
            </a:r>
          </a:p>
          <a:p>
            <a:r>
              <a:rPr lang="fr-FR" dirty="0" smtClean="0"/>
              <a:t>Nombreux filtres</a:t>
            </a:r>
          </a:p>
          <a:p>
            <a:pPr lvl="1"/>
            <a:r>
              <a:rPr lang="fr-FR" dirty="0" smtClean="0"/>
              <a:t>Auteurs</a:t>
            </a:r>
          </a:p>
          <a:p>
            <a:pPr lvl="2"/>
            <a:r>
              <a:rPr lang="fr-FR" dirty="0" smtClean="0"/>
              <a:t>EDPS : Résumé des avis</a:t>
            </a:r>
          </a:p>
          <a:p>
            <a:pPr lvl="2"/>
            <a:r>
              <a:rPr lang="fr-FR" dirty="0" smtClean="0"/>
              <a:t>Cour de justice</a:t>
            </a:r>
          </a:p>
          <a:p>
            <a:pPr lvl="3"/>
            <a:r>
              <a:rPr lang="fr-FR" dirty="0" smtClean="0"/>
              <a:t>Demande de décision préjudicielle</a:t>
            </a:r>
          </a:p>
          <a:p>
            <a:pPr lvl="3"/>
            <a:r>
              <a:rPr lang="fr-FR" dirty="0" smtClean="0"/>
              <a:t>Dispositif des décisions CJUE</a:t>
            </a:r>
          </a:p>
          <a:p>
            <a:pPr lvl="1"/>
            <a:r>
              <a:rPr lang="fr-FR" dirty="0" smtClean="0"/>
              <a:t>Types d’acte</a:t>
            </a:r>
          </a:p>
          <a:p>
            <a:pPr lvl="2"/>
            <a:r>
              <a:rPr lang="fr-FR" dirty="0" smtClean="0"/>
              <a:t>Informations judiciaires</a:t>
            </a:r>
          </a:p>
          <a:p>
            <a:pPr lvl="3"/>
            <a:r>
              <a:rPr lang="fr-FR" dirty="0"/>
              <a:t>Demande de décision </a:t>
            </a:r>
            <a:r>
              <a:rPr lang="fr-FR" dirty="0" smtClean="0"/>
              <a:t>préjudicielle</a:t>
            </a:r>
          </a:p>
          <a:p>
            <a:pPr lvl="3"/>
            <a:r>
              <a:rPr lang="fr-FR" dirty="0" smtClean="0"/>
              <a:t>Recours</a:t>
            </a:r>
          </a:p>
          <a:p>
            <a:endParaRPr lang="fr-FR" dirty="0"/>
          </a:p>
          <a:p>
            <a:pPr lvl="2"/>
            <a:endParaRPr lang="fr-FR" dirty="0" smtClean="0"/>
          </a:p>
          <a:p>
            <a:pPr marL="914400" lvl="2" indent="0">
              <a:buNone/>
            </a:pPr>
            <a:endParaRPr lang="fr-FR" dirty="0" smtClean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DC97-5D12-4D9B-BA49-CCEB784B454D}" type="slidenum">
              <a:rPr lang="fr-FR" smtClean="0"/>
              <a:pPr/>
              <a:t>15</a:t>
            </a:fld>
            <a:endParaRPr lang="fr-FR"/>
          </a:p>
        </p:txBody>
      </p:sp>
      <p:sp>
        <p:nvSpPr>
          <p:cNvPr id="13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052664" y="6356350"/>
            <a:ext cx="3543672" cy="365125"/>
          </a:xfrm>
        </p:spPr>
        <p:txBody>
          <a:bodyPr/>
          <a:lstStyle/>
          <a:p>
            <a:r>
              <a:rPr lang="it-IT" dirty="0"/>
              <a:t>Céline </a:t>
            </a:r>
            <a:r>
              <a:rPr lang="it-IT" dirty="0" smtClean="0"/>
              <a:t>Bigoy – </a:t>
            </a:r>
            <a:r>
              <a:rPr lang="it-IT" dirty="0"/>
              <a:t>Service information documentation</a:t>
            </a:r>
            <a:endParaRPr lang="fr-FR" dirty="0"/>
          </a:p>
        </p:txBody>
      </p:sp>
      <p:sp>
        <p:nvSpPr>
          <p:cNvPr id="14" name="Espace réservé de la date 9"/>
          <p:cNvSpPr>
            <a:spLocks noGrp="1"/>
          </p:cNvSpPr>
          <p:nvPr>
            <p:ph type="dt" sz="half" idx="10"/>
          </p:nvPr>
        </p:nvSpPr>
        <p:spPr>
          <a:xfrm>
            <a:off x="2294384" y="6356350"/>
            <a:ext cx="2133600" cy="365125"/>
          </a:xfrm>
        </p:spPr>
        <p:txBody>
          <a:bodyPr/>
          <a:lstStyle/>
          <a:p>
            <a:r>
              <a:rPr lang="fr-FR" dirty="0" smtClean="0"/>
              <a:t>03/07/2019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46063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EUR-</a:t>
            </a:r>
            <a:r>
              <a:rPr lang="fr-FR" dirty="0" err="1" smtClean="0"/>
              <a:t>Lex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Jurisprudence</a:t>
            </a:r>
          </a:p>
          <a:p>
            <a:pPr lvl="1"/>
            <a:r>
              <a:rPr lang="fr-FR" dirty="0" smtClean="0"/>
              <a:t>Plan de classement &gt; </a:t>
            </a:r>
            <a:r>
              <a:rPr lang="fr-FR" dirty="0" smtClean="0">
                <a:hlinkClick r:id="rId2"/>
              </a:rPr>
              <a:t>1.04.03.08 </a:t>
            </a:r>
            <a:r>
              <a:rPr lang="fr-FR" dirty="0">
                <a:hlinkClick r:id="rId2"/>
              </a:rPr>
              <a:t>– Protection des données à caractère </a:t>
            </a:r>
            <a:r>
              <a:rPr lang="fr-FR" dirty="0" smtClean="0">
                <a:hlinkClick r:id="rId2"/>
              </a:rPr>
              <a:t>personnel</a:t>
            </a:r>
            <a:endParaRPr lang="fr-FR" dirty="0" smtClean="0"/>
          </a:p>
          <a:p>
            <a:pPr lvl="1"/>
            <a:r>
              <a:rPr lang="fr-FR" dirty="0" smtClean="0"/>
              <a:t>Matière &gt; Protection </a:t>
            </a:r>
            <a:r>
              <a:rPr lang="fr-FR" dirty="0"/>
              <a:t>des données</a:t>
            </a:r>
          </a:p>
          <a:p>
            <a:r>
              <a:rPr lang="fr-FR" dirty="0" smtClean="0"/>
              <a:t>Fiche détaillée par document &gt; Informations sur le document</a:t>
            </a:r>
          </a:p>
          <a:p>
            <a:r>
              <a:rPr lang="fr-FR" dirty="0" smtClean="0"/>
              <a:t>Flux </a:t>
            </a:r>
            <a:r>
              <a:rPr lang="fr-FR" dirty="0"/>
              <a:t>RSS sur les résultats de la requête</a:t>
            </a:r>
          </a:p>
          <a:p>
            <a:pPr lvl="1"/>
            <a:r>
              <a:rPr lang="fr-FR" dirty="0"/>
              <a:t>Suivre les recours et </a:t>
            </a:r>
            <a:r>
              <a:rPr lang="fr-FR" dirty="0" smtClean="0"/>
              <a:t>demandes </a:t>
            </a:r>
            <a:r>
              <a:rPr lang="fr-FR" dirty="0"/>
              <a:t>de décision </a:t>
            </a:r>
            <a:r>
              <a:rPr lang="fr-FR" dirty="0" smtClean="0"/>
              <a:t>préjudicielle</a:t>
            </a:r>
          </a:p>
          <a:p>
            <a:pPr lvl="1"/>
            <a:r>
              <a:rPr lang="fr-FR" dirty="0" smtClean="0"/>
              <a:t>Suivre les documents sur une affaire (décision, conclusions)</a:t>
            </a:r>
            <a:endParaRPr lang="fr-FR" dirty="0"/>
          </a:p>
          <a:p>
            <a:endParaRPr lang="fr-FR" dirty="0"/>
          </a:p>
          <a:p>
            <a:pPr lvl="2"/>
            <a:endParaRPr lang="fr-FR" dirty="0" smtClean="0"/>
          </a:p>
          <a:p>
            <a:pPr marL="914400" lvl="2" indent="0">
              <a:buNone/>
            </a:pPr>
            <a:endParaRPr lang="fr-FR" dirty="0" smtClean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DC97-5D12-4D9B-BA49-CCEB784B454D}" type="slidenum">
              <a:rPr lang="fr-FR" smtClean="0"/>
              <a:pPr/>
              <a:t>16</a:t>
            </a:fld>
            <a:endParaRPr lang="fr-FR"/>
          </a:p>
        </p:txBody>
      </p:sp>
      <p:sp>
        <p:nvSpPr>
          <p:cNvPr id="13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052664" y="6356350"/>
            <a:ext cx="3543672" cy="365125"/>
          </a:xfrm>
        </p:spPr>
        <p:txBody>
          <a:bodyPr/>
          <a:lstStyle/>
          <a:p>
            <a:r>
              <a:rPr lang="it-IT" dirty="0"/>
              <a:t>Céline </a:t>
            </a:r>
            <a:r>
              <a:rPr lang="it-IT" dirty="0" smtClean="0"/>
              <a:t>Bigoy – </a:t>
            </a:r>
            <a:r>
              <a:rPr lang="it-IT" dirty="0"/>
              <a:t>Service information documentation</a:t>
            </a:r>
            <a:endParaRPr lang="fr-FR" dirty="0"/>
          </a:p>
        </p:txBody>
      </p:sp>
      <p:sp>
        <p:nvSpPr>
          <p:cNvPr id="14" name="Espace réservé de la date 9"/>
          <p:cNvSpPr>
            <a:spLocks noGrp="1"/>
          </p:cNvSpPr>
          <p:nvPr>
            <p:ph type="dt" sz="half" idx="10"/>
          </p:nvPr>
        </p:nvSpPr>
        <p:spPr>
          <a:xfrm>
            <a:off x="2294384" y="6356350"/>
            <a:ext cx="2133600" cy="365125"/>
          </a:xfrm>
        </p:spPr>
        <p:txBody>
          <a:bodyPr/>
          <a:lstStyle/>
          <a:p>
            <a:r>
              <a:rPr lang="fr-FR" dirty="0" smtClean="0"/>
              <a:t>03/07/2019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94942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CEPD(s)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err="1" smtClean="0"/>
              <a:t>edpb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r-FR" dirty="0" smtClean="0">
                <a:hlinkClick r:id="rId2"/>
              </a:rPr>
              <a:t>Comité </a:t>
            </a:r>
            <a:r>
              <a:rPr lang="fr-FR" dirty="0">
                <a:hlinkClick r:id="rId2"/>
              </a:rPr>
              <a:t>européen de  la protection des données (CEPD) / </a:t>
            </a:r>
            <a:r>
              <a:rPr lang="fr-FR" dirty="0" err="1">
                <a:hlinkClick r:id="rId2"/>
              </a:rPr>
              <a:t>European</a:t>
            </a:r>
            <a:r>
              <a:rPr lang="fr-FR" dirty="0">
                <a:hlinkClick r:id="rId2"/>
              </a:rPr>
              <a:t> Data Protection </a:t>
            </a:r>
            <a:r>
              <a:rPr lang="fr-FR" dirty="0" err="1">
                <a:hlinkClick r:id="rId2"/>
              </a:rPr>
              <a:t>Board</a:t>
            </a:r>
            <a:r>
              <a:rPr lang="fr-FR" dirty="0">
                <a:hlinkClick r:id="rId2"/>
              </a:rPr>
              <a:t> </a:t>
            </a:r>
            <a:r>
              <a:rPr lang="fr-FR" dirty="0" smtClean="0">
                <a:hlinkClick r:id="rId2"/>
              </a:rPr>
              <a:t>(</a:t>
            </a:r>
            <a:r>
              <a:rPr lang="fr-FR" dirty="0" err="1" smtClean="0">
                <a:hlinkClick r:id="rId2"/>
              </a:rPr>
              <a:t>edpb</a:t>
            </a:r>
            <a:r>
              <a:rPr lang="fr-FR" dirty="0" smtClean="0">
                <a:hlinkClick r:id="rId2"/>
              </a:rPr>
              <a:t>)</a:t>
            </a:r>
            <a:endParaRPr lang="fr-FR" dirty="0" smtClean="0"/>
          </a:p>
          <a:p>
            <a:pPr lvl="1"/>
            <a:r>
              <a:rPr lang="fr-FR" dirty="0" smtClean="0"/>
              <a:t>Organe </a:t>
            </a:r>
            <a:r>
              <a:rPr lang="fr-FR" dirty="0"/>
              <a:t>européen </a:t>
            </a:r>
            <a:r>
              <a:rPr lang="fr-FR" dirty="0" smtClean="0"/>
              <a:t>indépendant - contribue </a:t>
            </a:r>
            <a:r>
              <a:rPr lang="fr-FR" dirty="0"/>
              <a:t>à l’application cohérente des règles en matière de protection des données au sein de </a:t>
            </a:r>
            <a:r>
              <a:rPr lang="fr-FR" dirty="0" smtClean="0"/>
              <a:t>l’UE  - Remplace depuis </a:t>
            </a:r>
            <a:r>
              <a:rPr lang="fr-FR" dirty="0"/>
              <a:t>le 25 mai </a:t>
            </a:r>
            <a:r>
              <a:rPr lang="fr-FR" dirty="0" smtClean="0"/>
              <a:t>2018 le G29</a:t>
            </a:r>
          </a:p>
          <a:p>
            <a:pPr lvl="2"/>
            <a:r>
              <a:rPr lang="fr-FR" dirty="0" smtClean="0"/>
              <a:t>Flux RSS</a:t>
            </a:r>
          </a:p>
          <a:p>
            <a:pPr lvl="2"/>
            <a:r>
              <a:rPr lang="fr-FR" dirty="0" smtClean="0"/>
              <a:t>Liste des membres + sites web &gt; </a:t>
            </a:r>
            <a:r>
              <a:rPr lang="fr-FR" dirty="0" err="1" smtClean="0">
                <a:hlinkClick r:id="rId3"/>
              </a:rPr>
              <a:t>Members</a:t>
            </a:r>
            <a:endParaRPr lang="fr-FR" dirty="0" smtClean="0"/>
          </a:p>
          <a:p>
            <a:pPr lvl="2"/>
            <a:r>
              <a:rPr lang="fr-FR" dirty="0" smtClean="0"/>
              <a:t>Actualité sur les sanctions des APDP &gt; </a:t>
            </a:r>
            <a:r>
              <a:rPr lang="fr-FR" dirty="0" smtClean="0">
                <a:hlinkClick r:id="rId4"/>
              </a:rPr>
              <a:t>National News</a:t>
            </a:r>
            <a:endParaRPr lang="fr-FR" dirty="0" smtClean="0"/>
          </a:p>
          <a:p>
            <a:pPr lvl="2"/>
            <a:r>
              <a:rPr lang="fr-FR" dirty="0" smtClean="0"/>
              <a:t>Documents classés par type/sujet &gt; </a:t>
            </a:r>
            <a:r>
              <a:rPr lang="fr-FR" dirty="0" smtClean="0">
                <a:hlinkClick r:id="rId5"/>
              </a:rPr>
              <a:t>Our documents</a:t>
            </a:r>
            <a:endParaRPr lang="fr-FR" dirty="0"/>
          </a:p>
          <a:p>
            <a:r>
              <a:rPr lang="fr-FR" dirty="0" smtClean="0"/>
              <a:t>Groupe </a:t>
            </a:r>
            <a:r>
              <a:rPr lang="fr-FR" dirty="0"/>
              <a:t>de travail « article 29 » (G29) / </a:t>
            </a:r>
            <a:r>
              <a:rPr lang="en-US" dirty="0" smtClean="0"/>
              <a:t>Article </a:t>
            </a:r>
            <a:r>
              <a:rPr lang="en-US" dirty="0"/>
              <a:t>29 Working Party (Art. 29 WP</a:t>
            </a:r>
            <a:r>
              <a:rPr lang="en-US" dirty="0" smtClean="0"/>
              <a:t>)</a:t>
            </a:r>
            <a:endParaRPr lang="fr-FR" dirty="0" smtClean="0"/>
          </a:p>
          <a:p>
            <a:pPr lvl="1"/>
            <a:r>
              <a:rPr lang="fr-FR" dirty="0" smtClean="0"/>
              <a:t>Documents 2017-2018 &gt; </a:t>
            </a:r>
            <a:r>
              <a:rPr lang="fr-FR" dirty="0" smtClean="0">
                <a:hlinkClick r:id="rId6"/>
              </a:rPr>
              <a:t>documents</a:t>
            </a:r>
            <a:endParaRPr lang="fr-FR" dirty="0" smtClean="0"/>
          </a:p>
          <a:p>
            <a:pPr lvl="1"/>
            <a:r>
              <a:rPr lang="fr-FR" dirty="0" smtClean="0"/>
              <a:t>Documents 1997-2016 &gt; </a:t>
            </a:r>
            <a:r>
              <a:rPr lang="fr-FR" dirty="0" smtClean="0">
                <a:hlinkClick r:id="rId7"/>
              </a:rPr>
              <a:t>archives</a:t>
            </a:r>
            <a:endParaRPr lang="fr-FR" dirty="0" smtClean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DC97-5D12-4D9B-BA49-CCEB784B454D}" type="slidenum">
              <a:rPr lang="fr-FR" smtClean="0"/>
              <a:pPr/>
              <a:t>17</a:t>
            </a:fld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fr-FR" dirty="0" smtClean="0"/>
              <a:t>EDPS</a:t>
            </a:r>
            <a:endParaRPr lang="fr-FR" dirty="0"/>
          </a:p>
        </p:txBody>
      </p:sp>
      <p:sp>
        <p:nvSpPr>
          <p:cNvPr id="9" name="Espace réservé du contenu 8"/>
          <p:cNvSpPr>
            <a:spLocks noGrp="1"/>
          </p:cNvSpPr>
          <p:nvPr>
            <p:ph sz="half" idx="1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>
                <a:hlinkClick r:id="rId8"/>
              </a:rPr>
              <a:t>Contrôleur européen de la protection des données (CEPD) / </a:t>
            </a:r>
            <a:r>
              <a:rPr lang="fr-FR" dirty="0" err="1">
                <a:hlinkClick r:id="rId8"/>
              </a:rPr>
              <a:t>European</a:t>
            </a:r>
            <a:r>
              <a:rPr lang="fr-FR" dirty="0">
                <a:hlinkClick r:id="rId8"/>
              </a:rPr>
              <a:t> Data Protection </a:t>
            </a:r>
            <a:r>
              <a:rPr lang="fr-FR" dirty="0" err="1">
                <a:hlinkClick r:id="rId8"/>
              </a:rPr>
              <a:t>Supervisor</a:t>
            </a:r>
            <a:r>
              <a:rPr lang="fr-FR" dirty="0">
                <a:hlinkClick r:id="rId8"/>
              </a:rPr>
              <a:t> (EDPS</a:t>
            </a:r>
            <a:r>
              <a:rPr lang="fr-FR" dirty="0" smtClean="0">
                <a:hlinkClick r:id="rId8"/>
              </a:rPr>
              <a:t>)</a:t>
            </a:r>
            <a:endParaRPr lang="fr-FR" dirty="0" smtClean="0"/>
          </a:p>
          <a:p>
            <a:pPr lvl="1"/>
            <a:r>
              <a:rPr lang="fr-FR" dirty="0" smtClean="0"/>
              <a:t>Autorité </a:t>
            </a:r>
            <a:r>
              <a:rPr lang="fr-FR" dirty="0"/>
              <a:t>indépendante chargée de la protection des données au niveau de </a:t>
            </a:r>
            <a:r>
              <a:rPr lang="fr-FR" dirty="0" smtClean="0"/>
              <a:t>l’UE</a:t>
            </a:r>
          </a:p>
          <a:p>
            <a:pPr lvl="2"/>
            <a:r>
              <a:rPr lang="fr-FR" dirty="0" smtClean="0"/>
              <a:t>Newsletter trimestrielle + Flux RSS</a:t>
            </a:r>
          </a:p>
          <a:p>
            <a:pPr lvl="2"/>
            <a:r>
              <a:rPr lang="fr-FR" dirty="0" smtClean="0"/>
              <a:t>Arrêts CJUE / CEDH par thème &gt; </a:t>
            </a:r>
            <a:r>
              <a:rPr lang="fr-FR" dirty="0" smtClean="0">
                <a:hlinkClick r:id="rId9"/>
              </a:rPr>
              <a:t>Case-</a:t>
            </a:r>
            <a:r>
              <a:rPr lang="fr-FR" dirty="0" err="1" smtClean="0">
                <a:hlinkClick r:id="rId9"/>
              </a:rPr>
              <a:t>law</a:t>
            </a:r>
            <a:r>
              <a:rPr lang="fr-FR" dirty="0" smtClean="0">
                <a:hlinkClick r:id="rId9"/>
              </a:rPr>
              <a:t> </a:t>
            </a:r>
            <a:r>
              <a:rPr lang="fr-FR" dirty="0" err="1" smtClean="0">
                <a:hlinkClick r:id="rId9"/>
              </a:rPr>
              <a:t>overview</a:t>
            </a:r>
            <a:endParaRPr lang="fr-FR" dirty="0" smtClean="0"/>
          </a:p>
          <a:p>
            <a:pPr lvl="2"/>
            <a:r>
              <a:rPr lang="fr-FR" dirty="0" smtClean="0"/>
              <a:t>Résumé de décisions </a:t>
            </a:r>
            <a:r>
              <a:rPr lang="fr-FR" dirty="0"/>
              <a:t>&gt; </a:t>
            </a:r>
            <a:r>
              <a:rPr lang="fr-FR" dirty="0">
                <a:hlinkClick r:id="rId10"/>
              </a:rPr>
              <a:t>synthèse 2015 de la </a:t>
            </a:r>
            <a:r>
              <a:rPr lang="fr-FR" dirty="0" smtClean="0">
                <a:hlinkClick r:id="rId10"/>
              </a:rPr>
              <a:t>jurisprudence</a:t>
            </a:r>
            <a:endParaRPr lang="fr-FR" dirty="0" smtClean="0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>
          <a:xfrm>
            <a:off x="2294384" y="6356350"/>
            <a:ext cx="2133600" cy="365125"/>
          </a:xfrm>
        </p:spPr>
        <p:txBody>
          <a:bodyPr/>
          <a:lstStyle/>
          <a:p>
            <a:r>
              <a:rPr lang="fr-FR" dirty="0" smtClean="0"/>
              <a:t>03/07/2019</a:t>
            </a:r>
            <a:endParaRPr lang="fr-FR" dirty="0"/>
          </a:p>
        </p:txBody>
      </p:sp>
      <p:sp>
        <p:nvSpPr>
          <p:cNvPr id="11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052664" y="6356350"/>
            <a:ext cx="3543672" cy="365125"/>
          </a:xfrm>
        </p:spPr>
        <p:txBody>
          <a:bodyPr/>
          <a:lstStyle/>
          <a:p>
            <a:r>
              <a:rPr lang="it-IT" dirty="0" smtClean="0">
                <a:solidFill>
                  <a:schemeClr val="tx1">
                    <a:tint val="75000"/>
                  </a:schemeClr>
                </a:solidFill>
              </a:rPr>
              <a:t>Céline Bigoy – Service information documentation</a:t>
            </a:r>
            <a:endParaRPr lang="fr-FR" dirty="0" smtClean="0">
              <a:solidFill>
                <a:schemeClr val="tx1">
                  <a:tint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6917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Manuel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FRA / CEDH / Conseil de l’Europe / EDPS &gt; </a:t>
            </a:r>
            <a:r>
              <a:rPr lang="fr-FR" dirty="0" smtClean="0">
                <a:hlinkClick r:id="rId3"/>
              </a:rPr>
              <a:t>Manuel de droit européen en matière de protection des données </a:t>
            </a:r>
            <a:r>
              <a:rPr lang="fr-FR" dirty="0" smtClean="0"/>
              <a:t>(FR/EN)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9802C-F5ED-479F-BD33-575DD16C0CF5}" type="datetime1">
              <a:rPr lang="fr-FR" smtClean="0"/>
              <a:t>04/07/2019</a:t>
            </a:fld>
            <a:endParaRPr lang="fr-FR"/>
          </a:p>
        </p:txBody>
      </p:sp>
      <p:sp>
        <p:nvSpPr>
          <p:cNvPr id="9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tx1">
                    <a:tint val="75000"/>
                  </a:schemeClr>
                </a:solidFill>
              </a:rPr>
              <a:t>Céline Bigoy – Service information documentation</a:t>
            </a:r>
            <a:endParaRPr lang="fr-FR" dirty="0" smtClean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DC97-5D12-4D9B-BA49-CCEB784B454D}" type="slidenum">
              <a:rPr lang="fr-FR" smtClean="0"/>
              <a:pPr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150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Autorités de protection </a:t>
            </a:r>
            <a:r>
              <a:rPr lang="fr-FR" dirty="0" smtClean="0"/>
              <a:t>des données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0073216"/>
              </p:ext>
            </p:extLst>
          </p:nvPr>
        </p:nvGraphicFramePr>
        <p:xfrm>
          <a:off x="457200" y="1600200"/>
          <a:ext cx="8363271" cy="447612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87757"/>
                <a:gridCol w="2787757"/>
                <a:gridCol w="2787757"/>
              </a:tblGrid>
              <a:tr h="294739">
                <a:tc gridSpan="3"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Attention  - Tableau</a:t>
                      </a:r>
                      <a:r>
                        <a:rPr lang="fr-FR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r-FR" baseline="0" dirty="0" smtClean="0">
                          <a:solidFill>
                            <a:srgbClr val="FF0000"/>
                          </a:solidFill>
                        </a:rPr>
                        <a:t>incomplet </a:t>
                      </a:r>
                      <a:r>
                        <a:rPr lang="fr-FR" baseline="0" dirty="0" smtClean="0">
                          <a:solidFill>
                            <a:srgbClr val="FF0000"/>
                          </a:solidFill>
                        </a:rPr>
                        <a:t>– </a:t>
                      </a:r>
                      <a:r>
                        <a:rPr lang="fr-FR" baseline="0" smtClean="0">
                          <a:solidFill>
                            <a:srgbClr val="FF0000"/>
                          </a:solidFill>
                        </a:rPr>
                        <a:t>Version </a:t>
                      </a:r>
                      <a:r>
                        <a:rPr lang="fr-FR" baseline="0" smtClean="0">
                          <a:solidFill>
                            <a:srgbClr val="FF0000"/>
                          </a:solidFill>
                        </a:rPr>
                        <a:t>complétée à </a:t>
                      </a:r>
                      <a:r>
                        <a:rPr lang="fr-FR" baseline="0" dirty="0" smtClean="0">
                          <a:solidFill>
                            <a:srgbClr val="FF0000"/>
                          </a:solidFill>
                        </a:rPr>
                        <a:t>venir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</a:tr>
              <a:tr h="294739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bg1"/>
                          </a:solidFill>
                        </a:rPr>
                        <a:t>Pays</a:t>
                      </a:r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4596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olidFill>
                            <a:schemeClr val="bg1"/>
                          </a:solidFill>
                        </a:rPr>
                        <a:t>Langue(s)</a:t>
                      </a:r>
                    </a:p>
                  </a:txBody>
                  <a:tcPr>
                    <a:solidFill>
                      <a:srgbClr val="4596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bg1"/>
                          </a:solidFill>
                        </a:rPr>
                        <a:t>Veille</a:t>
                      </a:r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4596EC"/>
                    </a:solidFill>
                  </a:tcPr>
                </a:tc>
              </a:tr>
              <a:tr h="736848">
                <a:tc>
                  <a:txBody>
                    <a:bodyPr/>
                    <a:lstStyle/>
                    <a:p>
                      <a:r>
                        <a:rPr lang="fr-FR" b="0" dirty="0" err="1" smtClean="0"/>
                        <a:t>Austria</a:t>
                      </a:r>
                      <a:endParaRPr lang="fr-FR" b="0" dirty="0" smtClean="0"/>
                    </a:p>
                    <a:p>
                      <a:r>
                        <a:rPr lang="fr-FR" b="0" dirty="0" err="1" smtClean="0">
                          <a:hlinkClick r:id="rId2"/>
                        </a:rPr>
                        <a:t>Österreichische</a:t>
                      </a:r>
                      <a:r>
                        <a:rPr lang="fr-FR" b="0" dirty="0" smtClean="0">
                          <a:hlinkClick r:id="rId2"/>
                        </a:rPr>
                        <a:t> </a:t>
                      </a:r>
                      <a:r>
                        <a:rPr lang="fr-FR" b="0" dirty="0" err="1" smtClean="0">
                          <a:hlinkClick r:id="rId2"/>
                        </a:rPr>
                        <a:t>Datenschutzbehörde</a:t>
                      </a:r>
                      <a:r>
                        <a:rPr lang="fr-FR" b="0" dirty="0" smtClean="0">
                          <a:hlinkClick r:id="rId2"/>
                        </a:rPr>
                        <a:t> </a:t>
                      </a:r>
                      <a:endParaRPr lang="fr-F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Anglais (partiel)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Newsletter</a:t>
                      </a:r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trimestrielle en allemand uniquement</a:t>
                      </a:r>
                    </a:p>
                  </a:txBody>
                  <a:tcPr/>
                </a:tc>
              </a:tr>
              <a:tr h="957902">
                <a:tc>
                  <a:txBody>
                    <a:bodyPr/>
                    <a:lstStyle/>
                    <a:p>
                      <a:r>
                        <a:rPr lang="fr-FR" b="0" dirty="0" err="1" smtClean="0"/>
                        <a:t>Belgium</a:t>
                      </a:r>
                      <a:endParaRPr lang="fr-FR" b="0" dirty="0" smtClean="0"/>
                    </a:p>
                    <a:p>
                      <a:r>
                        <a:rPr lang="fr-FR" b="0" dirty="0" smtClean="0">
                          <a:hlinkClick r:id="rId4"/>
                        </a:rPr>
                        <a:t>Autorité de la protection des données (APD-GBA)</a:t>
                      </a:r>
                      <a:endParaRPr lang="fr-F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Français</a:t>
                      </a:r>
                    </a:p>
                    <a:p>
                      <a:r>
                        <a:rPr lang="fr-FR" dirty="0" smtClean="0"/>
                        <a:t>Anglais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957902">
                <a:tc>
                  <a:txBody>
                    <a:bodyPr/>
                    <a:lstStyle/>
                    <a:p>
                      <a:r>
                        <a:rPr lang="it-IT" b="0" dirty="0" smtClean="0"/>
                        <a:t>Bulgaria</a:t>
                      </a:r>
                    </a:p>
                    <a:p>
                      <a:r>
                        <a:rPr lang="it-IT" b="0" dirty="0" smtClean="0"/>
                        <a:t>Commission for Personal Data Protection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Français</a:t>
                      </a:r>
                    </a:p>
                    <a:p>
                      <a:r>
                        <a:rPr lang="fr-FR" dirty="0" smtClean="0"/>
                        <a:t>Anglais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Bulletin</a:t>
                      </a:r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tous les deux mois uniquement en bulgare</a:t>
                      </a:r>
                    </a:p>
                  </a:txBody>
                  <a:tcPr/>
                </a:tc>
              </a:tr>
              <a:tr h="294739">
                <a:tc>
                  <a:txBody>
                    <a:bodyPr/>
                    <a:lstStyle/>
                    <a:p>
                      <a:r>
                        <a:rPr lang="fr-FR" b="0" dirty="0" err="1" smtClean="0"/>
                        <a:t>Croatia</a:t>
                      </a:r>
                      <a:endParaRPr lang="fr-FR" b="0" dirty="0" smtClean="0"/>
                    </a:p>
                    <a:p>
                      <a:r>
                        <a:rPr lang="fr-FR" b="0" dirty="0" err="1" smtClean="0">
                          <a:hlinkClick r:id="rId6"/>
                        </a:rPr>
                        <a:t>Croatian</a:t>
                      </a:r>
                      <a:r>
                        <a:rPr lang="fr-FR" b="0" dirty="0" smtClean="0">
                          <a:hlinkClick r:id="rId6"/>
                        </a:rPr>
                        <a:t> </a:t>
                      </a:r>
                      <a:r>
                        <a:rPr lang="fr-FR" b="0" dirty="0" err="1" smtClean="0">
                          <a:hlinkClick r:id="rId6"/>
                        </a:rPr>
                        <a:t>Personal</a:t>
                      </a:r>
                      <a:r>
                        <a:rPr lang="fr-FR" b="0" dirty="0" smtClean="0">
                          <a:hlinkClick r:id="rId6"/>
                        </a:rPr>
                        <a:t> Data Protection Agency </a:t>
                      </a:r>
                      <a:endParaRPr lang="fr-FR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Anglais</a:t>
                      </a:r>
                      <a:r>
                        <a:rPr lang="fr-FR" baseline="0" dirty="0" smtClean="0"/>
                        <a:t> (partiel)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DC97-5D12-4D9B-BA49-CCEB784B454D}" type="slidenum">
              <a:rPr lang="fr-FR" smtClean="0"/>
              <a:pPr/>
              <a:t>19</a:t>
            </a:fld>
            <a:endParaRPr lang="fr-FR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>
          <a:xfrm>
            <a:off x="2294384" y="6356350"/>
            <a:ext cx="2133600" cy="365125"/>
          </a:xfrm>
        </p:spPr>
        <p:txBody>
          <a:bodyPr/>
          <a:lstStyle/>
          <a:p>
            <a:r>
              <a:rPr lang="fr-FR" dirty="0" smtClean="0"/>
              <a:t>03/07/2019</a:t>
            </a:r>
            <a:endParaRPr lang="fr-FR" dirty="0"/>
          </a:p>
        </p:txBody>
      </p:sp>
      <p:sp>
        <p:nvSpPr>
          <p:cNvPr id="11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052664" y="6356350"/>
            <a:ext cx="3543672" cy="365125"/>
          </a:xfrm>
        </p:spPr>
        <p:txBody>
          <a:bodyPr/>
          <a:lstStyle/>
          <a:p>
            <a:r>
              <a:rPr lang="it-IT" dirty="0"/>
              <a:t>Céline </a:t>
            </a:r>
            <a:r>
              <a:rPr lang="it-IT" dirty="0" smtClean="0"/>
              <a:t>Bigoy – </a:t>
            </a:r>
            <a:r>
              <a:rPr lang="it-IT" dirty="0"/>
              <a:t>Service information documentation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Plan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Législation</a:t>
            </a:r>
          </a:p>
          <a:p>
            <a:r>
              <a:rPr lang="fr-FR" dirty="0" smtClean="0"/>
              <a:t>Jurisprudence</a:t>
            </a:r>
          </a:p>
          <a:p>
            <a:r>
              <a:rPr lang="fr-FR" dirty="0" smtClean="0"/>
              <a:t>Institutions européennes</a:t>
            </a:r>
          </a:p>
          <a:p>
            <a:r>
              <a:rPr lang="fr-FR" dirty="0" smtClean="0"/>
              <a:t>CNIL</a:t>
            </a:r>
          </a:p>
          <a:p>
            <a:r>
              <a:rPr lang="fr-FR" dirty="0" smtClean="0"/>
              <a:t>Doctrine</a:t>
            </a:r>
          </a:p>
          <a:p>
            <a:r>
              <a:rPr lang="fr-FR" dirty="0" smtClean="0"/>
              <a:t>Sources d’actualité</a:t>
            </a:r>
          </a:p>
          <a:p>
            <a:r>
              <a:rPr lang="fr-FR" dirty="0" smtClean="0"/>
              <a:t>Autres sources</a:t>
            </a:r>
          </a:p>
          <a:p>
            <a:endParaRPr lang="fr-FR" dirty="0" smtClean="0"/>
          </a:p>
          <a:p>
            <a:pPr lvl="2"/>
            <a:endParaRPr lang="fr-FR" dirty="0" smtClean="0"/>
          </a:p>
        </p:txBody>
      </p:sp>
      <p:sp>
        <p:nvSpPr>
          <p:cNvPr id="11" name="Espace réservé de la date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03/07/2019</a:t>
            </a:r>
            <a:endParaRPr lang="fr-FR" dirty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DC97-5D12-4D9B-BA49-CCEB784B454D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13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052664" y="6356350"/>
            <a:ext cx="3543672" cy="365125"/>
          </a:xfrm>
        </p:spPr>
        <p:txBody>
          <a:bodyPr/>
          <a:lstStyle/>
          <a:p>
            <a:r>
              <a:rPr lang="it-IT" dirty="0"/>
              <a:t>Céline </a:t>
            </a:r>
            <a:r>
              <a:rPr lang="it-IT" dirty="0" smtClean="0"/>
              <a:t>Bigoy – </a:t>
            </a:r>
            <a:r>
              <a:rPr lang="it-IT" dirty="0"/>
              <a:t>Service information documentation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80121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Autorités de protection </a:t>
            </a:r>
            <a:r>
              <a:rPr lang="fr-FR" dirty="0" smtClean="0"/>
              <a:t>des données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856940"/>
              </p:ext>
            </p:extLst>
          </p:nvPr>
        </p:nvGraphicFramePr>
        <p:xfrm>
          <a:off x="457200" y="1600200"/>
          <a:ext cx="8363271" cy="43719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87757"/>
                <a:gridCol w="2787757"/>
                <a:gridCol w="2787757"/>
              </a:tblGrid>
              <a:tr h="294739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Pays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Langue(s)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Veille</a:t>
                      </a:r>
                      <a:endParaRPr lang="fr-FR" dirty="0"/>
                    </a:p>
                  </a:txBody>
                  <a:tcPr/>
                </a:tc>
              </a:tr>
              <a:tr h="736848">
                <a:tc>
                  <a:txBody>
                    <a:bodyPr/>
                    <a:lstStyle/>
                    <a:p>
                      <a:r>
                        <a:rPr lang="fr-FR" b="0" dirty="0" err="1" smtClean="0"/>
                        <a:t>Cyprus</a:t>
                      </a:r>
                      <a:endParaRPr lang="fr-FR" b="0" dirty="0" smtClean="0"/>
                    </a:p>
                    <a:p>
                      <a:r>
                        <a:rPr lang="fr-FR" b="0" dirty="0" err="1" smtClean="0">
                          <a:hlinkClick r:id="rId2"/>
                        </a:rPr>
                        <a:t>Commissioner</a:t>
                      </a:r>
                      <a:r>
                        <a:rPr lang="fr-FR" b="0" dirty="0" smtClean="0">
                          <a:hlinkClick r:id="rId2"/>
                        </a:rPr>
                        <a:t> for </a:t>
                      </a:r>
                      <a:r>
                        <a:rPr lang="fr-FR" b="0" dirty="0" err="1" smtClean="0">
                          <a:hlinkClick r:id="rId2"/>
                        </a:rPr>
                        <a:t>Personal</a:t>
                      </a:r>
                      <a:r>
                        <a:rPr lang="fr-FR" b="0" dirty="0" smtClean="0">
                          <a:hlinkClick r:id="rId2"/>
                        </a:rPr>
                        <a:t> Data Protection</a:t>
                      </a:r>
                      <a:endParaRPr lang="fr-F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Anglais (partiel)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957902">
                <a:tc>
                  <a:txBody>
                    <a:bodyPr/>
                    <a:lstStyle/>
                    <a:p>
                      <a:r>
                        <a:rPr lang="fr-FR" b="0" dirty="0" err="1" smtClean="0"/>
                        <a:t>Czech</a:t>
                      </a:r>
                      <a:r>
                        <a:rPr lang="fr-FR" b="0" dirty="0" smtClean="0"/>
                        <a:t> </a:t>
                      </a:r>
                      <a:r>
                        <a:rPr lang="fr-FR" b="0" dirty="0" err="1" smtClean="0"/>
                        <a:t>Republic</a:t>
                      </a:r>
                      <a:endParaRPr lang="fr-FR" b="0" dirty="0" smtClean="0"/>
                    </a:p>
                    <a:p>
                      <a:r>
                        <a:rPr lang="en-US" b="0" dirty="0" smtClean="0">
                          <a:hlinkClick r:id="rId3"/>
                        </a:rPr>
                        <a:t>Office for Personal Data Protection</a:t>
                      </a:r>
                      <a:endParaRPr lang="fr-F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Anglais (partiel)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Newsletter</a:t>
                      </a:r>
                      <a:r>
                        <a:rPr lang="fr-FR" baseline="0" dirty="0" smtClean="0"/>
                        <a:t> (langue ?)</a:t>
                      </a:r>
                    </a:p>
                    <a:p>
                      <a:r>
                        <a:rPr lang="fr-FR" baseline="0" dirty="0" smtClean="0">
                          <a:hlinkClick r:id="rId4"/>
                        </a:rPr>
                        <a:t>Flux RSS </a:t>
                      </a:r>
                      <a:r>
                        <a:rPr lang="fr-FR" baseline="0" dirty="0" smtClean="0"/>
                        <a:t>&gt; </a:t>
                      </a:r>
                      <a:r>
                        <a:rPr lang="fr-FR" dirty="0" smtClean="0"/>
                        <a:t>à chercher dans la page source</a:t>
                      </a:r>
                    </a:p>
                  </a:txBody>
                  <a:tcPr/>
                </a:tc>
              </a:tr>
              <a:tr h="670858">
                <a:tc>
                  <a:txBody>
                    <a:bodyPr/>
                    <a:lstStyle/>
                    <a:p>
                      <a:r>
                        <a:rPr lang="fr-FR" b="0" dirty="0" err="1" smtClean="0"/>
                        <a:t>Denmark</a:t>
                      </a:r>
                      <a:endParaRPr lang="fr-FR" b="0" dirty="0" smtClean="0"/>
                    </a:p>
                    <a:p>
                      <a:r>
                        <a:rPr lang="fr-FR" b="0" dirty="0" err="1" smtClean="0">
                          <a:hlinkClick r:id="rId5"/>
                        </a:rPr>
                        <a:t>Datatilsynet</a:t>
                      </a:r>
                      <a:endParaRPr lang="it-IT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94739">
                <a:tc>
                  <a:txBody>
                    <a:bodyPr/>
                    <a:lstStyle/>
                    <a:p>
                      <a:r>
                        <a:rPr lang="fr-FR" b="0" dirty="0" err="1" smtClean="0"/>
                        <a:t>Estonia</a:t>
                      </a:r>
                      <a:endParaRPr lang="fr-FR" b="0" dirty="0" smtClean="0"/>
                    </a:p>
                    <a:p>
                      <a:r>
                        <a:rPr lang="en-US" b="0" dirty="0" smtClean="0">
                          <a:hlinkClick r:id="rId6"/>
                        </a:rPr>
                        <a:t>Estonian Data Protection Inspectorate (</a:t>
                      </a:r>
                      <a:r>
                        <a:rPr lang="en-US" b="0" dirty="0" err="1" smtClean="0">
                          <a:hlinkClick r:id="rId6"/>
                        </a:rPr>
                        <a:t>Andmekaitse</a:t>
                      </a:r>
                      <a:r>
                        <a:rPr lang="en-US" b="0" dirty="0" smtClean="0">
                          <a:hlinkClick r:id="rId6"/>
                        </a:rPr>
                        <a:t> </a:t>
                      </a:r>
                      <a:r>
                        <a:rPr lang="en-US" b="0" dirty="0" err="1" smtClean="0">
                          <a:hlinkClick r:id="rId6"/>
                        </a:rPr>
                        <a:t>Inspektsioon</a:t>
                      </a:r>
                      <a:r>
                        <a:rPr lang="en-US" b="0" dirty="0" smtClean="0">
                          <a:hlinkClick r:id="rId6"/>
                        </a:rPr>
                        <a:t>)</a:t>
                      </a:r>
                      <a:endParaRPr lang="fr-FR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DC97-5D12-4D9B-BA49-CCEB784B454D}" type="slidenum">
              <a:rPr lang="fr-FR" smtClean="0"/>
              <a:pPr/>
              <a:t>20</a:t>
            </a:fld>
            <a:endParaRPr lang="fr-FR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>
          <a:xfrm>
            <a:off x="2294384" y="6356350"/>
            <a:ext cx="2133600" cy="365125"/>
          </a:xfrm>
        </p:spPr>
        <p:txBody>
          <a:bodyPr/>
          <a:lstStyle/>
          <a:p>
            <a:r>
              <a:rPr lang="fr-FR" dirty="0" smtClean="0"/>
              <a:t>03/07/2019</a:t>
            </a:r>
            <a:endParaRPr lang="fr-FR" dirty="0"/>
          </a:p>
        </p:txBody>
      </p:sp>
      <p:sp>
        <p:nvSpPr>
          <p:cNvPr id="11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052664" y="6356350"/>
            <a:ext cx="3543672" cy="365125"/>
          </a:xfrm>
        </p:spPr>
        <p:txBody>
          <a:bodyPr/>
          <a:lstStyle/>
          <a:p>
            <a:r>
              <a:rPr lang="it-IT" dirty="0"/>
              <a:t>Céline </a:t>
            </a:r>
            <a:r>
              <a:rPr lang="it-IT" dirty="0" smtClean="0"/>
              <a:t>Bigoy – </a:t>
            </a:r>
            <a:r>
              <a:rPr lang="it-IT" dirty="0"/>
              <a:t>Service information documentation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5609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Autorités de protection </a:t>
            </a:r>
            <a:r>
              <a:rPr lang="fr-FR" dirty="0" smtClean="0"/>
              <a:t>des données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6878797"/>
              </p:ext>
            </p:extLst>
          </p:nvPr>
        </p:nvGraphicFramePr>
        <p:xfrm>
          <a:off x="457200" y="1600200"/>
          <a:ext cx="8363271" cy="48463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87757"/>
                <a:gridCol w="2787757"/>
                <a:gridCol w="2787757"/>
              </a:tblGrid>
              <a:tr h="294739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Pays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Langue(s)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Veille</a:t>
                      </a:r>
                      <a:endParaRPr lang="fr-FR" dirty="0"/>
                    </a:p>
                  </a:txBody>
                  <a:tcPr/>
                </a:tc>
              </a:tr>
              <a:tr h="736848">
                <a:tc>
                  <a:txBody>
                    <a:bodyPr/>
                    <a:lstStyle/>
                    <a:p>
                      <a:r>
                        <a:rPr lang="en-US" b="0" dirty="0" smtClean="0"/>
                        <a:t>Finland</a:t>
                      </a:r>
                    </a:p>
                    <a:p>
                      <a:r>
                        <a:rPr lang="en-US" b="0" dirty="0" smtClean="0">
                          <a:hlinkClick r:id="rId2"/>
                        </a:rPr>
                        <a:t>Office of the Data Protection Ombudsman</a:t>
                      </a:r>
                      <a:endParaRPr lang="en-US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957902">
                <a:tc>
                  <a:txBody>
                    <a:bodyPr/>
                    <a:lstStyle/>
                    <a:p>
                      <a:r>
                        <a:rPr lang="fr-FR" b="0" dirty="0" smtClean="0"/>
                        <a:t>Germany</a:t>
                      </a:r>
                    </a:p>
                    <a:p>
                      <a:r>
                        <a:rPr lang="de-DE" b="0" dirty="0" smtClean="0">
                          <a:hlinkClick r:id="rId3"/>
                        </a:rPr>
                        <a:t>Die Bundesbeauftragte für den Datenschutz und die Informationsfreiheit </a:t>
                      </a:r>
                      <a:endParaRPr lang="fr-F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Newsletter en allemand</a:t>
                      </a:r>
                      <a:endParaRPr lang="fr-FR" dirty="0"/>
                    </a:p>
                  </a:txBody>
                  <a:tcPr/>
                </a:tc>
              </a:tr>
              <a:tr h="670858">
                <a:tc>
                  <a:txBody>
                    <a:bodyPr/>
                    <a:lstStyle/>
                    <a:p>
                      <a:r>
                        <a:rPr lang="fr-FR" b="0" dirty="0" err="1" smtClean="0"/>
                        <a:t>Greece</a:t>
                      </a:r>
                      <a:endParaRPr lang="fr-FR" b="0" dirty="0" smtClean="0"/>
                    </a:p>
                    <a:p>
                      <a:r>
                        <a:rPr lang="fr-FR" b="0" dirty="0" err="1" smtClean="0">
                          <a:hlinkClick r:id="rId4"/>
                        </a:rPr>
                        <a:t>Hellenic</a:t>
                      </a:r>
                      <a:r>
                        <a:rPr lang="fr-FR" b="0" dirty="0" smtClean="0">
                          <a:hlinkClick r:id="rId4"/>
                        </a:rPr>
                        <a:t> Data Protection </a:t>
                      </a:r>
                      <a:r>
                        <a:rPr lang="fr-FR" b="0" dirty="0" err="1" smtClean="0">
                          <a:hlinkClick r:id="rId4"/>
                        </a:rPr>
                        <a:t>Authority</a:t>
                      </a:r>
                      <a:r>
                        <a:rPr lang="fr-FR" b="0" dirty="0" smtClean="0">
                          <a:hlinkClick r:id="rId4"/>
                        </a:rPr>
                        <a:t> </a:t>
                      </a:r>
                      <a:endParaRPr lang="it-IT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94739">
                <a:tc>
                  <a:txBody>
                    <a:bodyPr/>
                    <a:lstStyle/>
                    <a:p>
                      <a:r>
                        <a:rPr lang="fr-FR" b="0" dirty="0" err="1" smtClean="0"/>
                        <a:t>Hungary</a:t>
                      </a:r>
                      <a:endParaRPr lang="fr-FR" b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hlinkClick r:id="rId5"/>
                        </a:rPr>
                        <a:t>Hungarian National Authority for Data Protection and Freedom of Information</a:t>
                      </a:r>
                      <a:endParaRPr lang="en-US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DC97-5D12-4D9B-BA49-CCEB784B454D}" type="slidenum">
              <a:rPr lang="fr-FR" smtClean="0"/>
              <a:pPr/>
              <a:t>21</a:t>
            </a:fld>
            <a:endParaRPr lang="fr-FR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>
          <a:xfrm>
            <a:off x="2294384" y="6356350"/>
            <a:ext cx="2133600" cy="365125"/>
          </a:xfrm>
        </p:spPr>
        <p:txBody>
          <a:bodyPr/>
          <a:lstStyle/>
          <a:p>
            <a:r>
              <a:rPr lang="fr-FR" dirty="0" smtClean="0"/>
              <a:t>03/07/2019</a:t>
            </a:r>
            <a:endParaRPr lang="fr-FR" dirty="0"/>
          </a:p>
        </p:txBody>
      </p:sp>
      <p:sp>
        <p:nvSpPr>
          <p:cNvPr id="11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052664" y="6356350"/>
            <a:ext cx="3543672" cy="365125"/>
          </a:xfrm>
        </p:spPr>
        <p:txBody>
          <a:bodyPr/>
          <a:lstStyle/>
          <a:p>
            <a:r>
              <a:rPr lang="it-IT" dirty="0"/>
              <a:t>Céline </a:t>
            </a:r>
            <a:r>
              <a:rPr lang="it-IT" dirty="0" smtClean="0"/>
              <a:t>Bigoy – </a:t>
            </a:r>
            <a:r>
              <a:rPr lang="it-IT" dirty="0"/>
              <a:t>Service information documentation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61321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Autorités de protection </a:t>
            </a:r>
            <a:r>
              <a:rPr lang="fr-FR" dirty="0" smtClean="0"/>
              <a:t>des données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5907929"/>
              </p:ext>
            </p:extLst>
          </p:nvPr>
        </p:nvGraphicFramePr>
        <p:xfrm>
          <a:off x="457200" y="1600200"/>
          <a:ext cx="8363271" cy="434118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87757"/>
                <a:gridCol w="2787757"/>
                <a:gridCol w="2787757"/>
              </a:tblGrid>
              <a:tr h="294739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Pays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Langue(s)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Veille</a:t>
                      </a:r>
                      <a:endParaRPr lang="fr-FR" dirty="0"/>
                    </a:p>
                  </a:txBody>
                  <a:tcPr/>
                </a:tc>
              </a:tr>
              <a:tr h="736848">
                <a:tc>
                  <a:txBody>
                    <a:bodyPr/>
                    <a:lstStyle/>
                    <a:p>
                      <a:r>
                        <a:rPr lang="fr-FR" b="0" dirty="0" err="1" smtClean="0"/>
                        <a:t>Hungary</a:t>
                      </a:r>
                      <a:endParaRPr lang="fr-FR" b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hlinkClick r:id="rId2"/>
                        </a:rPr>
                        <a:t>Hungarian National Authority for Data Protection and Freedom of Information</a:t>
                      </a:r>
                      <a:endParaRPr lang="en-US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Anglais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957902">
                <a:tc>
                  <a:txBody>
                    <a:bodyPr/>
                    <a:lstStyle/>
                    <a:p>
                      <a:r>
                        <a:rPr lang="fr-FR" b="0" dirty="0" smtClean="0"/>
                        <a:t>Ireland</a:t>
                      </a:r>
                      <a:r>
                        <a:rPr lang="de-DE" b="0" dirty="0" smtClean="0">
                          <a:hlinkClick r:id="rId3"/>
                        </a:rPr>
                        <a:t> </a:t>
                      </a:r>
                      <a:endParaRPr lang="de-DE" b="0" dirty="0" smtClean="0"/>
                    </a:p>
                    <a:p>
                      <a:r>
                        <a:rPr lang="fr-FR" b="0" dirty="0" smtClean="0">
                          <a:hlinkClick r:id="rId4"/>
                        </a:rPr>
                        <a:t>Data Protection Commission</a:t>
                      </a:r>
                      <a:endParaRPr lang="fr-F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Anglais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670858">
                <a:tc>
                  <a:txBody>
                    <a:bodyPr/>
                    <a:lstStyle/>
                    <a:p>
                      <a:r>
                        <a:rPr lang="fr-FR" b="0" dirty="0" err="1" smtClean="0"/>
                        <a:t>Italy</a:t>
                      </a:r>
                      <a:endParaRPr lang="fr-FR" b="0" dirty="0" smtClean="0"/>
                    </a:p>
                    <a:p>
                      <a:r>
                        <a:rPr lang="it-IT" b="0" dirty="0" smtClean="0">
                          <a:hlinkClick r:id="rId5"/>
                        </a:rPr>
                        <a:t>Garante per la protezione dei dati personali </a:t>
                      </a:r>
                      <a:endParaRPr lang="it-IT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Anglais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94739">
                <a:tc>
                  <a:txBody>
                    <a:bodyPr/>
                    <a:lstStyle/>
                    <a:p>
                      <a:r>
                        <a:rPr lang="fr-FR" b="0" dirty="0" err="1" smtClean="0"/>
                        <a:t>Latvia</a:t>
                      </a:r>
                      <a:endParaRPr lang="fr-FR" b="0" dirty="0" smtClean="0"/>
                    </a:p>
                    <a:p>
                      <a:r>
                        <a:rPr lang="fr-FR" b="0" dirty="0" smtClean="0">
                          <a:hlinkClick r:id="rId6"/>
                        </a:rPr>
                        <a:t>Data State </a:t>
                      </a:r>
                      <a:r>
                        <a:rPr lang="fr-FR" b="0" dirty="0" err="1" smtClean="0">
                          <a:hlinkClick r:id="rId6"/>
                        </a:rPr>
                        <a:t>Inspectorate</a:t>
                      </a:r>
                      <a:endParaRPr lang="fr-FR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DC97-5D12-4D9B-BA49-CCEB784B454D}" type="slidenum">
              <a:rPr lang="fr-FR" smtClean="0"/>
              <a:pPr/>
              <a:t>22</a:t>
            </a:fld>
            <a:endParaRPr lang="fr-FR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>
          <a:xfrm>
            <a:off x="2294384" y="6356350"/>
            <a:ext cx="2133600" cy="365125"/>
          </a:xfrm>
        </p:spPr>
        <p:txBody>
          <a:bodyPr/>
          <a:lstStyle/>
          <a:p>
            <a:r>
              <a:rPr lang="fr-FR" dirty="0" smtClean="0"/>
              <a:t>03/07/2019</a:t>
            </a:r>
            <a:endParaRPr lang="fr-FR" dirty="0"/>
          </a:p>
        </p:txBody>
      </p:sp>
      <p:sp>
        <p:nvSpPr>
          <p:cNvPr id="11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052664" y="6356350"/>
            <a:ext cx="3543672" cy="365125"/>
          </a:xfrm>
        </p:spPr>
        <p:txBody>
          <a:bodyPr/>
          <a:lstStyle/>
          <a:p>
            <a:r>
              <a:rPr lang="it-IT" dirty="0"/>
              <a:t>Céline </a:t>
            </a:r>
            <a:r>
              <a:rPr lang="it-IT" dirty="0" smtClean="0"/>
              <a:t>Bigoy – </a:t>
            </a:r>
            <a:r>
              <a:rPr lang="it-IT" dirty="0"/>
              <a:t>Service information documentation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31353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Autorités de protection </a:t>
            </a:r>
            <a:r>
              <a:rPr lang="fr-FR" dirty="0" smtClean="0"/>
              <a:t>des données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1205030"/>
              </p:ext>
            </p:extLst>
          </p:nvPr>
        </p:nvGraphicFramePr>
        <p:xfrm>
          <a:off x="457200" y="1600200"/>
          <a:ext cx="8363271" cy="4572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87757"/>
                <a:gridCol w="2787757"/>
                <a:gridCol w="2787757"/>
              </a:tblGrid>
              <a:tr h="294739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Pays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Langue(s)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Veille</a:t>
                      </a:r>
                      <a:endParaRPr lang="fr-FR" dirty="0"/>
                    </a:p>
                  </a:txBody>
                  <a:tcPr/>
                </a:tc>
              </a:tr>
              <a:tr h="736848">
                <a:tc>
                  <a:txBody>
                    <a:bodyPr/>
                    <a:lstStyle/>
                    <a:p>
                      <a:r>
                        <a:rPr lang="fr-FR" b="0" dirty="0" err="1" smtClean="0"/>
                        <a:t>Lithuania</a:t>
                      </a:r>
                      <a:endParaRPr lang="fr-FR" b="0" dirty="0" smtClean="0"/>
                    </a:p>
                    <a:p>
                      <a:r>
                        <a:rPr lang="fr-FR" b="0" dirty="0" smtClean="0">
                          <a:hlinkClick r:id="rId2"/>
                        </a:rPr>
                        <a:t>State Data Protection </a:t>
                      </a:r>
                      <a:r>
                        <a:rPr lang="fr-FR" b="0" dirty="0" err="1" smtClean="0">
                          <a:hlinkClick r:id="rId2"/>
                        </a:rPr>
                        <a:t>Inspectorate</a:t>
                      </a:r>
                      <a:endParaRPr lang="en-US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Anglais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957902">
                <a:tc>
                  <a:txBody>
                    <a:bodyPr/>
                    <a:lstStyle/>
                    <a:p>
                      <a:r>
                        <a:rPr lang="fr-FR" b="0" dirty="0" smtClean="0"/>
                        <a:t>Luxembourg</a:t>
                      </a:r>
                    </a:p>
                    <a:p>
                      <a:r>
                        <a:rPr lang="fr-FR" b="0" dirty="0" smtClean="0">
                          <a:hlinkClick r:id="rId3"/>
                        </a:rPr>
                        <a:t>Commission Nationale pour la Protection des Données</a:t>
                      </a:r>
                      <a:endParaRPr lang="fr-F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Français</a:t>
                      </a:r>
                    </a:p>
                    <a:p>
                      <a:r>
                        <a:rPr lang="fr-FR" dirty="0" smtClean="0"/>
                        <a:t>Anglais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670858">
                <a:tc>
                  <a:txBody>
                    <a:bodyPr/>
                    <a:lstStyle/>
                    <a:p>
                      <a:r>
                        <a:rPr lang="fr-FR" b="0" dirty="0" smtClean="0"/>
                        <a:t>Malta</a:t>
                      </a:r>
                    </a:p>
                    <a:p>
                      <a:r>
                        <a:rPr lang="en-US" b="0" dirty="0" smtClean="0">
                          <a:hlinkClick r:id="rId4"/>
                        </a:rPr>
                        <a:t>Office of the Information and Data Protection Commissioner </a:t>
                      </a:r>
                      <a:endParaRPr lang="it-IT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Anglais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94739">
                <a:tc>
                  <a:txBody>
                    <a:bodyPr/>
                    <a:lstStyle/>
                    <a:p>
                      <a:r>
                        <a:rPr lang="fr-FR" b="0" dirty="0" err="1" smtClean="0"/>
                        <a:t>Netherlands</a:t>
                      </a:r>
                      <a:endParaRPr lang="fr-FR" b="0" dirty="0" smtClean="0"/>
                    </a:p>
                    <a:p>
                      <a:r>
                        <a:rPr lang="fr-FR" b="0" dirty="0" err="1" smtClean="0">
                          <a:hlinkClick r:id="rId5"/>
                        </a:rPr>
                        <a:t>Autoriteit</a:t>
                      </a:r>
                      <a:r>
                        <a:rPr lang="fr-FR" b="0" dirty="0" smtClean="0">
                          <a:hlinkClick r:id="rId5"/>
                        </a:rPr>
                        <a:t> </a:t>
                      </a:r>
                      <a:r>
                        <a:rPr lang="fr-FR" b="0" dirty="0" err="1" smtClean="0">
                          <a:hlinkClick r:id="rId5"/>
                        </a:rPr>
                        <a:t>Persoonsgegevens</a:t>
                      </a:r>
                      <a:endParaRPr lang="fr-FR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Anglais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Flux RSS &gt; </a:t>
                      </a:r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/>
                        </a:rPr>
                        <a:t>News en anglais</a:t>
                      </a:r>
                      <a:endParaRPr lang="fr-F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DC97-5D12-4D9B-BA49-CCEB784B454D}" type="slidenum">
              <a:rPr lang="fr-FR" smtClean="0"/>
              <a:pPr/>
              <a:t>23</a:t>
            </a:fld>
            <a:endParaRPr lang="fr-FR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>
          <a:xfrm>
            <a:off x="2294384" y="6356350"/>
            <a:ext cx="2133600" cy="365125"/>
          </a:xfrm>
        </p:spPr>
        <p:txBody>
          <a:bodyPr/>
          <a:lstStyle/>
          <a:p>
            <a:r>
              <a:rPr lang="fr-FR" dirty="0" smtClean="0"/>
              <a:t>03/07/2019</a:t>
            </a:r>
            <a:endParaRPr lang="fr-FR" dirty="0"/>
          </a:p>
        </p:txBody>
      </p:sp>
      <p:sp>
        <p:nvSpPr>
          <p:cNvPr id="11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052664" y="6356350"/>
            <a:ext cx="3543672" cy="365125"/>
          </a:xfrm>
        </p:spPr>
        <p:txBody>
          <a:bodyPr/>
          <a:lstStyle/>
          <a:p>
            <a:r>
              <a:rPr lang="it-IT" dirty="0"/>
              <a:t>Céline </a:t>
            </a:r>
            <a:r>
              <a:rPr lang="it-IT" dirty="0" smtClean="0"/>
              <a:t>Bigoy – </a:t>
            </a:r>
            <a:r>
              <a:rPr lang="it-IT" dirty="0"/>
              <a:t>Service information documentation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20781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Autorités de protection </a:t>
            </a:r>
            <a:r>
              <a:rPr lang="fr-FR" dirty="0" smtClean="0"/>
              <a:t>des données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3491712"/>
              </p:ext>
            </p:extLst>
          </p:nvPr>
        </p:nvGraphicFramePr>
        <p:xfrm>
          <a:off x="457200" y="1600200"/>
          <a:ext cx="8363271" cy="39319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87757"/>
                <a:gridCol w="2787757"/>
                <a:gridCol w="2787757"/>
              </a:tblGrid>
              <a:tr h="294739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Pays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Langue(s)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Veille</a:t>
                      </a:r>
                      <a:endParaRPr lang="fr-FR" dirty="0"/>
                    </a:p>
                  </a:txBody>
                  <a:tcPr/>
                </a:tc>
              </a:tr>
              <a:tr h="736848">
                <a:tc>
                  <a:txBody>
                    <a:bodyPr/>
                    <a:lstStyle/>
                    <a:p>
                      <a:r>
                        <a:rPr lang="fr-FR" b="0" dirty="0" err="1" smtClean="0"/>
                        <a:t>Poland</a:t>
                      </a:r>
                      <a:endParaRPr lang="fr-FR" b="0" dirty="0" smtClean="0"/>
                    </a:p>
                    <a:p>
                      <a:r>
                        <a:rPr lang="pl-PL" b="0" dirty="0" smtClean="0">
                          <a:hlinkClick r:id="rId2"/>
                        </a:rPr>
                        <a:t>Urząd Ochrony Danych Osobowych (Personal Data Protection Office)</a:t>
                      </a:r>
                      <a:endParaRPr lang="en-US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Anglais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957902">
                <a:tc>
                  <a:txBody>
                    <a:bodyPr/>
                    <a:lstStyle/>
                    <a:p>
                      <a:r>
                        <a:rPr lang="fr-FR" b="0" dirty="0" smtClean="0"/>
                        <a:t>Portugal</a:t>
                      </a:r>
                    </a:p>
                    <a:p>
                      <a:r>
                        <a:rPr lang="pt-BR" b="0" dirty="0" smtClean="0"/>
                        <a:t>Comissão Nacional de Protecção de Dados - CNPD</a:t>
                      </a:r>
                      <a:endParaRPr lang="fr-F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Français</a:t>
                      </a:r>
                    </a:p>
                    <a:p>
                      <a:r>
                        <a:rPr lang="fr-FR" dirty="0" smtClean="0"/>
                        <a:t>Anglais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670858">
                <a:tc>
                  <a:txBody>
                    <a:bodyPr/>
                    <a:lstStyle/>
                    <a:p>
                      <a:r>
                        <a:rPr lang="fr-FR" b="0" dirty="0" smtClean="0"/>
                        <a:t>Romania</a:t>
                      </a:r>
                    </a:p>
                    <a:p>
                      <a:r>
                        <a:rPr lang="en-US" b="0" dirty="0" smtClean="0">
                          <a:hlinkClick r:id="rId3"/>
                        </a:rPr>
                        <a:t>The National Supervisory Authority for Personal Data Processing</a:t>
                      </a:r>
                      <a:endParaRPr lang="it-IT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Français</a:t>
                      </a:r>
                    </a:p>
                    <a:p>
                      <a:r>
                        <a:rPr lang="fr-FR" dirty="0" smtClean="0"/>
                        <a:t>Anglais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DC97-5D12-4D9B-BA49-CCEB784B454D}" type="slidenum">
              <a:rPr lang="fr-FR" smtClean="0"/>
              <a:pPr/>
              <a:t>24</a:t>
            </a:fld>
            <a:endParaRPr lang="fr-FR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>
          <a:xfrm>
            <a:off x="2294384" y="6356350"/>
            <a:ext cx="2133600" cy="365125"/>
          </a:xfrm>
        </p:spPr>
        <p:txBody>
          <a:bodyPr/>
          <a:lstStyle/>
          <a:p>
            <a:r>
              <a:rPr lang="fr-FR" dirty="0" smtClean="0"/>
              <a:t>03/07/2019</a:t>
            </a:r>
            <a:endParaRPr lang="fr-FR" dirty="0"/>
          </a:p>
        </p:txBody>
      </p:sp>
      <p:sp>
        <p:nvSpPr>
          <p:cNvPr id="11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052664" y="6356350"/>
            <a:ext cx="3543672" cy="365125"/>
          </a:xfrm>
        </p:spPr>
        <p:txBody>
          <a:bodyPr/>
          <a:lstStyle/>
          <a:p>
            <a:r>
              <a:rPr lang="it-IT" dirty="0"/>
              <a:t>Céline </a:t>
            </a:r>
            <a:r>
              <a:rPr lang="it-IT" dirty="0" smtClean="0"/>
              <a:t>Bigoy – </a:t>
            </a:r>
            <a:r>
              <a:rPr lang="it-IT" dirty="0"/>
              <a:t>Service information documentation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81093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Autorités de protection </a:t>
            </a:r>
            <a:r>
              <a:rPr lang="fr-FR" dirty="0" smtClean="0"/>
              <a:t>des données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779700"/>
              </p:ext>
            </p:extLst>
          </p:nvPr>
        </p:nvGraphicFramePr>
        <p:xfrm>
          <a:off x="457200" y="1600200"/>
          <a:ext cx="8363271" cy="4572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87757"/>
                <a:gridCol w="2787757"/>
                <a:gridCol w="2787757"/>
              </a:tblGrid>
              <a:tr h="294739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Pays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Langue(s)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Veille</a:t>
                      </a:r>
                      <a:endParaRPr lang="fr-FR" dirty="0"/>
                    </a:p>
                  </a:txBody>
                  <a:tcPr/>
                </a:tc>
              </a:tr>
              <a:tr h="736848">
                <a:tc>
                  <a:txBody>
                    <a:bodyPr/>
                    <a:lstStyle/>
                    <a:p>
                      <a:r>
                        <a:rPr lang="fr-FR" b="0" dirty="0" err="1" smtClean="0"/>
                        <a:t>Slovakia</a:t>
                      </a:r>
                      <a:endParaRPr lang="fr-FR" b="0" dirty="0" smtClean="0"/>
                    </a:p>
                    <a:p>
                      <a:r>
                        <a:rPr lang="en-US" b="0" dirty="0" smtClean="0">
                          <a:hlinkClick r:id="rId2"/>
                        </a:rPr>
                        <a:t>Office for Personal Data Protection of the Slovak Republic</a:t>
                      </a:r>
                      <a:endParaRPr lang="fr-FR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Anglais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957902">
                <a:tc>
                  <a:txBody>
                    <a:bodyPr/>
                    <a:lstStyle/>
                    <a:p>
                      <a:r>
                        <a:rPr lang="fr-FR" b="0" dirty="0" err="1" smtClean="0"/>
                        <a:t>Slovenia</a:t>
                      </a:r>
                      <a:endParaRPr lang="fr-FR" b="0" dirty="0" smtClean="0"/>
                    </a:p>
                    <a:p>
                      <a:r>
                        <a:rPr lang="en-US" b="0" dirty="0" smtClean="0">
                          <a:hlinkClick r:id="rId3"/>
                        </a:rPr>
                        <a:t>Information Commissioner of the Republic of Slovenia</a:t>
                      </a:r>
                      <a:endParaRPr lang="fr-F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Anglais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6708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0" dirty="0" smtClean="0"/>
                        <a:t>Spain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b="0" dirty="0" smtClean="0">
                          <a:hlinkClick r:id="rId4"/>
                        </a:rPr>
                        <a:t>Agencia Española de Protección de Datos (AEPD)</a:t>
                      </a:r>
                      <a:endParaRPr lang="it-IT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94739">
                <a:tc>
                  <a:txBody>
                    <a:bodyPr/>
                    <a:lstStyle/>
                    <a:p>
                      <a:r>
                        <a:rPr lang="fr-FR" b="0" dirty="0" err="1" smtClean="0"/>
                        <a:t>Sweden</a:t>
                      </a:r>
                      <a:endParaRPr lang="fr-FR" b="0" dirty="0" smtClean="0"/>
                    </a:p>
                    <a:p>
                      <a:r>
                        <a:rPr lang="fr-FR" b="0" dirty="0" err="1" smtClean="0">
                          <a:hlinkClick r:id="rId5"/>
                        </a:rPr>
                        <a:t>Datainspektionen</a:t>
                      </a:r>
                      <a:r>
                        <a:rPr lang="fr-FR" b="0" dirty="0" smtClean="0">
                          <a:hlinkClick r:id="rId5"/>
                        </a:rPr>
                        <a:t> </a:t>
                      </a:r>
                      <a:endParaRPr lang="fr-FR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Anglais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DC97-5D12-4D9B-BA49-CCEB784B454D}" type="slidenum">
              <a:rPr lang="fr-FR" smtClean="0"/>
              <a:pPr/>
              <a:t>25</a:t>
            </a:fld>
            <a:endParaRPr lang="fr-FR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>
          <a:xfrm>
            <a:off x="2294384" y="6356350"/>
            <a:ext cx="2133600" cy="365125"/>
          </a:xfrm>
        </p:spPr>
        <p:txBody>
          <a:bodyPr/>
          <a:lstStyle/>
          <a:p>
            <a:r>
              <a:rPr lang="fr-FR" dirty="0" smtClean="0"/>
              <a:t>03/07/2019</a:t>
            </a:r>
            <a:endParaRPr lang="fr-FR" dirty="0"/>
          </a:p>
        </p:txBody>
      </p:sp>
      <p:sp>
        <p:nvSpPr>
          <p:cNvPr id="11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052664" y="6356350"/>
            <a:ext cx="3543672" cy="365125"/>
          </a:xfrm>
        </p:spPr>
        <p:txBody>
          <a:bodyPr/>
          <a:lstStyle/>
          <a:p>
            <a:r>
              <a:rPr lang="it-IT" dirty="0"/>
              <a:t>Céline </a:t>
            </a:r>
            <a:r>
              <a:rPr lang="it-IT" dirty="0" smtClean="0"/>
              <a:t>Bigoy – </a:t>
            </a:r>
            <a:r>
              <a:rPr lang="it-IT" dirty="0"/>
              <a:t>Service information documentation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4157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Autorités de protection </a:t>
            </a:r>
            <a:r>
              <a:rPr lang="fr-FR" dirty="0" smtClean="0"/>
              <a:t>des données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8773446"/>
              </p:ext>
            </p:extLst>
          </p:nvPr>
        </p:nvGraphicFramePr>
        <p:xfrm>
          <a:off x="457200" y="1600200"/>
          <a:ext cx="8363271" cy="434118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87757"/>
                <a:gridCol w="2787757"/>
                <a:gridCol w="2787757"/>
              </a:tblGrid>
              <a:tr h="294739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Pays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Langue(s)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Veille</a:t>
                      </a:r>
                      <a:endParaRPr lang="fr-FR" dirty="0"/>
                    </a:p>
                  </a:txBody>
                  <a:tcPr/>
                </a:tc>
              </a:tr>
              <a:tr h="7368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0" dirty="0" smtClean="0"/>
                        <a:t>United </a:t>
                      </a:r>
                      <a:r>
                        <a:rPr lang="fr-FR" b="0" dirty="0" err="1" smtClean="0"/>
                        <a:t>Kingdom</a:t>
                      </a:r>
                      <a:endParaRPr lang="fr-FR" b="0" dirty="0" smtClean="0"/>
                    </a:p>
                    <a:p>
                      <a:r>
                        <a:rPr lang="fr-FR" b="0" dirty="0" smtClean="0">
                          <a:hlinkClick r:id="rId2"/>
                        </a:rPr>
                        <a:t>The Information </a:t>
                      </a:r>
                      <a:r>
                        <a:rPr lang="fr-FR" b="0" dirty="0" err="1" smtClean="0">
                          <a:hlinkClick r:id="rId2"/>
                        </a:rPr>
                        <a:t>Commissioner’s</a:t>
                      </a:r>
                      <a:r>
                        <a:rPr lang="fr-FR" b="0" dirty="0" smtClean="0">
                          <a:hlinkClick r:id="rId2"/>
                        </a:rPr>
                        <a:t> Office </a:t>
                      </a:r>
                      <a:endParaRPr lang="fr-FR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Anglais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hlinkClick r:id="rId3"/>
                        </a:rPr>
                        <a:t>3 flux RSS </a:t>
                      </a:r>
                      <a:r>
                        <a:rPr lang="fr-FR" dirty="0" smtClean="0"/>
                        <a:t>&gt; </a:t>
                      </a:r>
                      <a:r>
                        <a:rPr lang="en-US" sz="180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Decision notices + News and blogs + Enforcement</a:t>
                      </a:r>
                      <a:endParaRPr lang="fr-FR" sz="1800" u="none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957902">
                <a:tc>
                  <a:txBody>
                    <a:bodyPr/>
                    <a:lstStyle/>
                    <a:p>
                      <a:r>
                        <a:rPr lang="fr-FR" b="0" dirty="0" err="1" smtClean="0"/>
                        <a:t>Iceland</a:t>
                      </a:r>
                      <a:endParaRPr lang="fr-FR" b="0" dirty="0" smtClean="0"/>
                    </a:p>
                    <a:p>
                      <a:r>
                        <a:rPr lang="fr-FR" b="0" dirty="0" err="1" smtClean="0">
                          <a:hlinkClick r:id="rId4"/>
                        </a:rPr>
                        <a:t>Persónuvernd</a:t>
                      </a:r>
                      <a:endParaRPr lang="fr-F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Anglais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6708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0" dirty="0" smtClean="0"/>
                        <a:t>Liechtenstein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hlinkClick r:id="rId5"/>
                        </a:rPr>
                        <a:t>Data Protection Office, Principality of Liechtenstein</a:t>
                      </a:r>
                      <a:endParaRPr lang="fr-FR" b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94739">
                <a:tc>
                  <a:txBody>
                    <a:bodyPr/>
                    <a:lstStyle/>
                    <a:p>
                      <a:r>
                        <a:rPr lang="fr-FR" b="0" dirty="0" err="1" smtClean="0"/>
                        <a:t>Norway</a:t>
                      </a:r>
                      <a:endParaRPr lang="fr-FR" b="0" dirty="0" smtClean="0"/>
                    </a:p>
                    <a:p>
                      <a:r>
                        <a:rPr lang="fr-FR" b="0" dirty="0" err="1" smtClean="0">
                          <a:hlinkClick r:id="rId6"/>
                        </a:rPr>
                        <a:t>Datatilsynet</a:t>
                      </a:r>
                      <a:endParaRPr lang="fr-FR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Anglais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DC97-5D12-4D9B-BA49-CCEB784B454D}" type="slidenum">
              <a:rPr lang="fr-FR" smtClean="0"/>
              <a:pPr/>
              <a:t>26</a:t>
            </a:fld>
            <a:endParaRPr lang="fr-FR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>
          <a:xfrm>
            <a:off x="2294384" y="6356350"/>
            <a:ext cx="2133600" cy="365125"/>
          </a:xfrm>
        </p:spPr>
        <p:txBody>
          <a:bodyPr/>
          <a:lstStyle/>
          <a:p>
            <a:r>
              <a:rPr lang="fr-FR" dirty="0" smtClean="0"/>
              <a:t>03/07/2019</a:t>
            </a:r>
            <a:endParaRPr lang="fr-FR" dirty="0"/>
          </a:p>
        </p:txBody>
      </p:sp>
      <p:sp>
        <p:nvSpPr>
          <p:cNvPr id="11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052664" y="6356350"/>
            <a:ext cx="3543672" cy="365125"/>
          </a:xfrm>
        </p:spPr>
        <p:txBody>
          <a:bodyPr/>
          <a:lstStyle/>
          <a:p>
            <a:r>
              <a:rPr lang="it-IT" dirty="0"/>
              <a:t>Céline </a:t>
            </a:r>
            <a:r>
              <a:rPr lang="it-IT" dirty="0" smtClean="0"/>
              <a:t>Bigoy – </a:t>
            </a:r>
            <a:r>
              <a:rPr lang="it-IT" dirty="0"/>
              <a:t>Service information documentation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37510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CNIL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Sources institutionnelles : cnil.fr, </a:t>
            </a:r>
            <a:r>
              <a:rPr lang="fr-FR" dirty="0" err="1" smtClean="0"/>
              <a:t>cnil-legifrance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052664" y="6356350"/>
            <a:ext cx="3543672" cy="365125"/>
          </a:xfrm>
        </p:spPr>
        <p:txBody>
          <a:bodyPr/>
          <a:lstStyle/>
          <a:p>
            <a:r>
              <a:rPr lang="it-IT" dirty="0"/>
              <a:t>Céline </a:t>
            </a:r>
            <a:r>
              <a:rPr lang="it-IT" dirty="0" smtClean="0"/>
              <a:t>Bigoy – </a:t>
            </a:r>
            <a:r>
              <a:rPr lang="it-IT" dirty="0"/>
              <a:t>Service information documentation</a:t>
            </a:r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DC97-5D12-4D9B-BA49-CCEB784B454D}" type="slidenum">
              <a:rPr lang="fr-FR" smtClean="0"/>
              <a:pPr/>
              <a:t>27</a:t>
            </a:fld>
            <a:endParaRPr lang="fr-FR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03/07/2019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23887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CNIL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r-FR" dirty="0" smtClean="0"/>
              <a:t>Sélection de décisions (délibérations) (renvoi vers </a:t>
            </a:r>
            <a:r>
              <a:rPr lang="fr-FR" dirty="0" smtClean="0">
                <a:hlinkClick r:id="rId3"/>
              </a:rPr>
              <a:t>CNIL-</a:t>
            </a:r>
            <a:r>
              <a:rPr lang="fr-FR" dirty="0" err="1" smtClean="0">
                <a:hlinkClick r:id="rId3"/>
              </a:rPr>
              <a:t>Legifrance</a:t>
            </a:r>
            <a:r>
              <a:rPr lang="fr-FR" dirty="0" smtClean="0"/>
              <a:t>) &gt; </a:t>
            </a:r>
            <a:r>
              <a:rPr lang="fr-FR" dirty="0" smtClean="0">
                <a:hlinkClick r:id="rId4"/>
              </a:rPr>
              <a:t>Délibérations</a:t>
            </a:r>
            <a:endParaRPr lang="fr-FR" dirty="0" smtClean="0"/>
          </a:p>
          <a:p>
            <a:r>
              <a:rPr lang="fr-FR" dirty="0"/>
              <a:t>Texte de la loi LIL consolidée &gt; </a:t>
            </a:r>
            <a:r>
              <a:rPr lang="fr-FR" dirty="0">
                <a:hlinkClick r:id="rId5"/>
              </a:rPr>
              <a:t>La loi « Informatique et Libertés » </a:t>
            </a:r>
            <a:endParaRPr lang="fr-FR" dirty="0"/>
          </a:p>
          <a:p>
            <a:r>
              <a:rPr lang="fr-FR" dirty="0" smtClean="0"/>
              <a:t>Contenus classés : </a:t>
            </a:r>
          </a:p>
          <a:p>
            <a:pPr lvl="1"/>
            <a:r>
              <a:rPr lang="fr-FR" dirty="0" smtClean="0"/>
              <a:t>thématiques &gt; </a:t>
            </a:r>
            <a:r>
              <a:rPr lang="fr-FR" dirty="0"/>
              <a:t>exemple </a:t>
            </a:r>
            <a:r>
              <a:rPr lang="fr-FR" dirty="0">
                <a:hlinkClick r:id="rId6"/>
              </a:rPr>
              <a:t>Travail et données personnelles</a:t>
            </a:r>
            <a:endParaRPr lang="fr-FR" dirty="0" smtClean="0"/>
          </a:p>
          <a:p>
            <a:pPr lvl="1"/>
            <a:r>
              <a:rPr lang="fr-FR" dirty="0" smtClean="0"/>
              <a:t>technologies &gt; exemple </a:t>
            </a:r>
            <a:r>
              <a:rPr lang="fr-FR" dirty="0" smtClean="0">
                <a:hlinkClick r:id="rId7"/>
              </a:rPr>
              <a:t>Objets connectés</a:t>
            </a:r>
            <a:endParaRPr lang="fr-FR" dirty="0" smtClean="0"/>
          </a:p>
          <a:p>
            <a:pPr lvl="1"/>
            <a:r>
              <a:rPr lang="fr-FR" dirty="0" smtClean="0"/>
              <a:t>conformité au RGPD &gt; exemple </a:t>
            </a:r>
            <a:r>
              <a:rPr lang="fr-FR" dirty="0" smtClean="0">
                <a:hlinkClick r:id="rId8"/>
              </a:rPr>
              <a:t>Les outils de la conformité</a:t>
            </a:r>
            <a:endParaRPr lang="fr-FR" dirty="0" smtClean="0"/>
          </a:p>
          <a:p>
            <a:pPr lvl="1"/>
            <a:r>
              <a:rPr lang="fr-FR" dirty="0" smtClean="0"/>
              <a:t>avec tags &gt;  exemple </a:t>
            </a:r>
            <a:r>
              <a:rPr lang="fr-FR" dirty="0" err="1" smtClean="0">
                <a:hlinkClick r:id="rId9"/>
              </a:rPr>
              <a:t>Privacy</a:t>
            </a:r>
            <a:r>
              <a:rPr lang="fr-FR" dirty="0" smtClean="0">
                <a:hlinkClick r:id="rId9"/>
              </a:rPr>
              <a:t> </a:t>
            </a:r>
            <a:r>
              <a:rPr lang="fr-FR" dirty="0" err="1" smtClean="0">
                <a:hlinkClick r:id="rId9"/>
              </a:rPr>
              <a:t>shield</a:t>
            </a:r>
            <a:endParaRPr lang="fr-FR" dirty="0" smtClean="0"/>
          </a:p>
          <a:p>
            <a:pPr lvl="1"/>
            <a:r>
              <a:rPr lang="fr-FR" dirty="0" smtClean="0"/>
              <a:t>vulgarisés </a:t>
            </a:r>
            <a:r>
              <a:rPr lang="fr-FR" dirty="0"/>
              <a:t>&gt; </a:t>
            </a:r>
            <a:r>
              <a:rPr lang="fr-FR" dirty="0">
                <a:hlinkClick r:id="rId10"/>
              </a:rPr>
              <a:t>Besoin </a:t>
            </a:r>
            <a:r>
              <a:rPr lang="fr-FR" dirty="0" smtClean="0">
                <a:hlinkClick r:id="rId10"/>
              </a:rPr>
              <a:t>d’aide</a:t>
            </a:r>
            <a:endParaRPr lang="fr-FR" dirty="0"/>
          </a:p>
          <a:p>
            <a:r>
              <a:rPr lang="fr-FR" dirty="0"/>
              <a:t>Transferts de données &gt; </a:t>
            </a:r>
            <a:r>
              <a:rPr lang="fr-FR" dirty="0">
                <a:hlinkClick r:id="rId11"/>
              </a:rPr>
              <a:t>Carte des différents niveaux de protection dans le monde</a:t>
            </a:r>
            <a:endParaRPr lang="fr-FR" dirty="0"/>
          </a:p>
          <a:p>
            <a:r>
              <a:rPr lang="fr-FR" dirty="0" smtClean="0"/>
              <a:t>Newsletter + Flux RSS</a:t>
            </a:r>
          </a:p>
          <a:p>
            <a:r>
              <a:rPr lang="fr-FR" dirty="0" smtClean="0"/>
              <a:t>Fil Twitter &gt; </a:t>
            </a:r>
            <a:r>
              <a:rPr lang="fr-FR" dirty="0" smtClean="0">
                <a:hlinkClick r:id="rId12"/>
              </a:rPr>
              <a:t>CNIL</a:t>
            </a:r>
            <a:endParaRPr lang="fr-FR" dirty="0" smtClean="0"/>
          </a:p>
          <a:p>
            <a:r>
              <a:rPr lang="fr-FR" dirty="0" smtClean="0"/>
              <a:t>Formation en ligne &gt; </a:t>
            </a:r>
            <a:r>
              <a:rPr lang="fr-FR" dirty="0" smtClean="0">
                <a:hlinkClick r:id="rId13"/>
              </a:rPr>
              <a:t>MOOC</a:t>
            </a:r>
            <a:endParaRPr lang="fr-FR" dirty="0" smtClean="0"/>
          </a:p>
          <a:p>
            <a:pPr marL="914400" lvl="2" indent="0">
              <a:buNone/>
            </a:pPr>
            <a:endParaRPr lang="fr-FR" dirty="0" smtClean="0"/>
          </a:p>
        </p:txBody>
      </p:sp>
      <p:sp>
        <p:nvSpPr>
          <p:cNvPr id="11" name="Espace réservé de la date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03/07/2019</a:t>
            </a:r>
            <a:endParaRPr lang="fr-FR" dirty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DC97-5D12-4D9B-BA49-CCEB784B454D}" type="slidenum">
              <a:rPr lang="fr-FR" smtClean="0"/>
              <a:pPr/>
              <a:t>28</a:t>
            </a:fld>
            <a:endParaRPr lang="fr-FR"/>
          </a:p>
        </p:txBody>
      </p:sp>
      <p:sp>
        <p:nvSpPr>
          <p:cNvPr id="13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052664" y="6356350"/>
            <a:ext cx="3543672" cy="365125"/>
          </a:xfrm>
        </p:spPr>
        <p:txBody>
          <a:bodyPr/>
          <a:lstStyle/>
          <a:p>
            <a:r>
              <a:rPr lang="it-IT" dirty="0"/>
              <a:t>Céline </a:t>
            </a:r>
            <a:r>
              <a:rPr lang="it-IT" dirty="0" smtClean="0"/>
              <a:t>Bigoy – </a:t>
            </a:r>
            <a:r>
              <a:rPr lang="it-IT" dirty="0"/>
              <a:t>Service information documentation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85517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CNIL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r-FR" dirty="0" smtClean="0"/>
              <a:t>Sélection de décisions (délibérations) (renvoi vers </a:t>
            </a:r>
            <a:r>
              <a:rPr lang="fr-FR" dirty="0" smtClean="0">
                <a:hlinkClick r:id="rId3"/>
              </a:rPr>
              <a:t>CNIL-</a:t>
            </a:r>
            <a:r>
              <a:rPr lang="fr-FR" dirty="0" err="1" smtClean="0">
                <a:hlinkClick r:id="rId3"/>
              </a:rPr>
              <a:t>Legifrance</a:t>
            </a:r>
            <a:r>
              <a:rPr lang="fr-FR" dirty="0" smtClean="0"/>
              <a:t>) &gt; </a:t>
            </a:r>
            <a:r>
              <a:rPr lang="fr-FR" dirty="0" smtClean="0">
                <a:hlinkClick r:id="rId4"/>
              </a:rPr>
              <a:t>Délibérations</a:t>
            </a:r>
            <a:endParaRPr lang="fr-FR" dirty="0" smtClean="0"/>
          </a:p>
          <a:p>
            <a:r>
              <a:rPr lang="fr-FR" dirty="0"/>
              <a:t>Texte de la loi LIL consolidée &gt; </a:t>
            </a:r>
            <a:r>
              <a:rPr lang="fr-FR" dirty="0">
                <a:hlinkClick r:id="rId5"/>
              </a:rPr>
              <a:t>La loi « Informatique et Libertés » </a:t>
            </a:r>
            <a:endParaRPr lang="fr-FR" dirty="0"/>
          </a:p>
          <a:p>
            <a:r>
              <a:rPr lang="fr-FR" dirty="0" smtClean="0"/>
              <a:t>Contenus classés : </a:t>
            </a:r>
          </a:p>
          <a:p>
            <a:pPr lvl="1"/>
            <a:r>
              <a:rPr lang="fr-FR" dirty="0" smtClean="0"/>
              <a:t>thématiques &gt; </a:t>
            </a:r>
            <a:r>
              <a:rPr lang="fr-FR" dirty="0"/>
              <a:t>exemple </a:t>
            </a:r>
            <a:r>
              <a:rPr lang="fr-FR" dirty="0">
                <a:hlinkClick r:id="rId6"/>
              </a:rPr>
              <a:t>Travail et données personnelles</a:t>
            </a:r>
            <a:endParaRPr lang="fr-FR" dirty="0" smtClean="0"/>
          </a:p>
          <a:p>
            <a:pPr lvl="1"/>
            <a:r>
              <a:rPr lang="fr-FR" dirty="0" smtClean="0"/>
              <a:t>technologies &gt; exemple </a:t>
            </a:r>
            <a:r>
              <a:rPr lang="fr-FR" dirty="0" smtClean="0">
                <a:hlinkClick r:id="rId7"/>
              </a:rPr>
              <a:t>Objets connectés</a:t>
            </a:r>
            <a:endParaRPr lang="fr-FR" dirty="0" smtClean="0"/>
          </a:p>
          <a:p>
            <a:pPr lvl="1"/>
            <a:r>
              <a:rPr lang="fr-FR" dirty="0" smtClean="0"/>
              <a:t>conformité au RGPD &gt; exemple </a:t>
            </a:r>
            <a:r>
              <a:rPr lang="fr-FR" dirty="0" smtClean="0">
                <a:hlinkClick r:id="rId8"/>
              </a:rPr>
              <a:t>Les outils de la conformité</a:t>
            </a:r>
            <a:endParaRPr lang="fr-FR" dirty="0" smtClean="0"/>
          </a:p>
          <a:p>
            <a:pPr lvl="1"/>
            <a:r>
              <a:rPr lang="fr-FR" dirty="0" smtClean="0"/>
              <a:t>avec tags &gt;  exemple </a:t>
            </a:r>
            <a:r>
              <a:rPr lang="fr-FR" dirty="0" err="1" smtClean="0">
                <a:hlinkClick r:id="rId9"/>
              </a:rPr>
              <a:t>Privacy</a:t>
            </a:r>
            <a:r>
              <a:rPr lang="fr-FR" dirty="0" smtClean="0">
                <a:hlinkClick r:id="rId9"/>
              </a:rPr>
              <a:t> </a:t>
            </a:r>
            <a:r>
              <a:rPr lang="fr-FR" dirty="0" err="1" smtClean="0">
                <a:hlinkClick r:id="rId9"/>
              </a:rPr>
              <a:t>shield</a:t>
            </a:r>
            <a:endParaRPr lang="fr-FR" dirty="0" smtClean="0"/>
          </a:p>
          <a:p>
            <a:pPr lvl="1"/>
            <a:r>
              <a:rPr lang="fr-FR" dirty="0" smtClean="0"/>
              <a:t>vulgarisés </a:t>
            </a:r>
            <a:r>
              <a:rPr lang="fr-FR" dirty="0"/>
              <a:t>&gt; </a:t>
            </a:r>
            <a:r>
              <a:rPr lang="fr-FR" dirty="0">
                <a:hlinkClick r:id="rId10"/>
              </a:rPr>
              <a:t>Besoin </a:t>
            </a:r>
            <a:r>
              <a:rPr lang="fr-FR" dirty="0" smtClean="0">
                <a:hlinkClick r:id="rId10"/>
              </a:rPr>
              <a:t>d’aide</a:t>
            </a:r>
            <a:endParaRPr lang="fr-FR" dirty="0"/>
          </a:p>
          <a:p>
            <a:r>
              <a:rPr lang="fr-FR" dirty="0"/>
              <a:t>Transferts de données &gt; </a:t>
            </a:r>
            <a:r>
              <a:rPr lang="fr-FR" dirty="0">
                <a:hlinkClick r:id="rId11"/>
              </a:rPr>
              <a:t>Carte des différents niveaux de protection dans le monde</a:t>
            </a:r>
            <a:endParaRPr lang="fr-FR" dirty="0"/>
          </a:p>
          <a:p>
            <a:r>
              <a:rPr lang="fr-FR" dirty="0" smtClean="0"/>
              <a:t>Newsletter + Flux RSS</a:t>
            </a:r>
          </a:p>
          <a:p>
            <a:r>
              <a:rPr lang="fr-FR" dirty="0" smtClean="0"/>
              <a:t>Fil Twitter &gt; </a:t>
            </a:r>
            <a:r>
              <a:rPr lang="fr-FR" dirty="0" smtClean="0">
                <a:hlinkClick r:id="rId12"/>
              </a:rPr>
              <a:t>CNIL</a:t>
            </a:r>
            <a:endParaRPr lang="fr-FR" dirty="0" smtClean="0"/>
          </a:p>
          <a:p>
            <a:r>
              <a:rPr lang="fr-FR" dirty="0" smtClean="0"/>
              <a:t>Formation en ligne &gt; </a:t>
            </a:r>
            <a:r>
              <a:rPr lang="fr-FR" dirty="0" smtClean="0">
                <a:hlinkClick r:id="rId13"/>
              </a:rPr>
              <a:t>MOOC</a:t>
            </a:r>
            <a:endParaRPr lang="fr-FR" dirty="0" smtClean="0"/>
          </a:p>
          <a:p>
            <a:pPr marL="914400" lvl="2" indent="0">
              <a:buNone/>
            </a:pPr>
            <a:endParaRPr lang="fr-FR" dirty="0" smtClean="0"/>
          </a:p>
        </p:txBody>
      </p:sp>
      <p:sp>
        <p:nvSpPr>
          <p:cNvPr id="11" name="Espace réservé de la date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03/07/2019</a:t>
            </a:r>
            <a:endParaRPr lang="fr-FR" dirty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DC97-5D12-4D9B-BA49-CCEB784B454D}" type="slidenum">
              <a:rPr lang="fr-FR" smtClean="0"/>
              <a:pPr/>
              <a:t>29</a:t>
            </a:fld>
            <a:endParaRPr lang="fr-FR"/>
          </a:p>
        </p:txBody>
      </p:sp>
      <p:sp>
        <p:nvSpPr>
          <p:cNvPr id="13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052664" y="6356350"/>
            <a:ext cx="3543672" cy="365125"/>
          </a:xfrm>
        </p:spPr>
        <p:txBody>
          <a:bodyPr/>
          <a:lstStyle/>
          <a:p>
            <a:r>
              <a:rPr lang="it-IT" dirty="0"/>
              <a:t>Céline </a:t>
            </a:r>
            <a:r>
              <a:rPr lang="it-IT" dirty="0" smtClean="0"/>
              <a:t>Bigoy – </a:t>
            </a:r>
            <a:r>
              <a:rPr lang="it-IT" dirty="0"/>
              <a:t>Service information documentation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43445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Législation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err="1" smtClean="0"/>
              <a:t>Legifrance</a:t>
            </a:r>
            <a:r>
              <a:rPr lang="fr-FR" dirty="0" smtClean="0"/>
              <a:t>, EDPS etc</a:t>
            </a:r>
            <a:r>
              <a:rPr lang="fr-FR" dirty="0"/>
              <a:t>.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052664" y="6356350"/>
            <a:ext cx="3543672" cy="365125"/>
          </a:xfrm>
        </p:spPr>
        <p:txBody>
          <a:bodyPr/>
          <a:lstStyle/>
          <a:p>
            <a:r>
              <a:rPr lang="it-IT" dirty="0"/>
              <a:t>Céline </a:t>
            </a:r>
            <a:r>
              <a:rPr lang="it-IT" dirty="0" smtClean="0"/>
              <a:t>Bigoy – </a:t>
            </a:r>
            <a:r>
              <a:rPr lang="it-IT" dirty="0"/>
              <a:t>Service information documentation</a:t>
            </a:r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DC97-5D12-4D9B-BA49-CCEB784B454D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03/07/2019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CNIL-</a:t>
            </a:r>
            <a:r>
              <a:rPr lang="fr-FR" dirty="0" err="1" smtClean="0"/>
              <a:t>Legifrance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Base des décisions de la CNIL sur </a:t>
            </a:r>
            <a:r>
              <a:rPr lang="fr-FR" dirty="0" err="1" smtClean="0"/>
              <a:t>Legifrance</a:t>
            </a:r>
            <a:r>
              <a:rPr lang="fr-FR" dirty="0" smtClean="0"/>
              <a:t> &gt; </a:t>
            </a:r>
            <a:r>
              <a:rPr lang="fr-FR" dirty="0" smtClean="0">
                <a:hlinkClick r:id="rId3"/>
              </a:rPr>
              <a:t>CNIL-</a:t>
            </a:r>
            <a:r>
              <a:rPr lang="fr-FR" dirty="0" err="1" smtClean="0">
                <a:hlinkClick r:id="rId3"/>
              </a:rPr>
              <a:t>Legifrance</a:t>
            </a:r>
            <a:endParaRPr lang="fr-FR" dirty="0" smtClean="0"/>
          </a:p>
          <a:p>
            <a:r>
              <a:rPr lang="fr-FR" dirty="0" smtClean="0"/>
              <a:t>Inclut </a:t>
            </a:r>
            <a:r>
              <a:rPr lang="fr-FR" dirty="0"/>
              <a:t>les décisions publiées au JO</a:t>
            </a:r>
          </a:p>
          <a:p>
            <a:r>
              <a:rPr lang="fr-FR" dirty="0" smtClean="0"/>
              <a:t>Accès sur le site </a:t>
            </a:r>
            <a:r>
              <a:rPr lang="fr-FR" dirty="0" err="1" smtClean="0"/>
              <a:t>Legifrance</a:t>
            </a:r>
            <a:r>
              <a:rPr lang="fr-FR" dirty="0" smtClean="0"/>
              <a:t> / Base de données (bandeau gris) / </a:t>
            </a:r>
            <a:r>
              <a:rPr lang="fr-FR" dirty="0"/>
              <a:t>Commission nationale Informatique et </a:t>
            </a:r>
            <a:r>
              <a:rPr lang="fr-FR" dirty="0" smtClean="0"/>
              <a:t>Libertés (tout en bas)</a:t>
            </a:r>
          </a:p>
          <a:p>
            <a:endParaRPr lang="fr-FR" dirty="0" smtClean="0"/>
          </a:p>
        </p:txBody>
      </p:sp>
      <p:sp>
        <p:nvSpPr>
          <p:cNvPr id="11" name="Espace réservé de la date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03/07/2019</a:t>
            </a:r>
            <a:endParaRPr lang="fr-FR" dirty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DC97-5D12-4D9B-BA49-CCEB784B454D}" type="slidenum">
              <a:rPr lang="fr-FR" smtClean="0"/>
              <a:pPr/>
              <a:t>30</a:t>
            </a:fld>
            <a:endParaRPr lang="fr-FR"/>
          </a:p>
        </p:txBody>
      </p:sp>
      <p:sp>
        <p:nvSpPr>
          <p:cNvPr id="13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052664" y="6356350"/>
            <a:ext cx="3543672" cy="365125"/>
          </a:xfrm>
        </p:spPr>
        <p:txBody>
          <a:bodyPr/>
          <a:lstStyle/>
          <a:p>
            <a:r>
              <a:rPr lang="it-IT" dirty="0"/>
              <a:t>Céline </a:t>
            </a:r>
            <a:r>
              <a:rPr lang="it-IT" dirty="0" smtClean="0"/>
              <a:t>Bigoy – </a:t>
            </a:r>
            <a:r>
              <a:rPr lang="it-IT" dirty="0"/>
              <a:t>Service information documentation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73662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Doctrine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bg1"/>
                </a:solidFill>
              </a:rPr>
              <a:t>Revues, blogs etc.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052664" y="6356350"/>
            <a:ext cx="3543672" cy="365125"/>
          </a:xfrm>
        </p:spPr>
        <p:txBody>
          <a:bodyPr/>
          <a:lstStyle/>
          <a:p>
            <a:r>
              <a:rPr lang="it-IT" dirty="0"/>
              <a:t>Céline </a:t>
            </a:r>
            <a:r>
              <a:rPr lang="it-IT" dirty="0" smtClean="0"/>
              <a:t>Bigoy – </a:t>
            </a:r>
            <a:r>
              <a:rPr lang="it-IT" dirty="0"/>
              <a:t>Service information documentation</a:t>
            </a:r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DC97-5D12-4D9B-BA49-CCEB784B454D}" type="slidenum">
              <a:rPr lang="fr-FR" smtClean="0"/>
              <a:pPr/>
              <a:t>31</a:t>
            </a:fld>
            <a:endParaRPr lang="fr-FR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03/07/2019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50284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Revues spécialisées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8226996" cy="639762"/>
          </a:xfrm>
        </p:spPr>
        <p:txBody>
          <a:bodyPr/>
          <a:lstStyle/>
          <a:p>
            <a:r>
              <a:rPr lang="fr-FR" dirty="0" smtClean="0"/>
              <a:t>Revues juridiques françaises</a:t>
            </a:r>
            <a:endParaRPr lang="fr-FR" dirty="0"/>
          </a:p>
        </p:txBody>
      </p:sp>
      <p:sp>
        <p:nvSpPr>
          <p:cNvPr id="10" name="Espace réservé du contenu 9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26996" cy="3951288"/>
          </a:xfrm>
        </p:spPr>
        <p:txBody>
          <a:bodyPr>
            <a:normAutofit fontScale="62500" lnSpcReduction="20000"/>
          </a:bodyPr>
          <a:lstStyle/>
          <a:p>
            <a:r>
              <a:rPr lang="fr-FR" i="1" dirty="0"/>
              <a:t>Communication Commerce électronique </a:t>
            </a:r>
            <a:r>
              <a:rPr lang="fr-FR" dirty="0"/>
              <a:t>(</a:t>
            </a:r>
            <a:r>
              <a:rPr lang="fr-FR" dirty="0" err="1"/>
              <a:t>LexisNexis</a:t>
            </a:r>
            <a:r>
              <a:rPr lang="fr-FR" dirty="0"/>
              <a:t>)</a:t>
            </a:r>
          </a:p>
          <a:p>
            <a:pPr lvl="1"/>
            <a:r>
              <a:rPr lang="fr-FR" dirty="0" smtClean="0"/>
              <a:t>Mensuel </a:t>
            </a:r>
            <a:r>
              <a:rPr lang="fr-FR" dirty="0"/>
              <a:t>dédié à la propriété intellectuelle, aux droits des réseaux et des médias</a:t>
            </a:r>
          </a:p>
          <a:p>
            <a:pPr lvl="1"/>
            <a:r>
              <a:rPr lang="fr-FR" dirty="0" smtClean="0"/>
              <a:t>Sur Lexis360</a:t>
            </a:r>
            <a:endParaRPr lang="fr-FR" dirty="0"/>
          </a:p>
          <a:p>
            <a:r>
              <a:rPr lang="fr-FR" i="1" dirty="0"/>
              <a:t>Revue Lamy Droit de l’immatériel </a:t>
            </a:r>
            <a:r>
              <a:rPr lang="fr-FR" dirty="0"/>
              <a:t>(</a:t>
            </a:r>
            <a:r>
              <a:rPr lang="fr-FR" dirty="0" err="1"/>
              <a:t>WoltersKluwer</a:t>
            </a:r>
            <a:r>
              <a:rPr lang="fr-FR" dirty="0"/>
              <a:t>)</a:t>
            </a:r>
          </a:p>
          <a:p>
            <a:pPr lvl="1"/>
            <a:r>
              <a:rPr lang="fr-FR" dirty="0" smtClean="0"/>
              <a:t>Actualité du droit </a:t>
            </a:r>
            <a:r>
              <a:rPr lang="fr-FR" dirty="0"/>
              <a:t>des "créations immatérielles" et des "activités de l’immatériel"</a:t>
            </a:r>
          </a:p>
          <a:p>
            <a:pPr lvl="1"/>
            <a:r>
              <a:rPr lang="fr-FR" dirty="0" smtClean="0"/>
              <a:t>Sur </a:t>
            </a:r>
            <a:r>
              <a:rPr lang="fr-FR" dirty="0" err="1" smtClean="0"/>
              <a:t>Lamyline</a:t>
            </a:r>
            <a:endParaRPr lang="fr-FR" dirty="0"/>
          </a:p>
          <a:p>
            <a:r>
              <a:rPr lang="fr-FR" i="1" dirty="0" err="1"/>
              <a:t>Legipresse</a:t>
            </a:r>
            <a:r>
              <a:rPr lang="fr-FR" i="1" dirty="0"/>
              <a:t> </a:t>
            </a:r>
            <a:r>
              <a:rPr lang="fr-FR" dirty="0"/>
              <a:t>(Dalloz</a:t>
            </a:r>
            <a:r>
              <a:rPr lang="fr-FR" dirty="0" smtClean="0"/>
              <a:t>) &gt; </a:t>
            </a:r>
            <a:r>
              <a:rPr lang="fr-FR" dirty="0" smtClean="0">
                <a:hlinkClick r:id="rId2"/>
              </a:rPr>
              <a:t>legipresse.com</a:t>
            </a:r>
            <a:endParaRPr lang="fr-FR" dirty="0"/>
          </a:p>
          <a:p>
            <a:pPr lvl="1"/>
            <a:r>
              <a:rPr lang="fr-FR" dirty="0" smtClean="0"/>
              <a:t>Actualité </a:t>
            </a:r>
            <a:r>
              <a:rPr lang="fr-FR" dirty="0"/>
              <a:t>du droit des médias et de la communication</a:t>
            </a:r>
          </a:p>
          <a:p>
            <a:pPr lvl="1"/>
            <a:r>
              <a:rPr lang="fr-FR" dirty="0" smtClean="0"/>
              <a:t>Newsletter gratuite</a:t>
            </a:r>
            <a:endParaRPr lang="fr-FR" dirty="0"/>
          </a:p>
          <a:p>
            <a:pPr lvl="1"/>
            <a:r>
              <a:rPr lang="fr-FR" dirty="0" smtClean="0"/>
              <a:t>Intégrée au pack thématique IP/IT </a:t>
            </a:r>
            <a:r>
              <a:rPr lang="fr-FR" dirty="0"/>
              <a:t>inclus dans </a:t>
            </a:r>
            <a:r>
              <a:rPr lang="fr-FR" dirty="0" smtClean="0"/>
              <a:t>dalloz-avocats.fr (dalloz.fr </a:t>
            </a:r>
            <a:r>
              <a:rPr lang="fr-FR" dirty="0"/>
              <a:t>dans un second temps</a:t>
            </a:r>
            <a:r>
              <a:rPr lang="fr-FR" dirty="0" smtClean="0"/>
              <a:t>)</a:t>
            </a:r>
          </a:p>
          <a:p>
            <a:r>
              <a:rPr lang="fr-FR" dirty="0"/>
              <a:t>Dalloz IP/IT (Dalloz</a:t>
            </a:r>
            <a:r>
              <a:rPr lang="fr-FR" dirty="0" smtClean="0"/>
              <a:t>)</a:t>
            </a:r>
          </a:p>
          <a:p>
            <a:pPr lvl="1"/>
            <a:r>
              <a:rPr lang="fr-FR" dirty="0"/>
              <a:t>Droit de la propriété intellectuelle et du </a:t>
            </a:r>
            <a:r>
              <a:rPr lang="fr-FR" dirty="0" smtClean="0"/>
              <a:t>numérique</a:t>
            </a:r>
          </a:p>
          <a:p>
            <a:pPr lvl="1"/>
            <a:r>
              <a:rPr lang="fr-FR" dirty="0" smtClean="0"/>
              <a:t>Sur dalloz.fr et dalloz-avocats.fr</a:t>
            </a:r>
            <a:endParaRPr lang="fr-FR" dirty="0"/>
          </a:p>
          <a:p>
            <a:r>
              <a:rPr lang="fr-FR" i="1" dirty="0"/>
              <a:t>Expertises des systèmes d’information </a:t>
            </a:r>
            <a:r>
              <a:rPr lang="fr-FR" dirty="0"/>
              <a:t>(CELOG Éditions</a:t>
            </a:r>
            <a:r>
              <a:rPr lang="fr-FR" dirty="0" smtClean="0"/>
              <a:t>) &gt; </a:t>
            </a:r>
            <a:r>
              <a:rPr lang="fr-FR" dirty="0" smtClean="0">
                <a:hlinkClick r:id="rId3"/>
              </a:rPr>
              <a:t>expertises.info</a:t>
            </a:r>
            <a:endParaRPr lang="fr-FR" dirty="0"/>
          </a:p>
          <a:p>
            <a:pPr lvl="1"/>
            <a:r>
              <a:rPr lang="fr-FR" dirty="0" smtClean="0"/>
              <a:t>Actualité </a:t>
            </a:r>
            <a:r>
              <a:rPr lang="fr-FR" dirty="0"/>
              <a:t>du droit des nouvelles technologies</a:t>
            </a:r>
          </a:p>
          <a:p>
            <a:pPr lvl="1"/>
            <a:r>
              <a:rPr lang="fr-FR" dirty="0">
                <a:hlinkClick r:id="rId4"/>
              </a:rPr>
              <a:t>Legalis.net </a:t>
            </a:r>
            <a:r>
              <a:rPr lang="fr-FR" dirty="0"/>
              <a:t>: Actualités + Jurisprudence</a:t>
            </a:r>
          </a:p>
          <a:p>
            <a:pPr lvl="1"/>
            <a:r>
              <a:rPr lang="fr-FR" dirty="0" smtClean="0"/>
              <a:t>Newsletter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03/07/2019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DC97-5D12-4D9B-BA49-CCEB784B454D}" type="slidenum">
              <a:rPr lang="fr-FR" smtClean="0"/>
              <a:pPr/>
              <a:t>32</a:t>
            </a:fld>
            <a:endParaRPr lang="fr-FR"/>
          </a:p>
        </p:txBody>
      </p:sp>
      <p:sp>
        <p:nvSpPr>
          <p:cNvPr id="11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052664" y="6356350"/>
            <a:ext cx="3543672" cy="365125"/>
          </a:xfrm>
        </p:spPr>
        <p:txBody>
          <a:bodyPr/>
          <a:lstStyle/>
          <a:p>
            <a:r>
              <a:rPr lang="it-IT" dirty="0" smtClean="0">
                <a:solidFill>
                  <a:schemeClr val="tx1">
                    <a:tint val="75000"/>
                  </a:schemeClr>
                </a:solidFill>
              </a:rPr>
              <a:t>Céline Bigoy – Service information documentation</a:t>
            </a:r>
            <a:endParaRPr lang="fr-FR" dirty="0" smtClean="0">
              <a:solidFill>
                <a:schemeClr val="tx1">
                  <a:tint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2967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Revues spécialisées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8226996" cy="639762"/>
          </a:xfrm>
        </p:spPr>
        <p:txBody>
          <a:bodyPr/>
          <a:lstStyle/>
          <a:p>
            <a:r>
              <a:rPr lang="fr-FR" dirty="0"/>
              <a:t>Revues juridiques </a:t>
            </a:r>
            <a:r>
              <a:rPr lang="fr-FR" dirty="0" smtClean="0"/>
              <a:t>anglo-saxonnes</a:t>
            </a:r>
            <a:endParaRPr lang="fr-FR" dirty="0"/>
          </a:p>
        </p:txBody>
      </p:sp>
      <p:sp>
        <p:nvSpPr>
          <p:cNvPr id="10" name="Espace réservé du contenu 9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26996" cy="3951288"/>
          </a:xfrm>
        </p:spPr>
        <p:txBody>
          <a:bodyPr>
            <a:normAutofit/>
          </a:bodyPr>
          <a:lstStyle/>
          <a:p>
            <a:r>
              <a:rPr lang="fr-FR" i="1" dirty="0" smtClean="0"/>
              <a:t>International </a:t>
            </a:r>
            <a:r>
              <a:rPr lang="fr-FR" i="1" dirty="0"/>
              <a:t>Data </a:t>
            </a:r>
            <a:r>
              <a:rPr lang="fr-FR" i="1" dirty="0" err="1"/>
              <a:t>Privacy</a:t>
            </a:r>
            <a:r>
              <a:rPr lang="fr-FR" i="1" dirty="0"/>
              <a:t> Law </a:t>
            </a:r>
            <a:r>
              <a:rPr lang="fr-FR" dirty="0"/>
              <a:t>(Oxford </a:t>
            </a:r>
            <a:r>
              <a:rPr lang="fr-FR" dirty="0" err="1"/>
              <a:t>University</a:t>
            </a:r>
            <a:r>
              <a:rPr lang="fr-FR" dirty="0"/>
              <a:t> </a:t>
            </a:r>
            <a:r>
              <a:rPr lang="fr-FR" dirty="0" err="1"/>
              <a:t>Press</a:t>
            </a:r>
            <a:r>
              <a:rPr lang="fr-FR" dirty="0"/>
              <a:t>)</a:t>
            </a:r>
          </a:p>
          <a:p>
            <a:pPr lvl="1"/>
            <a:r>
              <a:rPr lang="en-US" dirty="0"/>
              <a:t>Data protection and privacy law topics from around the world </a:t>
            </a:r>
          </a:p>
          <a:p>
            <a:pPr lvl="1"/>
            <a:r>
              <a:rPr lang="en-US" dirty="0" err="1"/>
              <a:t>Quelques</a:t>
            </a:r>
            <a:r>
              <a:rPr lang="en-US" dirty="0"/>
              <a:t> articles </a:t>
            </a:r>
            <a:r>
              <a:rPr lang="en-US" dirty="0" err="1"/>
              <a:t>gratuits</a:t>
            </a:r>
            <a:r>
              <a:rPr lang="en-US" dirty="0"/>
              <a:t> &gt; </a:t>
            </a:r>
            <a:r>
              <a:rPr lang="en-US" dirty="0">
                <a:hlinkClick r:id="rId2"/>
              </a:rPr>
              <a:t>Editor’s choice </a:t>
            </a:r>
            <a:r>
              <a:rPr lang="en-US" dirty="0"/>
              <a:t>+ </a:t>
            </a:r>
            <a:r>
              <a:rPr lang="en-US" dirty="0" smtClean="0">
                <a:hlinkClick r:id="rId3"/>
              </a:rPr>
              <a:t>Advance </a:t>
            </a:r>
            <a:r>
              <a:rPr lang="en-US" dirty="0">
                <a:hlinkClick r:id="rId3"/>
              </a:rPr>
              <a:t>articles</a:t>
            </a:r>
            <a:endParaRPr lang="en-US" dirty="0"/>
          </a:p>
          <a:p>
            <a:r>
              <a:rPr lang="fr-FR" i="1" dirty="0" err="1"/>
              <a:t>Privacy</a:t>
            </a:r>
            <a:r>
              <a:rPr lang="fr-FR" i="1" dirty="0"/>
              <a:t> </a:t>
            </a:r>
            <a:r>
              <a:rPr lang="fr-FR" i="1" dirty="0" err="1"/>
              <a:t>Laws</a:t>
            </a:r>
            <a:r>
              <a:rPr lang="fr-FR" i="1" dirty="0"/>
              <a:t> &amp; Business International Report</a:t>
            </a:r>
          </a:p>
          <a:p>
            <a:pPr lvl="1"/>
            <a:r>
              <a:rPr lang="fr-FR" i="1" dirty="0"/>
              <a:t>Alertes &gt; </a:t>
            </a:r>
            <a:r>
              <a:rPr lang="fr-FR" i="1" dirty="0">
                <a:hlinkClick r:id="rId4"/>
              </a:rPr>
              <a:t>news updates by </a:t>
            </a:r>
            <a:r>
              <a:rPr lang="fr-FR" i="1" dirty="0" smtClean="0">
                <a:hlinkClick r:id="rId4"/>
              </a:rPr>
              <a:t>email</a:t>
            </a:r>
            <a:endParaRPr lang="fr-FR" i="1" dirty="0" smtClean="0"/>
          </a:p>
          <a:p>
            <a:r>
              <a:rPr lang="fr-FR" i="1" dirty="0"/>
              <a:t>Global Data </a:t>
            </a:r>
            <a:r>
              <a:rPr lang="fr-FR" i="1" dirty="0" err="1"/>
              <a:t>Review</a:t>
            </a:r>
            <a:r>
              <a:rPr lang="fr-FR" i="1" dirty="0"/>
              <a:t> </a:t>
            </a:r>
            <a:r>
              <a:rPr lang="fr-FR" dirty="0"/>
              <a:t>&gt; </a:t>
            </a:r>
            <a:r>
              <a:rPr lang="fr-FR" dirty="0" smtClean="0">
                <a:hlinkClick r:id="rId5"/>
              </a:rPr>
              <a:t>globaldatareview.com</a:t>
            </a:r>
            <a:endParaRPr lang="fr-FR" dirty="0" smtClean="0"/>
          </a:p>
          <a:p>
            <a:pPr lvl="1"/>
            <a:r>
              <a:rPr lang="en-US" dirty="0" smtClean="0"/>
              <a:t>Analyses </a:t>
            </a:r>
            <a:r>
              <a:rPr lang="en-US" dirty="0"/>
              <a:t>the law and regulation of the use and trade of data around the </a:t>
            </a:r>
            <a:r>
              <a:rPr lang="en-US" dirty="0" smtClean="0"/>
              <a:t>world</a:t>
            </a:r>
          </a:p>
          <a:p>
            <a:pPr lvl="1"/>
            <a:r>
              <a:rPr lang="fr-FR" dirty="0" smtClean="0"/>
              <a:t>Flux RSS + Newsletter</a:t>
            </a:r>
            <a:endParaRPr lang="fr-FR" i="1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03/07/2019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DC97-5D12-4D9B-BA49-CCEB784B454D}" type="slidenum">
              <a:rPr lang="fr-FR" smtClean="0"/>
              <a:pPr/>
              <a:t>33</a:t>
            </a:fld>
            <a:endParaRPr lang="fr-FR"/>
          </a:p>
        </p:txBody>
      </p:sp>
      <p:sp>
        <p:nvSpPr>
          <p:cNvPr id="11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052664" y="6356350"/>
            <a:ext cx="3543672" cy="365125"/>
          </a:xfrm>
        </p:spPr>
        <p:txBody>
          <a:bodyPr/>
          <a:lstStyle/>
          <a:p>
            <a:r>
              <a:rPr lang="it-IT" dirty="0" smtClean="0">
                <a:solidFill>
                  <a:schemeClr val="tx1">
                    <a:tint val="75000"/>
                  </a:schemeClr>
                </a:solidFill>
              </a:rPr>
              <a:t>Céline Bigoy – Service information documentation</a:t>
            </a:r>
            <a:endParaRPr lang="fr-FR" dirty="0" smtClean="0">
              <a:solidFill>
                <a:schemeClr val="tx1">
                  <a:tint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838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Revues spécialisées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8226996" cy="639762"/>
          </a:xfrm>
        </p:spPr>
        <p:txBody>
          <a:bodyPr/>
          <a:lstStyle/>
          <a:p>
            <a:r>
              <a:rPr lang="fr-FR" dirty="0" smtClean="0"/>
              <a:t>Revues orientées Informatique/Technologie</a:t>
            </a:r>
            <a:endParaRPr lang="fr-FR" dirty="0"/>
          </a:p>
        </p:txBody>
      </p:sp>
      <p:sp>
        <p:nvSpPr>
          <p:cNvPr id="10" name="Espace réservé du contenu 9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26996" cy="3951288"/>
          </a:xfrm>
        </p:spPr>
        <p:txBody>
          <a:bodyPr>
            <a:normAutofit/>
          </a:bodyPr>
          <a:lstStyle/>
          <a:p>
            <a:r>
              <a:rPr lang="fr-FR" dirty="0" smtClean="0">
                <a:hlinkClick r:id="rId2" tooltip="Go to Computer Law &amp; Security Review on ScienceDirect"/>
              </a:rPr>
              <a:t>Computer </a:t>
            </a:r>
            <a:r>
              <a:rPr lang="fr-FR" dirty="0">
                <a:hlinkClick r:id="rId2" tooltip="Go to Computer Law &amp; Security Review on ScienceDirect"/>
              </a:rPr>
              <a:t>Law &amp; Security </a:t>
            </a:r>
            <a:r>
              <a:rPr lang="fr-FR" dirty="0" err="1">
                <a:hlinkClick r:id="rId2" tooltip="Go to Computer Law &amp; Security Review on ScienceDirect"/>
              </a:rPr>
              <a:t>Review</a:t>
            </a:r>
            <a:r>
              <a:rPr lang="fr-FR" dirty="0"/>
              <a:t> (Science Direct</a:t>
            </a:r>
            <a:r>
              <a:rPr lang="fr-FR" dirty="0" smtClean="0"/>
              <a:t>)</a:t>
            </a:r>
          </a:p>
          <a:p>
            <a:pPr lvl="1"/>
            <a:r>
              <a:rPr lang="fr-FR" dirty="0" smtClean="0"/>
              <a:t>Flux RSS + alerte sommaire</a:t>
            </a:r>
          </a:p>
          <a:p>
            <a:pPr lvl="1"/>
            <a:r>
              <a:rPr lang="fr-FR" dirty="0" smtClean="0"/>
              <a:t>Quelques articles gratuits </a:t>
            </a:r>
          </a:p>
          <a:p>
            <a:r>
              <a:rPr lang="fr-FR" i="1" dirty="0" smtClean="0">
                <a:hlinkClick r:id="rId3"/>
              </a:rPr>
              <a:t>IEEE Security &amp; </a:t>
            </a:r>
            <a:r>
              <a:rPr lang="fr-FR" i="1" dirty="0" err="1" smtClean="0">
                <a:hlinkClick r:id="rId3"/>
              </a:rPr>
              <a:t>Privacy</a:t>
            </a:r>
            <a:endParaRPr lang="fr-FR" i="1" dirty="0" smtClean="0"/>
          </a:p>
          <a:p>
            <a:pPr lvl="1"/>
            <a:r>
              <a:rPr lang="fr-FR" i="1" dirty="0" smtClean="0"/>
              <a:t>Quelques articles gratuits </a:t>
            </a:r>
          </a:p>
          <a:p>
            <a:endParaRPr lang="fr-FR" i="1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03/07/2019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DC97-5D12-4D9B-BA49-CCEB784B454D}" type="slidenum">
              <a:rPr lang="fr-FR" smtClean="0"/>
              <a:pPr/>
              <a:t>34</a:t>
            </a:fld>
            <a:endParaRPr lang="fr-FR"/>
          </a:p>
        </p:txBody>
      </p:sp>
      <p:sp>
        <p:nvSpPr>
          <p:cNvPr id="11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052664" y="6356350"/>
            <a:ext cx="3543672" cy="365125"/>
          </a:xfrm>
        </p:spPr>
        <p:txBody>
          <a:bodyPr/>
          <a:lstStyle/>
          <a:p>
            <a:r>
              <a:rPr lang="it-IT" dirty="0" smtClean="0">
                <a:solidFill>
                  <a:schemeClr val="tx1">
                    <a:tint val="75000"/>
                  </a:schemeClr>
                </a:solidFill>
              </a:rPr>
              <a:t>Céline Bigoy – Service information documentation</a:t>
            </a:r>
            <a:endParaRPr lang="fr-FR" dirty="0" smtClean="0">
              <a:solidFill>
                <a:schemeClr val="tx1">
                  <a:tint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448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Revues spécialisées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8226996" cy="639762"/>
          </a:xfrm>
        </p:spPr>
        <p:txBody>
          <a:bodyPr/>
          <a:lstStyle/>
          <a:p>
            <a:r>
              <a:rPr lang="fr-FR" dirty="0" smtClean="0"/>
              <a:t>Prospective</a:t>
            </a:r>
            <a:endParaRPr lang="fr-FR" dirty="0"/>
          </a:p>
        </p:txBody>
      </p:sp>
      <p:sp>
        <p:nvSpPr>
          <p:cNvPr id="10" name="Espace réservé du contenu 9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26996" cy="3951288"/>
          </a:xfrm>
        </p:spPr>
        <p:txBody>
          <a:bodyPr>
            <a:normAutofit/>
          </a:bodyPr>
          <a:lstStyle/>
          <a:p>
            <a:r>
              <a:rPr lang="fr-FR" i="1" dirty="0" smtClean="0"/>
              <a:t>Cahiers IP Innovation &amp; prospective (</a:t>
            </a:r>
            <a:r>
              <a:rPr lang="fr-FR" i="1" dirty="0" err="1" smtClean="0"/>
              <a:t>linc</a:t>
            </a:r>
            <a:r>
              <a:rPr lang="fr-FR" i="1" dirty="0" smtClean="0"/>
              <a:t>/</a:t>
            </a:r>
            <a:r>
              <a:rPr lang="fr-FR" i="1" dirty="0" err="1" smtClean="0"/>
              <a:t>cnil</a:t>
            </a:r>
            <a:r>
              <a:rPr lang="fr-FR" i="1" dirty="0" smtClean="0"/>
              <a:t>) &gt; </a:t>
            </a:r>
            <a:r>
              <a:rPr lang="fr-FR" i="1" dirty="0" smtClean="0">
                <a:hlinkClick r:id="rId2"/>
              </a:rPr>
              <a:t>Publications IP</a:t>
            </a:r>
            <a:endParaRPr lang="fr-FR" i="1" dirty="0" smtClean="0"/>
          </a:p>
          <a:p>
            <a:pPr lvl="1"/>
            <a:r>
              <a:rPr lang="fr-FR" i="1" dirty="0" smtClean="0"/>
              <a:t>Blog du </a:t>
            </a:r>
            <a:r>
              <a:rPr lang="fr-FR" i="1" dirty="0" err="1" smtClean="0"/>
              <a:t>Linc</a:t>
            </a:r>
            <a:r>
              <a:rPr lang="fr-FR" i="1" dirty="0" smtClean="0"/>
              <a:t>, le laboratoire </a:t>
            </a:r>
            <a:r>
              <a:rPr lang="fr-FR" i="1" dirty="0"/>
              <a:t>d’innovation numérique de la </a:t>
            </a:r>
            <a:r>
              <a:rPr lang="fr-FR" i="1" dirty="0" smtClean="0"/>
              <a:t>CNIL &gt; </a:t>
            </a:r>
            <a:r>
              <a:rPr lang="fr-FR" i="1" dirty="0" err="1" smtClean="0">
                <a:hlinkClick r:id="rId3"/>
              </a:rPr>
              <a:t>Linc</a:t>
            </a:r>
            <a:r>
              <a:rPr lang="fr-FR" i="1" dirty="0" smtClean="0">
                <a:hlinkClick r:id="rId3"/>
              </a:rPr>
              <a:t> </a:t>
            </a:r>
            <a:endParaRPr lang="fr-FR" i="1" dirty="0" smtClean="0"/>
          </a:p>
          <a:p>
            <a:pPr lvl="1"/>
            <a:r>
              <a:rPr lang="fr-FR" i="1" dirty="0" smtClean="0"/>
              <a:t>Flux RSS</a:t>
            </a:r>
          </a:p>
          <a:p>
            <a:pPr lvl="1"/>
            <a:r>
              <a:rPr lang="fr-FR" i="1" dirty="0"/>
              <a:t>Fil Twitter &gt; </a:t>
            </a:r>
            <a:r>
              <a:rPr lang="fr-FR" i="1" dirty="0" err="1" smtClean="0">
                <a:hlinkClick r:id="rId4"/>
              </a:rPr>
              <a:t>LINCnil</a:t>
            </a:r>
            <a:endParaRPr lang="fr-FR" i="1" dirty="0" smtClean="0"/>
          </a:p>
          <a:p>
            <a:r>
              <a:rPr lang="fr-FR" i="1" dirty="0" smtClean="0"/>
              <a:t>Usbek &amp; Rica &gt; </a:t>
            </a:r>
            <a:r>
              <a:rPr lang="fr-FR" i="1" dirty="0" smtClean="0">
                <a:hlinkClick r:id="rId5"/>
              </a:rPr>
              <a:t>https://usbeketrica.com/</a:t>
            </a:r>
            <a:endParaRPr lang="fr-FR" i="1" dirty="0" smtClean="0"/>
          </a:p>
          <a:p>
            <a:pPr lvl="1"/>
            <a:r>
              <a:rPr lang="fr-FR" i="1" dirty="0" smtClean="0"/>
              <a:t>Blog</a:t>
            </a:r>
          </a:p>
          <a:p>
            <a:pPr lvl="1"/>
            <a:r>
              <a:rPr lang="fr-FR" i="1" dirty="0" smtClean="0"/>
              <a:t>Flux RSS</a:t>
            </a:r>
          </a:p>
          <a:p>
            <a:pPr lvl="1"/>
            <a:r>
              <a:rPr lang="fr-FR" i="1" dirty="0" smtClean="0"/>
              <a:t>Fil Twitter &gt; </a:t>
            </a:r>
            <a:r>
              <a:rPr lang="fr-FR" i="1" dirty="0" smtClean="0">
                <a:hlinkClick r:id="rId6"/>
              </a:rPr>
              <a:t>Usbek &amp; Rica</a:t>
            </a:r>
            <a:endParaRPr lang="fr-FR" i="1" dirty="0" smtClean="0"/>
          </a:p>
          <a:p>
            <a:pPr lvl="1"/>
            <a:endParaRPr lang="fr-FR" i="1" dirty="0" smtClean="0"/>
          </a:p>
          <a:p>
            <a:endParaRPr lang="fr-FR" i="1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03/07/2019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DC97-5D12-4D9B-BA49-CCEB784B454D}" type="slidenum">
              <a:rPr lang="fr-FR" smtClean="0"/>
              <a:pPr/>
              <a:t>35</a:t>
            </a:fld>
            <a:endParaRPr lang="fr-FR"/>
          </a:p>
        </p:txBody>
      </p:sp>
      <p:sp>
        <p:nvSpPr>
          <p:cNvPr id="11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052664" y="6356350"/>
            <a:ext cx="3543672" cy="365125"/>
          </a:xfrm>
        </p:spPr>
        <p:txBody>
          <a:bodyPr/>
          <a:lstStyle/>
          <a:p>
            <a:r>
              <a:rPr lang="it-IT" dirty="0" smtClean="0">
                <a:solidFill>
                  <a:schemeClr val="tx1">
                    <a:tint val="75000"/>
                  </a:schemeClr>
                </a:solidFill>
              </a:rPr>
              <a:t>Céline Bigoy – Service information documentation</a:t>
            </a:r>
            <a:endParaRPr lang="fr-FR" dirty="0" smtClean="0">
              <a:solidFill>
                <a:schemeClr val="tx1">
                  <a:tint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6632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Revues spécialisées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8226996" cy="639762"/>
          </a:xfrm>
        </p:spPr>
        <p:txBody>
          <a:bodyPr/>
          <a:lstStyle/>
          <a:p>
            <a:r>
              <a:rPr lang="fr-FR" dirty="0"/>
              <a:t>Libertés</a:t>
            </a:r>
          </a:p>
        </p:txBody>
      </p:sp>
      <p:sp>
        <p:nvSpPr>
          <p:cNvPr id="10" name="Espace réservé du contenu 9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26996" cy="3951288"/>
          </a:xfrm>
        </p:spPr>
        <p:txBody>
          <a:bodyPr/>
          <a:lstStyle/>
          <a:p>
            <a:r>
              <a:rPr lang="fr-FR" i="1" dirty="0"/>
              <a:t>Lettre « Actualités Droits-Libertés » </a:t>
            </a:r>
            <a:r>
              <a:rPr lang="fr-FR" dirty="0"/>
              <a:t>(ADL) (CREDOF) </a:t>
            </a:r>
          </a:p>
          <a:p>
            <a:r>
              <a:rPr lang="fr-FR" i="1" dirty="0"/>
              <a:t>La Revue des droits de l’homme </a:t>
            </a:r>
            <a:r>
              <a:rPr lang="fr-FR" dirty="0"/>
              <a:t>(CREDOF)</a:t>
            </a:r>
          </a:p>
          <a:p>
            <a:pPr lvl="1"/>
            <a:r>
              <a:rPr lang="fr-FR" dirty="0"/>
              <a:t>L’actualité des droits de l’homme -  publie des analyses de fond théoriques et comparatives</a:t>
            </a:r>
          </a:p>
          <a:p>
            <a:pPr lvl="1"/>
            <a:r>
              <a:rPr lang="fr-FR" dirty="0" err="1"/>
              <a:t>OpenEdition</a:t>
            </a:r>
            <a:r>
              <a:rPr lang="fr-FR" dirty="0"/>
              <a:t>, portail de ressources électroniques en sciences humaines et sociales</a:t>
            </a:r>
          </a:p>
          <a:p>
            <a:pPr lvl="1"/>
            <a:r>
              <a:rPr lang="fr-FR" dirty="0"/>
              <a:t>Newsletter : </a:t>
            </a:r>
            <a:r>
              <a:rPr lang="fr-FR" dirty="0">
                <a:hlinkClick r:id="rId2"/>
              </a:rPr>
              <a:t>Pour s’abonner à la Lettre</a:t>
            </a:r>
            <a:endParaRPr lang="fr-FR" dirty="0"/>
          </a:p>
          <a:p>
            <a:pPr lvl="1"/>
            <a:r>
              <a:rPr lang="fr-FR" dirty="0"/>
              <a:t>Flux RSS : </a:t>
            </a:r>
            <a:r>
              <a:rPr lang="fr-FR" dirty="0">
                <a:hlinkClick r:id="rId3"/>
              </a:rPr>
              <a:t>Pour s’abonner aux </a:t>
            </a:r>
            <a:r>
              <a:rPr lang="fr-FR" dirty="0" smtClean="0">
                <a:hlinkClick r:id="rId3"/>
              </a:rPr>
              <a:t>fils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03/07/2019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DC97-5D12-4D9B-BA49-CCEB784B454D}" type="slidenum">
              <a:rPr lang="fr-FR" smtClean="0"/>
              <a:pPr/>
              <a:t>36</a:t>
            </a:fld>
            <a:endParaRPr lang="fr-FR"/>
          </a:p>
        </p:txBody>
      </p:sp>
      <p:sp>
        <p:nvSpPr>
          <p:cNvPr id="11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052664" y="6356350"/>
            <a:ext cx="3543672" cy="365125"/>
          </a:xfrm>
        </p:spPr>
        <p:txBody>
          <a:bodyPr/>
          <a:lstStyle/>
          <a:p>
            <a:r>
              <a:rPr lang="it-IT" dirty="0" smtClean="0">
                <a:solidFill>
                  <a:schemeClr val="tx1">
                    <a:tint val="75000"/>
                  </a:schemeClr>
                </a:solidFill>
              </a:rPr>
              <a:t>Céline Bigoy – Service information documentation</a:t>
            </a:r>
            <a:endParaRPr lang="fr-FR" dirty="0" smtClean="0">
              <a:solidFill>
                <a:schemeClr val="tx1">
                  <a:tint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0045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Blogs et autres sources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Blog : </a:t>
            </a:r>
            <a:r>
              <a:rPr lang="fr-FR" dirty="0" smtClean="0">
                <a:hlinkClick r:id="rId2"/>
              </a:rPr>
              <a:t>Liberté, libertés chéries</a:t>
            </a:r>
            <a:endParaRPr lang="fr-FR" dirty="0" smtClean="0"/>
          </a:p>
          <a:p>
            <a:pPr lvl="1"/>
            <a:r>
              <a:rPr lang="fr-FR" dirty="0"/>
              <a:t>Veille juridique sur les droits de l'homme et les libertés </a:t>
            </a:r>
            <a:r>
              <a:rPr lang="fr-FR" dirty="0" smtClean="0"/>
              <a:t>publiques</a:t>
            </a:r>
          </a:p>
          <a:p>
            <a:pPr lvl="1"/>
            <a:r>
              <a:rPr lang="fr-FR" dirty="0"/>
              <a:t>Roseline </a:t>
            </a:r>
            <a:r>
              <a:rPr lang="fr-FR" dirty="0" err="1" smtClean="0"/>
              <a:t>Letteron</a:t>
            </a:r>
            <a:r>
              <a:rPr lang="fr-FR" dirty="0" smtClean="0"/>
              <a:t>, professeur </a:t>
            </a:r>
            <a:r>
              <a:rPr lang="fr-FR" dirty="0"/>
              <a:t>de droit public</a:t>
            </a:r>
            <a:br>
              <a:rPr lang="fr-FR" dirty="0"/>
            </a:br>
            <a:r>
              <a:rPr lang="fr-FR" dirty="0"/>
              <a:t>à l'Université </a:t>
            </a:r>
            <a:r>
              <a:rPr lang="fr-FR" dirty="0" smtClean="0"/>
              <a:t>Paris-Sorbonne</a:t>
            </a:r>
          </a:p>
          <a:p>
            <a:r>
              <a:rPr lang="fr-FR" dirty="0" smtClean="0">
                <a:hlinkClick r:id="rId3"/>
              </a:rPr>
              <a:t>CAIRN</a:t>
            </a:r>
            <a:r>
              <a:rPr lang="fr-FR" dirty="0" smtClean="0"/>
              <a:t> &gt; articles orientés Sciences sociales</a:t>
            </a:r>
          </a:p>
          <a:p>
            <a:r>
              <a:rPr lang="fr-FR" dirty="0" smtClean="0">
                <a:hlinkClick r:id="rId4"/>
              </a:rPr>
              <a:t>SSRN</a:t>
            </a:r>
            <a:r>
              <a:rPr lang="fr-FR" dirty="0" smtClean="0"/>
              <a:t> (</a:t>
            </a:r>
            <a:r>
              <a:rPr lang="fr-FR" dirty="0" err="1" smtClean="0"/>
              <a:t>ScienceDirect</a:t>
            </a:r>
            <a:r>
              <a:rPr lang="fr-FR" dirty="0" smtClean="0"/>
              <a:t>) &gt; articles en anglais</a:t>
            </a:r>
          </a:p>
        </p:txBody>
      </p:sp>
      <p:sp>
        <p:nvSpPr>
          <p:cNvPr id="11" name="Espace réservé de la date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CF723-4417-45A6-AAEC-29D54F11DA6C}" type="datetime1">
              <a:rPr lang="fr-FR" smtClean="0"/>
              <a:t>04/07/2019</a:t>
            </a:fld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DC97-5D12-4D9B-BA49-CCEB784B454D}" type="slidenum">
              <a:rPr lang="fr-FR" smtClean="0"/>
              <a:pPr/>
              <a:t>37</a:t>
            </a:fld>
            <a:endParaRPr lang="fr-FR"/>
          </a:p>
        </p:txBody>
      </p:sp>
      <p:sp>
        <p:nvSpPr>
          <p:cNvPr id="13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052664" y="6356350"/>
            <a:ext cx="3543672" cy="365125"/>
          </a:xfrm>
        </p:spPr>
        <p:txBody>
          <a:bodyPr/>
          <a:lstStyle/>
          <a:p>
            <a:r>
              <a:rPr lang="it-IT" dirty="0"/>
              <a:t>Céline </a:t>
            </a:r>
            <a:r>
              <a:rPr lang="it-IT" dirty="0" smtClean="0"/>
              <a:t>Bigoy – </a:t>
            </a:r>
            <a:r>
              <a:rPr lang="it-IT" dirty="0"/>
              <a:t>Service information documentation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81327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Sources d’actualité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Suivre l’actualité : </a:t>
            </a:r>
            <a:r>
              <a:rPr lang="fr-FR" dirty="0" err="1" smtClean="0"/>
              <a:t>Euractiv</a:t>
            </a:r>
            <a:r>
              <a:rPr lang="fr-FR" dirty="0" smtClean="0"/>
              <a:t>, </a:t>
            </a:r>
            <a:r>
              <a:rPr lang="fr-FR" dirty="0" err="1" smtClean="0"/>
              <a:t>Lexology</a:t>
            </a:r>
            <a:r>
              <a:rPr lang="fr-FR" dirty="0" smtClean="0"/>
              <a:t>, Contexte </a:t>
            </a:r>
            <a:r>
              <a:rPr lang="fr-FR" dirty="0"/>
              <a:t>etc.</a:t>
            </a: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052664" y="6356350"/>
            <a:ext cx="3543672" cy="365125"/>
          </a:xfrm>
        </p:spPr>
        <p:txBody>
          <a:bodyPr/>
          <a:lstStyle/>
          <a:p>
            <a:r>
              <a:rPr lang="it-IT" dirty="0"/>
              <a:t>Céline </a:t>
            </a:r>
            <a:r>
              <a:rPr lang="it-IT" dirty="0" smtClean="0"/>
              <a:t>Bigoy – </a:t>
            </a:r>
            <a:r>
              <a:rPr lang="it-IT" dirty="0"/>
              <a:t>Service information documentation</a:t>
            </a:r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DC97-5D12-4D9B-BA49-CCEB784B454D}" type="slidenum">
              <a:rPr lang="fr-FR" smtClean="0"/>
              <a:pPr/>
              <a:t>38</a:t>
            </a:fld>
            <a:endParaRPr lang="fr-FR" dirty="0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03/07/2019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08391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Contexte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>
                <a:hlinkClick r:id="rId3"/>
              </a:rPr>
              <a:t>contexte.com</a:t>
            </a:r>
            <a:r>
              <a:rPr lang="fr-FR" dirty="0" smtClean="0"/>
              <a:t> ($)(FR)</a:t>
            </a:r>
          </a:p>
          <a:p>
            <a:r>
              <a:rPr lang="en-US" dirty="0"/>
              <a:t> </a:t>
            </a:r>
            <a:r>
              <a:rPr lang="fr-FR" dirty="0"/>
              <a:t>Journalisme politique expert et indépendant, nativement numérique </a:t>
            </a:r>
            <a:endParaRPr lang="fr-FR" dirty="0" smtClean="0"/>
          </a:p>
          <a:p>
            <a:r>
              <a:rPr lang="en-US" dirty="0" err="1" smtClean="0"/>
              <a:t>Thématique</a:t>
            </a:r>
            <a:r>
              <a:rPr lang="en-US" dirty="0" smtClean="0"/>
              <a:t> </a:t>
            </a:r>
            <a:r>
              <a:rPr lang="en-US" dirty="0" err="1" smtClean="0"/>
              <a:t>Numérique</a:t>
            </a:r>
            <a:r>
              <a:rPr lang="en-US" dirty="0" smtClean="0"/>
              <a:t> </a:t>
            </a:r>
            <a:r>
              <a:rPr lang="fr-FR" dirty="0" smtClean="0"/>
              <a:t>&gt; </a:t>
            </a:r>
            <a:r>
              <a:rPr lang="fr-FR" dirty="0"/>
              <a:t>Les politiques publiques du numérique, à Paris et Bruxelles </a:t>
            </a:r>
            <a:endParaRPr lang="fr-FR" dirty="0" smtClean="0"/>
          </a:p>
          <a:p>
            <a:r>
              <a:rPr lang="fr-FR" dirty="0"/>
              <a:t>Briefings quotidiens : synthèses </a:t>
            </a:r>
            <a:r>
              <a:rPr lang="fr-FR" dirty="0" smtClean="0"/>
              <a:t>de </a:t>
            </a:r>
            <a:r>
              <a:rPr lang="fr-FR" dirty="0"/>
              <a:t>l'actualité politique</a:t>
            </a:r>
          </a:p>
          <a:p>
            <a:r>
              <a:rPr lang="fr-FR" dirty="0"/>
              <a:t>Hubs : tous les contenus sur une politique suivie en détail par la </a:t>
            </a:r>
            <a:r>
              <a:rPr lang="fr-FR" dirty="0" smtClean="0"/>
              <a:t>rédaction </a:t>
            </a:r>
            <a:r>
              <a:rPr lang="fr-FR" dirty="0"/>
              <a:t>&gt;  Règlement sur la protection des données personnelles</a:t>
            </a:r>
          </a:p>
        </p:txBody>
      </p:sp>
      <p:sp>
        <p:nvSpPr>
          <p:cNvPr id="11" name="Espace réservé de la date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03/07/2019</a:t>
            </a:r>
            <a:endParaRPr lang="fr-FR" dirty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DC97-5D12-4D9B-BA49-CCEB784B454D}" type="slidenum">
              <a:rPr lang="fr-FR" smtClean="0"/>
              <a:pPr/>
              <a:t>39</a:t>
            </a:fld>
            <a:endParaRPr lang="fr-FR"/>
          </a:p>
        </p:txBody>
      </p:sp>
      <p:sp>
        <p:nvSpPr>
          <p:cNvPr id="7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052664" y="6356350"/>
            <a:ext cx="3543672" cy="365125"/>
          </a:xfrm>
        </p:spPr>
        <p:txBody>
          <a:bodyPr/>
          <a:lstStyle/>
          <a:p>
            <a:r>
              <a:rPr lang="it-IT" dirty="0"/>
              <a:t>Céline Bigoy– Service information documentation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40679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RGPD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fr-FR" dirty="0" smtClean="0"/>
              <a:t>Applications gratuites pour mobiles</a:t>
            </a:r>
          </a:p>
          <a:p>
            <a:pPr lvl="1"/>
            <a:r>
              <a:rPr lang="fr-FR" dirty="0" smtClean="0"/>
              <a:t>EDPS &gt; </a:t>
            </a:r>
            <a:r>
              <a:rPr lang="fr-FR" dirty="0">
                <a:hlinkClick r:id="rId3"/>
              </a:rPr>
              <a:t>EU Data </a:t>
            </a:r>
            <a:r>
              <a:rPr lang="fr-FR" dirty="0" smtClean="0">
                <a:hlinkClick r:id="rId3"/>
              </a:rPr>
              <a:t>Protection</a:t>
            </a:r>
            <a:endParaRPr lang="fr-FR" dirty="0" smtClean="0"/>
          </a:p>
          <a:p>
            <a:pPr lvl="2"/>
            <a:r>
              <a:rPr lang="fr-FR" dirty="0" smtClean="0"/>
              <a:t>Pour chaque article, </a:t>
            </a:r>
            <a:r>
              <a:rPr lang="fr-FR" dirty="0"/>
              <a:t>affichage en parallèle </a:t>
            </a:r>
            <a:r>
              <a:rPr lang="fr-FR" dirty="0" smtClean="0"/>
              <a:t>du texte </a:t>
            </a:r>
            <a:r>
              <a:rPr lang="fr-FR" dirty="0"/>
              <a:t>du </a:t>
            </a:r>
            <a:r>
              <a:rPr lang="fr-FR" dirty="0" smtClean="0"/>
              <a:t>RGPD et de l’ancienne </a:t>
            </a:r>
            <a:r>
              <a:rPr lang="fr-FR" dirty="0"/>
              <a:t>directive </a:t>
            </a:r>
            <a:r>
              <a:rPr lang="fr-FR" dirty="0" smtClean="0"/>
              <a:t>95/46 </a:t>
            </a:r>
          </a:p>
          <a:p>
            <a:pPr lvl="1"/>
            <a:r>
              <a:rPr lang="fr-FR" dirty="0"/>
              <a:t>DLA Piper &gt; </a:t>
            </a:r>
            <a:r>
              <a:rPr lang="fr-FR" dirty="0">
                <a:hlinkClick r:id="rId4"/>
              </a:rPr>
              <a:t>Explore </a:t>
            </a:r>
            <a:r>
              <a:rPr lang="fr-FR" dirty="0" smtClean="0">
                <a:hlinkClick r:id="rId4"/>
              </a:rPr>
              <a:t>GDPR</a:t>
            </a:r>
            <a:endParaRPr lang="fr-FR" dirty="0" smtClean="0"/>
          </a:p>
          <a:p>
            <a:pPr lvl="2"/>
            <a:r>
              <a:rPr lang="fr-FR" dirty="0" smtClean="0"/>
              <a:t>Recherche en texte intégral</a:t>
            </a:r>
          </a:p>
          <a:p>
            <a:pPr lvl="2"/>
            <a:r>
              <a:rPr lang="fr-FR" dirty="0" smtClean="0"/>
              <a:t>Liens articles/considérants et RGPD/</a:t>
            </a:r>
            <a:r>
              <a:rPr lang="fr-FR" dirty="0" err="1" smtClean="0"/>
              <a:t>dir</a:t>
            </a:r>
            <a:r>
              <a:rPr lang="fr-FR" dirty="0" smtClean="0"/>
              <a:t>. 95/46</a:t>
            </a:r>
          </a:p>
          <a:p>
            <a:r>
              <a:rPr lang="fr-FR" dirty="0" smtClean="0"/>
              <a:t>RGPD annoté</a:t>
            </a:r>
          </a:p>
          <a:p>
            <a:pPr lvl="1"/>
            <a:r>
              <a:rPr lang="fr-FR" dirty="0" smtClean="0"/>
              <a:t> AFCDP &gt; </a:t>
            </a:r>
            <a:r>
              <a:rPr lang="fr-FR" dirty="0" smtClean="0">
                <a:hlinkClick r:id="rId5"/>
              </a:rPr>
              <a:t>RGPD commenté </a:t>
            </a:r>
            <a:endParaRPr lang="fr-FR" dirty="0" smtClean="0"/>
          </a:p>
          <a:p>
            <a:pPr lvl="2"/>
            <a:r>
              <a:rPr lang="fr-FR" dirty="0" smtClean="0"/>
              <a:t>Version .</a:t>
            </a:r>
            <a:r>
              <a:rPr lang="fr-FR" dirty="0" err="1" smtClean="0"/>
              <a:t>pdf</a:t>
            </a:r>
            <a:endParaRPr lang="fr-FR" dirty="0" smtClean="0"/>
          </a:p>
          <a:p>
            <a:pPr lvl="2"/>
            <a:r>
              <a:rPr lang="fr-FR" dirty="0" smtClean="0"/>
              <a:t>Index + renvois vers articles et considérants</a:t>
            </a:r>
          </a:p>
          <a:p>
            <a:pPr lvl="2"/>
            <a:r>
              <a:rPr lang="fr-FR" dirty="0" smtClean="0"/>
              <a:t>Signalement des passages sur les </a:t>
            </a:r>
            <a:r>
              <a:rPr lang="fr-FR" dirty="0" err="1" smtClean="0"/>
              <a:t>DPOs</a:t>
            </a:r>
            <a:endParaRPr lang="fr-FR" dirty="0" smtClean="0"/>
          </a:p>
          <a:p>
            <a:pPr lvl="2"/>
            <a:r>
              <a:rPr lang="fr-FR" dirty="0" smtClean="0"/>
              <a:t>Également : recueil des avis et lignes directrices G29/</a:t>
            </a:r>
            <a:r>
              <a:rPr lang="fr-FR" dirty="0" err="1" smtClean="0"/>
              <a:t>edpb</a:t>
            </a:r>
            <a:r>
              <a:rPr lang="fr-FR" dirty="0" smtClean="0"/>
              <a:t> en PDF</a:t>
            </a:r>
          </a:p>
          <a:p>
            <a:pPr lvl="1"/>
            <a:r>
              <a:rPr lang="en-US" dirty="0" err="1" smtClean="0"/>
              <a:t>Ulys</a:t>
            </a:r>
            <a:r>
              <a:rPr lang="en-US" dirty="0" smtClean="0"/>
              <a:t> &gt; </a:t>
            </a:r>
            <a:r>
              <a:rPr lang="en-US" dirty="0" err="1" smtClean="0">
                <a:hlinkClick r:id="rId6"/>
              </a:rPr>
              <a:t>gdpr.expert</a:t>
            </a:r>
            <a:endParaRPr lang="en-US" dirty="0" smtClean="0"/>
          </a:p>
          <a:p>
            <a:pPr lvl="2"/>
            <a:r>
              <a:rPr lang="fr-FR" dirty="0" smtClean="0"/>
              <a:t>Pour chaque article, affichage en parallèle du texte du règlement, de l’ancienne directive et de la loi LIL</a:t>
            </a:r>
          </a:p>
          <a:p>
            <a:pPr lvl="2"/>
            <a:r>
              <a:rPr lang="fr-FR" dirty="0" smtClean="0"/>
              <a:t>Les lignes directrices G29/</a:t>
            </a:r>
            <a:r>
              <a:rPr lang="fr-FR" dirty="0" err="1" smtClean="0"/>
              <a:t>edpb</a:t>
            </a:r>
            <a:r>
              <a:rPr lang="fr-FR" dirty="0" smtClean="0"/>
              <a:t> et la jurisprudence associées</a:t>
            </a:r>
          </a:p>
          <a:p>
            <a:pPr lvl="2"/>
            <a:r>
              <a:rPr lang="fr-FR" dirty="0" smtClean="0"/>
              <a:t>Navigation par article ou recherche par mots-clés</a:t>
            </a:r>
          </a:p>
          <a:p>
            <a:pPr lvl="1"/>
            <a:r>
              <a:rPr lang="fr-FR" dirty="0" smtClean="0"/>
              <a:t>Code </a:t>
            </a:r>
            <a:r>
              <a:rPr lang="fr-FR" dirty="0"/>
              <a:t>de la protection des données personnelles </a:t>
            </a:r>
            <a:r>
              <a:rPr lang="fr-FR" dirty="0" smtClean="0"/>
              <a:t>Dalloz ($)</a:t>
            </a:r>
          </a:p>
          <a:p>
            <a:pPr lvl="2"/>
            <a:r>
              <a:rPr lang="fr-FR" dirty="0"/>
              <a:t>Disponible sur </a:t>
            </a:r>
            <a:r>
              <a:rPr lang="fr-FR" dirty="0" smtClean="0"/>
              <a:t>dalloz.fr/dalloz-avocats.fr</a:t>
            </a:r>
          </a:p>
          <a:p>
            <a:pPr lvl="2"/>
            <a:endParaRPr lang="fr-FR" dirty="0" smtClean="0"/>
          </a:p>
        </p:txBody>
      </p:sp>
      <p:sp>
        <p:nvSpPr>
          <p:cNvPr id="11" name="Espace réservé de la date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03/07/2019</a:t>
            </a:r>
            <a:endParaRPr lang="fr-FR" dirty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DC97-5D12-4D9B-BA49-CCEB784B454D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13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052664" y="6356350"/>
            <a:ext cx="3543672" cy="365125"/>
          </a:xfrm>
        </p:spPr>
        <p:txBody>
          <a:bodyPr/>
          <a:lstStyle/>
          <a:p>
            <a:r>
              <a:rPr lang="it-IT" dirty="0"/>
              <a:t>Céline </a:t>
            </a:r>
            <a:r>
              <a:rPr lang="it-IT" dirty="0" smtClean="0"/>
              <a:t>Bigoy – </a:t>
            </a:r>
            <a:r>
              <a:rPr lang="it-IT" dirty="0"/>
              <a:t>Service information documentation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13348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Politico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>
                <a:hlinkClick r:id="rId3"/>
              </a:rPr>
              <a:t>politico.eu</a:t>
            </a:r>
            <a:r>
              <a:rPr lang="fr-FR" dirty="0" smtClean="0"/>
              <a:t> (EN)</a:t>
            </a:r>
          </a:p>
          <a:p>
            <a:r>
              <a:rPr lang="fr-FR" dirty="0" smtClean="0"/>
              <a:t>Journalisme </a:t>
            </a:r>
            <a:r>
              <a:rPr lang="fr-FR" dirty="0"/>
              <a:t>politique expert et indépendant, nativement numérique </a:t>
            </a:r>
            <a:endParaRPr lang="fr-FR" dirty="0" smtClean="0"/>
          </a:p>
          <a:p>
            <a:r>
              <a:rPr lang="fr-FR" dirty="0"/>
              <a:t>Tags des articles &gt; flux </a:t>
            </a:r>
            <a:r>
              <a:rPr lang="fr-FR" dirty="0" smtClean="0"/>
              <a:t>RSS</a:t>
            </a:r>
          </a:p>
          <a:p>
            <a:pPr lvl="1"/>
            <a:r>
              <a:rPr lang="fr-FR" dirty="0" smtClean="0"/>
              <a:t>Exemple Data protection &gt; </a:t>
            </a:r>
            <a:r>
              <a:rPr lang="fr-FR" dirty="0" smtClean="0">
                <a:hlinkClick r:id="rId4"/>
              </a:rPr>
              <a:t>Tag</a:t>
            </a:r>
            <a:endParaRPr lang="fr-FR" dirty="0"/>
          </a:p>
          <a:p>
            <a:r>
              <a:rPr lang="fr-FR" dirty="0" smtClean="0">
                <a:hlinkClick r:id="rId5"/>
              </a:rPr>
              <a:t>Politico Pro </a:t>
            </a:r>
            <a:r>
              <a:rPr lang="fr-FR" dirty="0" smtClean="0"/>
              <a:t>($) (EN)</a:t>
            </a:r>
          </a:p>
          <a:p>
            <a:pPr lvl="1"/>
            <a:r>
              <a:rPr lang="fr-FR" dirty="0" smtClean="0"/>
              <a:t>Thématique </a:t>
            </a:r>
            <a:r>
              <a:rPr lang="fr-FR" dirty="0" err="1" smtClean="0"/>
              <a:t>Technology</a:t>
            </a:r>
            <a:endParaRPr lang="fr-FR" dirty="0" smtClean="0"/>
          </a:p>
          <a:p>
            <a:pPr lvl="1"/>
            <a:r>
              <a:rPr lang="fr-FR" dirty="0" smtClean="0"/>
              <a:t>Pro intelligence &gt; Veille parlementaire (FR/EU)</a:t>
            </a:r>
          </a:p>
        </p:txBody>
      </p:sp>
      <p:sp>
        <p:nvSpPr>
          <p:cNvPr id="11" name="Espace réservé de la date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03/07/2019</a:t>
            </a:r>
            <a:endParaRPr lang="fr-FR" dirty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DC97-5D12-4D9B-BA49-CCEB784B454D}" type="slidenum">
              <a:rPr lang="fr-FR" smtClean="0"/>
              <a:pPr/>
              <a:t>40</a:t>
            </a:fld>
            <a:endParaRPr lang="fr-FR"/>
          </a:p>
        </p:txBody>
      </p:sp>
      <p:sp>
        <p:nvSpPr>
          <p:cNvPr id="7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052664" y="6356350"/>
            <a:ext cx="3543672" cy="365125"/>
          </a:xfrm>
        </p:spPr>
        <p:txBody>
          <a:bodyPr/>
          <a:lstStyle/>
          <a:p>
            <a:r>
              <a:rPr lang="it-IT" dirty="0"/>
              <a:t>Céline Bigoy– Service information documentation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88757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Next</a:t>
            </a:r>
            <a:r>
              <a:rPr lang="fr-FR" dirty="0" smtClean="0"/>
              <a:t> </a:t>
            </a:r>
            <a:r>
              <a:rPr lang="fr-FR" dirty="0" err="1" smtClean="0"/>
              <a:t>Inpact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err="1" smtClean="0">
                <a:hlinkClick r:id="rId3"/>
              </a:rPr>
              <a:t>Next</a:t>
            </a:r>
            <a:r>
              <a:rPr lang="fr-FR" dirty="0" smtClean="0">
                <a:hlinkClick r:id="rId3"/>
              </a:rPr>
              <a:t> </a:t>
            </a:r>
            <a:r>
              <a:rPr lang="fr-FR" dirty="0" err="1" smtClean="0">
                <a:hlinkClick r:id="rId3"/>
              </a:rPr>
              <a:t>Inpact</a:t>
            </a:r>
            <a:r>
              <a:rPr lang="fr-FR" dirty="0" smtClean="0">
                <a:hlinkClick r:id="rId3"/>
              </a:rPr>
              <a:t> </a:t>
            </a:r>
            <a:r>
              <a:rPr lang="fr-FR" dirty="0"/>
              <a:t>($)</a:t>
            </a:r>
            <a:endParaRPr lang="fr-FR" dirty="0">
              <a:hlinkClick r:id="rId4"/>
            </a:endParaRPr>
          </a:p>
          <a:p>
            <a:pPr lvl="1"/>
            <a:r>
              <a:rPr lang="fr-FR" dirty="0"/>
              <a:t>L’actualité high-tech (y compris hardware)</a:t>
            </a:r>
          </a:p>
          <a:p>
            <a:pPr lvl="1"/>
            <a:r>
              <a:rPr lang="fr-FR" dirty="0"/>
              <a:t>Thématique </a:t>
            </a:r>
            <a:r>
              <a:rPr lang="fr-FR" dirty="0" smtClean="0"/>
              <a:t>Droit</a:t>
            </a:r>
          </a:p>
          <a:p>
            <a:pPr lvl="1"/>
            <a:r>
              <a:rPr lang="fr-FR" dirty="0" smtClean="0"/>
              <a:t>Contenu </a:t>
            </a:r>
            <a:r>
              <a:rPr lang="fr-FR" dirty="0"/>
              <a:t>gratuit vs contenu abonné</a:t>
            </a:r>
          </a:p>
          <a:p>
            <a:pPr lvl="2"/>
            <a:r>
              <a:rPr lang="fr-FR" dirty="0"/>
              <a:t>Contenu passé en accès libre (embargo) : </a:t>
            </a:r>
            <a:r>
              <a:rPr lang="fr-FR" dirty="0">
                <a:hlinkClick r:id="rId5"/>
              </a:rPr>
              <a:t>En accès libre</a:t>
            </a:r>
            <a:endParaRPr lang="fr-FR" dirty="0"/>
          </a:p>
          <a:p>
            <a:pPr lvl="2"/>
            <a:r>
              <a:rPr lang="fr-FR" dirty="0"/>
              <a:t>Thématique Droit &gt; repère = couleur rouge</a:t>
            </a:r>
          </a:p>
        </p:txBody>
      </p:sp>
      <p:sp>
        <p:nvSpPr>
          <p:cNvPr id="11" name="Espace réservé de la date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03/07/2019</a:t>
            </a:r>
            <a:endParaRPr lang="fr-FR" dirty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DC97-5D12-4D9B-BA49-CCEB784B454D}" type="slidenum">
              <a:rPr lang="fr-FR" smtClean="0"/>
              <a:pPr/>
              <a:t>41</a:t>
            </a:fld>
            <a:endParaRPr lang="fr-FR"/>
          </a:p>
        </p:txBody>
      </p:sp>
      <p:sp>
        <p:nvSpPr>
          <p:cNvPr id="7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052664" y="6356350"/>
            <a:ext cx="3543672" cy="365125"/>
          </a:xfrm>
        </p:spPr>
        <p:txBody>
          <a:bodyPr/>
          <a:lstStyle/>
          <a:p>
            <a:r>
              <a:rPr lang="it-IT" dirty="0"/>
              <a:t>Céline Bigoy– Service information documentation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25084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Euractiv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>
                <a:hlinkClick r:id="rId2"/>
              </a:rPr>
              <a:t>Euractiv.com</a:t>
            </a:r>
            <a:r>
              <a:rPr lang="fr-FR" dirty="0"/>
              <a:t> (EN) / </a:t>
            </a:r>
            <a:r>
              <a:rPr lang="fr-FR" dirty="0">
                <a:hlinkClick r:id="rId3"/>
              </a:rPr>
              <a:t>Euractiv.fr</a:t>
            </a:r>
            <a:r>
              <a:rPr lang="fr-FR" dirty="0"/>
              <a:t> (FR)</a:t>
            </a:r>
          </a:p>
          <a:p>
            <a:r>
              <a:rPr lang="fr-FR" dirty="0" smtClean="0"/>
              <a:t>Réseau </a:t>
            </a:r>
            <a:r>
              <a:rPr lang="fr-FR" dirty="0"/>
              <a:t>de médias </a:t>
            </a:r>
            <a:r>
              <a:rPr lang="fr-FR" dirty="0" smtClean="0"/>
              <a:t>paneuropéens </a:t>
            </a:r>
            <a:r>
              <a:rPr lang="fr-FR" dirty="0"/>
              <a:t>indépendants spécialisés dans les politiques de l’Union </a:t>
            </a:r>
            <a:r>
              <a:rPr lang="fr-FR" dirty="0" smtClean="0"/>
              <a:t>européenne</a:t>
            </a:r>
          </a:p>
          <a:p>
            <a:pPr lvl="1"/>
            <a:r>
              <a:rPr lang="fr-FR" dirty="0" smtClean="0"/>
              <a:t>Thématique </a:t>
            </a:r>
            <a:r>
              <a:rPr lang="fr-FR" dirty="0"/>
              <a:t>Digital &gt;  </a:t>
            </a:r>
            <a:r>
              <a:rPr lang="fr-FR" i="1" dirty="0"/>
              <a:t>Digital Digest </a:t>
            </a:r>
            <a:r>
              <a:rPr lang="fr-FR" dirty="0"/>
              <a:t>(newsletter hebdomadaire)</a:t>
            </a:r>
          </a:p>
          <a:p>
            <a:pPr lvl="1"/>
            <a:r>
              <a:rPr lang="fr-FR" dirty="0" smtClean="0"/>
              <a:t>Tags </a:t>
            </a:r>
            <a:r>
              <a:rPr lang="fr-FR" dirty="0"/>
              <a:t>des articles &gt; </a:t>
            </a:r>
            <a:r>
              <a:rPr lang="fr-FR" dirty="0" smtClean="0"/>
              <a:t>flux </a:t>
            </a:r>
            <a:r>
              <a:rPr lang="fr-FR" dirty="0"/>
              <a:t>RSS sur les « </a:t>
            </a:r>
            <a:r>
              <a:rPr lang="fr-FR" dirty="0" err="1"/>
              <a:t>Topics</a:t>
            </a:r>
            <a:r>
              <a:rPr lang="fr-FR" dirty="0"/>
              <a:t> » (à chercher dans la page source avec ctrl + </a:t>
            </a:r>
            <a:r>
              <a:rPr lang="fr-FR" dirty="0" smtClean="0"/>
              <a:t>U</a:t>
            </a:r>
            <a:r>
              <a:rPr lang="fr-FR" dirty="0"/>
              <a:t>)</a:t>
            </a:r>
          </a:p>
          <a:p>
            <a:pPr lvl="2"/>
            <a:r>
              <a:rPr lang="fr-FR" dirty="0" smtClean="0"/>
              <a:t>Exemple </a:t>
            </a:r>
            <a:r>
              <a:rPr lang="fr-FR" dirty="0"/>
              <a:t>: Data protection = </a:t>
            </a:r>
            <a:r>
              <a:rPr lang="fr-FR" altLang="fr-FR" dirty="0">
                <a:latin typeface="Arial Unicode MS" panose="020B0604020202020204" pitchFamily="34" charset="-128"/>
                <a:hlinkClick r:id="rId4"/>
              </a:rPr>
              <a:t>https://www.euractiv.com/sections/data-protection/feed</a:t>
            </a:r>
            <a:endParaRPr lang="fr-FR" dirty="0"/>
          </a:p>
          <a:p>
            <a:pPr lvl="2"/>
            <a:endParaRPr lang="fr-FR" dirty="0" smtClean="0"/>
          </a:p>
          <a:p>
            <a:pPr marL="914400" lvl="2" indent="0">
              <a:buNone/>
            </a:pPr>
            <a:endParaRPr lang="fr-FR" dirty="0" smtClean="0"/>
          </a:p>
        </p:txBody>
      </p:sp>
      <p:sp>
        <p:nvSpPr>
          <p:cNvPr id="11" name="Espace réservé de la date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03/07/2019</a:t>
            </a:r>
            <a:endParaRPr lang="fr-FR" dirty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DC97-5D12-4D9B-BA49-CCEB784B454D}" type="slidenum">
              <a:rPr lang="fr-FR" smtClean="0"/>
              <a:pPr/>
              <a:t>42</a:t>
            </a:fld>
            <a:endParaRPr lang="fr-FR"/>
          </a:p>
        </p:txBody>
      </p:sp>
      <p:sp>
        <p:nvSpPr>
          <p:cNvPr id="13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052664" y="6356350"/>
            <a:ext cx="3543672" cy="365125"/>
          </a:xfrm>
        </p:spPr>
        <p:txBody>
          <a:bodyPr/>
          <a:lstStyle/>
          <a:p>
            <a:r>
              <a:rPr lang="it-IT" dirty="0"/>
              <a:t>Céline </a:t>
            </a:r>
            <a:r>
              <a:rPr lang="it-IT" dirty="0" smtClean="0"/>
              <a:t>Bigoy – </a:t>
            </a:r>
            <a:r>
              <a:rPr lang="it-IT" dirty="0"/>
              <a:t>Service information documentation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1233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Lexology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hlinkClick r:id="rId3"/>
              </a:rPr>
              <a:t>Lexology.com</a:t>
            </a:r>
            <a:r>
              <a:rPr lang="fr-FR" dirty="0" smtClean="0"/>
              <a:t> </a:t>
            </a:r>
            <a:r>
              <a:rPr lang="fr-FR" dirty="0"/>
              <a:t>(EN</a:t>
            </a:r>
            <a:r>
              <a:rPr lang="fr-FR" dirty="0" smtClean="0"/>
              <a:t>)</a:t>
            </a:r>
          </a:p>
          <a:p>
            <a:r>
              <a:rPr lang="en-US" dirty="0"/>
              <a:t> </a:t>
            </a:r>
            <a:r>
              <a:rPr lang="en-US" dirty="0" smtClean="0"/>
              <a:t>International </a:t>
            </a:r>
            <a:r>
              <a:rPr lang="en-US" dirty="0"/>
              <a:t>legal updates, analysis and </a:t>
            </a:r>
            <a:r>
              <a:rPr lang="en-US" dirty="0" smtClean="0"/>
              <a:t>insights from leading </a:t>
            </a:r>
            <a:r>
              <a:rPr lang="en-US" dirty="0"/>
              <a:t>law firms and service providers </a:t>
            </a:r>
            <a:r>
              <a:rPr lang="en-US" dirty="0" smtClean="0"/>
              <a:t>worldwide</a:t>
            </a:r>
          </a:p>
          <a:p>
            <a:pPr lvl="1"/>
            <a:r>
              <a:rPr lang="en-US" dirty="0" smtClean="0"/>
              <a:t>Work area </a:t>
            </a:r>
            <a:r>
              <a:rPr lang="fr-FR" dirty="0" smtClean="0">
                <a:hlinkClick r:id="rId4" tooltip="IT &amp; Data Protection"/>
              </a:rPr>
              <a:t>IT </a:t>
            </a:r>
            <a:r>
              <a:rPr lang="fr-FR" dirty="0">
                <a:hlinkClick r:id="rId4" tooltip="IT &amp; Data Protection"/>
              </a:rPr>
              <a:t>&amp; Data </a:t>
            </a:r>
            <a:r>
              <a:rPr lang="fr-FR" dirty="0" smtClean="0">
                <a:hlinkClick r:id="rId4" tooltip="IT &amp; Data Protection"/>
              </a:rPr>
              <a:t>Protection</a:t>
            </a:r>
            <a:r>
              <a:rPr lang="fr-FR" dirty="0" smtClean="0"/>
              <a:t> et </a:t>
            </a:r>
            <a:r>
              <a:rPr lang="fr-FR" dirty="0" err="1" smtClean="0"/>
              <a:t>Topic</a:t>
            </a:r>
            <a:r>
              <a:rPr lang="fr-FR" dirty="0" smtClean="0"/>
              <a:t> </a:t>
            </a:r>
            <a:r>
              <a:rPr lang="fr-FR" dirty="0" smtClean="0">
                <a:hlinkClick r:id="rId5"/>
              </a:rPr>
              <a:t>GDPR</a:t>
            </a:r>
            <a:r>
              <a:rPr lang="fr-FR" dirty="0" smtClean="0"/>
              <a:t> &gt; Notification par email quotidienne, </a:t>
            </a:r>
            <a:r>
              <a:rPr lang="fr-FR" dirty="0" err="1" smtClean="0"/>
              <a:t>bi-hebdomadaire</a:t>
            </a:r>
            <a:r>
              <a:rPr lang="fr-FR" dirty="0" smtClean="0"/>
              <a:t> ou hebdomadaire</a:t>
            </a:r>
            <a:endParaRPr lang="fr-FR" dirty="0"/>
          </a:p>
          <a:p>
            <a:pPr lvl="1"/>
            <a:r>
              <a:rPr lang="fr-FR" dirty="0"/>
              <a:t>Tags des articles &gt; flux RSS </a:t>
            </a:r>
            <a:r>
              <a:rPr lang="fr-FR" dirty="0" smtClean="0"/>
              <a:t>sur les </a:t>
            </a:r>
            <a:r>
              <a:rPr lang="fr-FR" dirty="0" err="1" smtClean="0"/>
              <a:t>work</a:t>
            </a:r>
            <a:r>
              <a:rPr lang="fr-FR" dirty="0" smtClean="0"/>
              <a:t> areas et les </a:t>
            </a:r>
            <a:r>
              <a:rPr lang="fr-FR" dirty="0" err="1" smtClean="0"/>
              <a:t>topics</a:t>
            </a:r>
            <a:endParaRPr lang="fr-FR" dirty="0" smtClean="0"/>
          </a:p>
        </p:txBody>
      </p:sp>
      <p:sp>
        <p:nvSpPr>
          <p:cNvPr id="11" name="Espace réservé de la date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03/07/2019</a:t>
            </a:r>
            <a:endParaRPr lang="fr-FR" dirty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DC97-5D12-4D9B-BA49-CCEB784B454D}" type="slidenum">
              <a:rPr lang="fr-FR" smtClean="0"/>
              <a:pPr/>
              <a:t>43</a:t>
            </a:fld>
            <a:endParaRPr lang="fr-FR"/>
          </a:p>
        </p:txBody>
      </p:sp>
      <p:sp>
        <p:nvSpPr>
          <p:cNvPr id="7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052664" y="6356350"/>
            <a:ext cx="3543672" cy="365125"/>
          </a:xfrm>
        </p:spPr>
        <p:txBody>
          <a:bodyPr/>
          <a:lstStyle/>
          <a:p>
            <a:r>
              <a:rPr lang="it-IT" dirty="0"/>
              <a:t>Céline Bigoy– Service information documentation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68798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Cyberdroit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>
                <a:hlinkClick r:id="rId2"/>
              </a:rPr>
              <a:t>cyberdroit.fr</a:t>
            </a:r>
            <a:endParaRPr lang="fr-FR" dirty="0" smtClean="0"/>
          </a:p>
          <a:p>
            <a:r>
              <a:rPr lang="fr-FR" dirty="0" smtClean="0"/>
              <a:t>Actualité entre deux éditions de l’ouvrage (Praxis Dalloz)</a:t>
            </a:r>
          </a:p>
          <a:p>
            <a:r>
              <a:rPr lang="fr-FR" dirty="0"/>
              <a:t>Animé par le cabinet d'avocats </a:t>
            </a:r>
            <a:r>
              <a:rPr lang="fr-FR" dirty="0" err="1"/>
              <a:t>Feral-Schuhl</a:t>
            </a:r>
            <a:r>
              <a:rPr lang="fr-FR" dirty="0"/>
              <a:t> / </a:t>
            </a:r>
            <a:r>
              <a:rPr lang="fr-FR" dirty="0" smtClean="0"/>
              <a:t>Sainte-Marie</a:t>
            </a:r>
          </a:p>
          <a:p>
            <a:r>
              <a:rPr lang="fr-FR" dirty="0" smtClean="0"/>
              <a:t>Parcours par table des matières &gt; </a:t>
            </a:r>
            <a:r>
              <a:rPr lang="fr-FR" dirty="0">
                <a:hlinkClick r:id="rId3"/>
              </a:rPr>
              <a:t>LIVRE 1. Les données à caractère </a:t>
            </a:r>
            <a:r>
              <a:rPr lang="fr-FR" dirty="0" smtClean="0">
                <a:hlinkClick r:id="rId3"/>
              </a:rPr>
              <a:t>personnel</a:t>
            </a:r>
            <a:endParaRPr lang="fr-FR" dirty="0" smtClean="0"/>
          </a:p>
          <a:p>
            <a:r>
              <a:rPr lang="fr-FR" dirty="0" smtClean="0"/>
              <a:t>Parcours par thèmes &gt; flux RSS par thème</a:t>
            </a:r>
          </a:p>
          <a:p>
            <a:r>
              <a:rPr lang="fr-FR" dirty="0" smtClean="0"/>
              <a:t>Flux RSS général</a:t>
            </a:r>
          </a:p>
          <a:p>
            <a:pPr marL="914400" lvl="2" indent="0">
              <a:buNone/>
            </a:pPr>
            <a:endParaRPr lang="fr-FR" dirty="0" smtClean="0"/>
          </a:p>
        </p:txBody>
      </p:sp>
      <p:sp>
        <p:nvSpPr>
          <p:cNvPr id="11" name="Espace réservé de la date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03/07/2019</a:t>
            </a:r>
            <a:endParaRPr lang="fr-FR" dirty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DC97-5D12-4D9B-BA49-CCEB784B454D}" type="slidenum">
              <a:rPr lang="fr-FR" smtClean="0"/>
              <a:pPr/>
              <a:t>44</a:t>
            </a:fld>
            <a:endParaRPr lang="fr-FR"/>
          </a:p>
        </p:txBody>
      </p:sp>
      <p:sp>
        <p:nvSpPr>
          <p:cNvPr id="13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052664" y="6356350"/>
            <a:ext cx="3543672" cy="365125"/>
          </a:xfrm>
        </p:spPr>
        <p:txBody>
          <a:bodyPr/>
          <a:lstStyle/>
          <a:p>
            <a:r>
              <a:rPr lang="it-IT" dirty="0"/>
              <a:t>Céline </a:t>
            </a:r>
            <a:r>
              <a:rPr lang="it-IT" dirty="0" smtClean="0"/>
              <a:t>Bigoy – </a:t>
            </a:r>
            <a:r>
              <a:rPr lang="it-IT" dirty="0"/>
              <a:t>Service information documentation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21685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Actualités du droit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hlinkClick r:id="rId2"/>
              </a:rPr>
              <a:t>actualitesdudroit.fr</a:t>
            </a:r>
            <a:r>
              <a:rPr lang="fr-FR" dirty="0" smtClean="0"/>
              <a:t> ($)</a:t>
            </a:r>
          </a:p>
          <a:p>
            <a:r>
              <a:rPr lang="fr-FR" dirty="0" smtClean="0"/>
              <a:t>Site d’actualité juridique de </a:t>
            </a:r>
            <a:r>
              <a:rPr lang="fr-FR" dirty="0" err="1" smtClean="0"/>
              <a:t>Wolters</a:t>
            </a:r>
            <a:r>
              <a:rPr lang="fr-FR" dirty="0" smtClean="0"/>
              <a:t> Kluwer/Lamy</a:t>
            </a:r>
          </a:p>
          <a:p>
            <a:r>
              <a:rPr lang="fr-FR" dirty="0" smtClean="0"/>
              <a:t>Fils de veille sur mesure (sur un thème, un mot-clé, une combinaison de mots-clés)</a:t>
            </a:r>
          </a:p>
          <a:p>
            <a:r>
              <a:rPr lang="fr-FR" dirty="0" smtClean="0"/>
              <a:t>Thématique Tech &amp; Droit</a:t>
            </a:r>
          </a:p>
        </p:txBody>
      </p:sp>
      <p:sp>
        <p:nvSpPr>
          <p:cNvPr id="11" name="Espace réservé de la date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03/07/2019</a:t>
            </a:r>
            <a:endParaRPr lang="fr-FR" dirty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DC97-5D12-4D9B-BA49-CCEB784B454D}" type="slidenum">
              <a:rPr lang="fr-FR" smtClean="0"/>
              <a:pPr/>
              <a:t>45</a:t>
            </a:fld>
            <a:endParaRPr lang="fr-FR"/>
          </a:p>
        </p:txBody>
      </p:sp>
      <p:sp>
        <p:nvSpPr>
          <p:cNvPr id="13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052664" y="6356350"/>
            <a:ext cx="3543672" cy="365125"/>
          </a:xfrm>
        </p:spPr>
        <p:txBody>
          <a:bodyPr/>
          <a:lstStyle/>
          <a:p>
            <a:r>
              <a:rPr lang="it-IT" dirty="0"/>
              <a:t>Céline </a:t>
            </a:r>
            <a:r>
              <a:rPr lang="it-IT" dirty="0" smtClean="0"/>
              <a:t>Bigoy – </a:t>
            </a:r>
            <a:r>
              <a:rPr lang="it-IT" dirty="0"/>
              <a:t>Service information documentation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21855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Autres sources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Associations de protection des </a:t>
            </a:r>
            <a:r>
              <a:rPr lang="fr-FR" dirty="0" smtClean="0"/>
              <a:t>droits etc</a:t>
            </a:r>
            <a:r>
              <a:rPr lang="fr-FR" dirty="0" smtClean="0">
                <a:solidFill>
                  <a:schemeClr val="bg1"/>
                </a:solidFill>
              </a:rPr>
              <a:t>.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052664" y="6356350"/>
            <a:ext cx="3543672" cy="365125"/>
          </a:xfrm>
        </p:spPr>
        <p:txBody>
          <a:bodyPr/>
          <a:lstStyle/>
          <a:p>
            <a:r>
              <a:rPr lang="it-IT" dirty="0"/>
              <a:t>Céline </a:t>
            </a:r>
            <a:r>
              <a:rPr lang="it-IT" dirty="0" smtClean="0"/>
              <a:t>Bigoy – </a:t>
            </a:r>
            <a:r>
              <a:rPr lang="it-IT" dirty="0"/>
              <a:t>Service information documentation</a:t>
            </a:r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DC97-5D12-4D9B-BA49-CCEB784B454D}" type="slidenum">
              <a:rPr lang="fr-FR" smtClean="0"/>
              <a:pPr/>
              <a:t>46</a:t>
            </a:fld>
            <a:endParaRPr lang="fr-FR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03/07/2019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03008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Associations de protection des droits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 smtClean="0"/>
              <a:t>France : </a:t>
            </a:r>
            <a:r>
              <a:rPr lang="fr-FR" dirty="0" smtClean="0">
                <a:hlinkClick r:id="rId2"/>
              </a:rPr>
              <a:t>La Quadrature du Net</a:t>
            </a:r>
            <a:endParaRPr lang="fr-FR" dirty="0" smtClean="0"/>
          </a:p>
          <a:p>
            <a:pPr lvl="1"/>
            <a:r>
              <a:rPr lang="fr-FR" dirty="0" smtClean="0"/>
              <a:t>Thématique Données personnelles &gt; </a:t>
            </a:r>
            <a:r>
              <a:rPr lang="fr-FR" dirty="0" smtClean="0">
                <a:hlinkClick r:id="rId3"/>
              </a:rPr>
              <a:t>Analyse + Articles + Revue de presse</a:t>
            </a:r>
            <a:endParaRPr lang="fr-FR" dirty="0" smtClean="0"/>
          </a:p>
          <a:p>
            <a:pPr lvl="1"/>
            <a:r>
              <a:rPr lang="fr-FR" dirty="0" smtClean="0"/>
              <a:t>Thématique Surveillance &gt; </a:t>
            </a:r>
            <a:r>
              <a:rPr lang="fr-FR" dirty="0">
                <a:hlinkClick r:id="rId4"/>
              </a:rPr>
              <a:t>Analyse + Articles + Revue de presse</a:t>
            </a:r>
            <a:endParaRPr lang="fr-FR" dirty="0"/>
          </a:p>
          <a:p>
            <a:pPr lvl="1"/>
            <a:r>
              <a:rPr lang="fr-FR" dirty="0" smtClean="0"/>
              <a:t>Flux RSS &gt; </a:t>
            </a:r>
            <a:r>
              <a:rPr lang="fr-FR" dirty="0" smtClean="0">
                <a:hlinkClick r:id="rId5"/>
              </a:rPr>
              <a:t>Actualités</a:t>
            </a:r>
            <a:endParaRPr lang="fr-FR" dirty="0" smtClean="0"/>
          </a:p>
          <a:p>
            <a:r>
              <a:rPr lang="fr-FR" dirty="0" smtClean="0"/>
              <a:t>Autriche : </a:t>
            </a:r>
            <a:r>
              <a:rPr lang="fr-FR" dirty="0" err="1" smtClean="0">
                <a:hlinkClick r:id="rId6"/>
              </a:rPr>
              <a:t>Noyb</a:t>
            </a:r>
            <a:r>
              <a:rPr lang="fr-FR" dirty="0" smtClean="0"/>
              <a:t> </a:t>
            </a:r>
          </a:p>
          <a:p>
            <a:pPr lvl="1"/>
            <a:r>
              <a:rPr lang="fr-FR" dirty="0" smtClean="0"/>
              <a:t>Liste de diffusion</a:t>
            </a:r>
          </a:p>
          <a:p>
            <a:pPr lvl="1"/>
            <a:r>
              <a:rPr lang="fr-FR" dirty="0" smtClean="0"/>
              <a:t>Flux RSS </a:t>
            </a:r>
            <a:r>
              <a:rPr lang="fr-FR" dirty="0"/>
              <a:t>(à chercher dans la page source avec ctrl + U</a:t>
            </a:r>
            <a:r>
              <a:rPr lang="fr-FR" dirty="0" smtClean="0"/>
              <a:t>)</a:t>
            </a:r>
          </a:p>
          <a:p>
            <a:r>
              <a:rPr lang="fr-FR" dirty="0" smtClean="0"/>
              <a:t>Allemagne : </a:t>
            </a:r>
            <a:r>
              <a:rPr lang="fr-FR" dirty="0" smtClean="0">
                <a:hlinkClick r:id="rId7"/>
              </a:rPr>
              <a:t>Civil </a:t>
            </a:r>
            <a:r>
              <a:rPr lang="fr-FR" dirty="0" err="1">
                <a:hlinkClick r:id="rId7"/>
              </a:rPr>
              <a:t>Liberties</a:t>
            </a:r>
            <a:r>
              <a:rPr lang="fr-FR" dirty="0">
                <a:hlinkClick r:id="rId7"/>
              </a:rPr>
              <a:t> Union for Europe (</a:t>
            </a:r>
            <a:r>
              <a:rPr lang="fr-FR" dirty="0" err="1">
                <a:hlinkClick r:id="rId7"/>
              </a:rPr>
              <a:t>Liberties</a:t>
            </a:r>
            <a:r>
              <a:rPr lang="fr-FR" dirty="0">
                <a:hlinkClick r:id="rId7"/>
              </a:rPr>
              <a:t>)</a:t>
            </a:r>
            <a:r>
              <a:rPr lang="fr-FR" dirty="0"/>
              <a:t> </a:t>
            </a:r>
          </a:p>
          <a:p>
            <a:pPr lvl="1"/>
            <a:r>
              <a:rPr lang="fr-FR" dirty="0"/>
              <a:t>Thématique Vie privée et surveillance &gt; </a:t>
            </a:r>
            <a:r>
              <a:rPr lang="fr-FR" dirty="0">
                <a:hlinkClick r:id="rId8"/>
              </a:rPr>
              <a:t>Articles</a:t>
            </a:r>
            <a:r>
              <a:rPr lang="fr-FR" dirty="0"/>
              <a:t> </a:t>
            </a:r>
          </a:p>
          <a:p>
            <a:pPr lvl="1"/>
            <a:r>
              <a:rPr lang="fr-FR" dirty="0"/>
              <a:t>Flux </a:t>
            </a:r>
            <a:r>
              <a:rPr lang="fr-FR" dirty="0" smtClean="0"/>
              <a:t>RSS</a:t>
            </a:r>
          </a:p>
          <a:p>
            <a:pPr lvl="1"/>
            <a:endParaRPr lang="fr-FR" dirty="0" smtClean="0"/>
          </a:p>
          <a:p>
            <a:endParaRPr lang="fr-FR" dirty="0" smtClean="0">
              <a:hlinkClick r:id="rId9"/>
            </a:endParaRPr>
          </a:p>
          <a:p>
            <a:pPr lvl="2"/>
            <a:endParaRPr lang="fr-FR" dirty="0" smtClean="0"/>
          </a:p>
          <a:p>
            <a:pPr marL="914400" lvl="2" indent="0">
              <a:buNone/>
            </a:pPr>
            <a:endParaRPr lang="fr-FR" dirty="0" smtClean="0"/>
          </a:p>
        </p:txBody>
      </p:sp>
      <p:sp>
        <p:nvSpPr>
          <p:cNvPr id="11" name="Espace réservé de la date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CF723-4417-45A6-AAEC-29D54F11DA6C}" type="datetime1">
              <a:rPr lang="fr-FR" smtClean="0"/>
              <a:t>04/07/2019</a:t>
            </a:fld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DC97-5D12-4D9B-BA49-CCEB784B454D}" type="slidenum">
              <a:rPr lang="fr-FR" smtClean="0"/>
              <a:pPr/>
              <a:t>47</a:t>
            </a:fld>
            <a:endParaRPr lang="fr-FR"/>
          </a:p>
        </p:txBody>
      </p:sp>
      <p:sp>
        <p:nvSpPr>
          <p:cNvPr id="13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052664" y="6356350"/>
            <a:ext cx="3543672" cy="365125"/>
          </a:xfrm>
        </p:spPr>
        <p:txBody>
          <a:bodyPr/>
          <a:lstStyle/>
          <a:p>
            <a:r>
              <a:rPr lang="it-IT" dirty="0"/>
              <a:t>Céline </a:t>
            </a:r>
            <a:r>
              <a:rPr lang="it-IT" dirty="0" smtClean="0"/>
              <a:t>Bigoy – </a:t>
            </a:r>
            <a:r>
              <a:rPr lang="it-IT" dirty="0"/>
              <a:t>Service information documentation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33483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fr-FR" dirty="0" smtClean="0"/>
              <a:t>Merci de votre attention !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052664" y="6356350"/>
            <a:ext cx="3543672" cy="365125"/>
          </a:xfrm>
        </p:spPr>
        <p:txBody>
          <a:bodyPr/>
          <a:lstStyle/>
          <a:p>
            <a:r>
              <a:rPr lang="it-IT" dirty="0"/>
              <a:t>Céline </a:t>
            </a:r>
            <a:r>
              <a:rPr lang="it-IT" dirty="0" smtClean="0"/>
              <a:t>Bigoy – </a:t>
            </a:r>
            <a:r>
              <a:rPr lang="it-IT" dirty="0"/>
              <a:t>Service information documentation</a:t>
            </a:r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DC97-5D12-4D9B-BA49-CCEB784B454D}" type="slidenum">
              <a:rPr lang="fr-FR" smtClean="0"/>
              <a:pPr/>
              <a:t>48</a:t>
            </a:fld>
            <a:endParaRPr lang="fr-FR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03/07/2019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08406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RGPD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 smtClean="0"/>
              <a:t>Lois nationales </a:t>
            </a:r>
          </a:p>
          <a:p>
            <a:pPr lvl="1"/>
            <a:r>
              <a:rPr lang="fr-FR" dirty="0" smtClean="0"/>
              <a:t>AFAPDP &gt; </a:t>
            </a:r>
            <a:r>
              <a:rPr lang="fr-FR" dirty="0" smtClean="0">
                <a:hlinkClick r:id="rId3"/>
              </a:rPr>
              <a:t>La </a:t>
            </a:r>
            <a:r>
              <a:rPr lang="fr-FR" dirty="0">
                <a:hlinkClick r:id="rId3"/>
              </a:rPr>
              <a:t>protection des données dans l’espace francophone</a:t>
            </a:r>
            <a:endParaRPr lang="fr-FR" dirty="0"/>
          </a:p>
          <a:p>
            <a:pPr lvl="2"/>
            <a:r>
              <a:rPr lang="fr-FR" dirty="0" smtClean="0"/>
              <a:t>Liens vers les lois sur le site de l’autorité de protection des données</a:t>
            </a:r>
          </a:p>
          <a:p>
            <a:pPr lvl="1"/>
            <a:r>
              <a:rPr lang="fr-FR" dirty="0" err="1" smtClean="0"/>
              <a:t>WordLII</a:t>
            </a:r>
            <a:r>
              <a:rPr lang="fr-FR" dirty="0" smtClean="0"/>
              <a:t> &gt; </a:t>
            </a:r>
            <a:r>
              <a:rPr lang="en-US" dirty="0">
                <a:hlinkClick r:id="rId4"/>
              </a:rPr>
              <a:t>The Global Data Protection, Privacy &amp; Surveillance Law </a:t>
            </a:r>
            <a:r>
              <a:rPr lang="en-US" dirty="0" smtClean="0">
                <a:hlinkClick r:id="rId4"/>
              </a:rPr>
              <a:t>Library</a:t>
            </a:r>
            <a:endParaRPr lang="en-US" dirty="0" smtClean="0"/>
          </a:p>
          <a:p>
            <a:pPr lvl="2"/>
            <a:r>
              <a:rPr lang="fr-FR" dirty="0" smtClean="0"/>
              <a:t>Textes en anglais &gt; </a:t>
            </a:r>
            <a:r>
              <a:rPr lang="fr-FR" dirty="0" smtClean="0">
                <a:hlinkClick r:id="rId5"/>
              </a:rPr>
              <a:t>National </a:t>
            </a:r>
            <a:r>
              <a:rPr lang="fr-FR" dirty="0">
                <a:hlinkClick r:id="rId5"/>
              </a:rPr>
              <a:t>Data </a:t>
            </a:r>
            <a:r>
              <a:rPr lang="fr-FR" dirty="0" err="1">
                <a:hlinkClick r:id="rId5"/>
              </a:rPr>
              <a:t>Privacy</a:t>
            </a:r>
            <a:r>
              <a:rPr lang="fr-FR" dirty="0">
                <a:hlinkClick r:id="rId5"/>
              </a:rPr>
              <a:t> </a:t>
            </a:r>
            <a:r>
              <a:rPr lang="fr-FR" dirty="0" err="1" smtClean="0">
                <a:hlinkClick r:id="rId5"/>
              </a:rPr>
              <a:t>Legislation</a:t>
            </a:r>
            <a:endParaRPr lang="fr-FR" dirty="0" smtClean="0"/>
          </a:p>
          <a:p>
            <a:pPr lvl="1"/>
            <a:r>
              <a:rPr lang="fr-FR" dirty="0" smtClean="0"/>
              <a:t>Latham &amp; Watkins &gt; GDPR </a:t>
            </a:r>
            <a:r>
              <a:rPr lang="fr-FR" dirty="0" err="1" smtClean="0"/>
              <a:t>Resources</a:t>
            </a:r>
            <a:r>
              <a:rPr lang="fr-FR" dirty="0" smtClean="0"/>
              <a:t> center</a:t>
            </a:r>
          </a:p>
          <a:p>
            <a:pPr lvl="2"/>
            <a:r>
              <a:rPr lang="fr-FR" dirty="0" smtClean="0"/>
              <a:t>Textes nationaux &gt; </a:t>
            </a:r>
            <a:r>
              <a:rPr lang="fr-FR" dirty="0" smtClean="0">
                <a:hlinkClick r:id="rId6"/>
              </a:rPr>
              <a:t>National </a:t>
            </a:r>
            <a:r>
              <a:rPr lang="fr-FR" dirty="0" err="1">
                <a:hlinkClick r:id="rId6"/>
              </a:rPr>
              <a:t>Implementation</a:t>
            </a:r>
            <a:r>
              <a:rPr lang="fr-FR" dirty="0">
                <a:hlinkClick r:id="rId6"/>
              </a:rPr>
              <a:t> </a:t>
            </a:r>
            <a:r>
              <a:rPr lang="fr-FR" dirty="0" err="1" smtClean="0">
                <a:hlinkClick r:id="rId6"/>
              </a:rPr>
              <a:t>Tracker</a:t>
            </a:r>
            <a:endParaRPr lang="fr-FR" dirty="0" smtClean="0"/>
          </a:p>
          <a:p>
            <a:pPr lvl="2"/>
            <a:r>
              <a:rPr lang="fr-FR" dirty="0" smtClean="0"/>
              <a:t>Dérogations : </a:t>
            </a:r>
            <a:r>
              <a:rPr lang="fr-FR" dirty="0" err="1" smtClean="0">
                <a:hlinkClick r:id="rId7"/>
              </a:rPr>
              <a:t>Derogations</a:t>
            </a:r>
            <a:r>
              <a:rPr lang="fr-FR" dirty="0" smtClean="0">
                <a:hlinkClick r:id="rId7"/>
              </a:rPr>
              <a:t> </a:t>
            </a:r>
            <a:r>
              <a:rPr lang="fr-FR" dirty="0" err="1" smtClean="0">
                <a:hlinkClick r:id="rId7"/>
              </a:rPr>
              <a:t>Tracker</a:t>
            </a:r>
            <a:r>
              <a:rPr lang="fr-FR" dirty="0" smtClean="0"/>
              <a:t> </a:t>
            </a:r>
          </a:p>
          <a:p>
            <a:pPr lvl="1"/>
            <a:r>
              <a:rPr lang="fr-FR" dirty="0" err="1" smtClean="0"/>
              <a:t>Bird</a:t>
            </a:r>
            <a:r>
              <a:rPr lang="fr-FR" dirty="0" smtClean="0"/>
              <a:t> &amp; </a:t>
            </a:r>
            <a:r>
              <a:rPr lang="fr-FR" dirty="0" err="1" smtClean="0"/>
              <a:t>Bird</a:t>
            </a:r>
            <a:endParaRPr lang="fr-FR" dirty="0" smtClean="0"/>
          </a:p>
          <a:p>
            <a:pPr lvl="2"/>
            <a:r>
              <a:rPr lang="fr-FR" dirty="0" smtClean="0"/>
              <a:t>Fiches par pays + dérogations &gt; </a:t>
            </a:r>
            <a:r>
              <a:rPr lang="fr-FR" dirty="0">
                <a:hlinkClick r:id="rId8"/>
              </a:rPr>
              <a:t>GDPR </a:t>
            </a:r>
            <a:r>
              <a:rPr lang="fr-FR" dirty="0" err="1">
                <a:hlinkClick r:id="rId8"/>
              </a:rPr>
              <a:t>Tracker</a:t>
            </a:r>
            <a:endParaRPr lang="fr-FR" dirty="0"/>
          </a:p>
          <a:p>
            <a:pPr lvl="1"/>
            <a:endParaRPr lang="fr-FR" dirty="0" smtClean="0"/>
          </a:p>
          <a:p>
            <a:pPr lvl="2"/>
            <a:endParaRPr lang="fr-FR" dirty="0" smtClean="0"/>
          </a:p>
        </p:txBody>
      </p:sp>
      <p:sp>
        <p:nvSpPr>
          <p:cNvPr id="11" name="Espace réservé de la date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03/07/2019</a:t>
            </a:r>
            <a:endParaRPr lang="fr-FR" dirty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DC97-5D12-4D9B-BA49-CCEB784B454D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13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052664" y="6356350"/>
            <a:ext cx="3543672" cy="365125"/>
          </a:xfrm>
        </p:spPr>
        <p:txBody>
          <a:bodyPr/>
          <a:lstStyle/>
          <a:p>
            <a:r>
              <a:rPr lang="it-IT" dirty="0"/>
              <a:t>Céline </a:t>
            </a:r>
            <a:r>
              <a:rPr lang="it-IT" dirty="0" smtClean="0"/>
              <a:t>Bigoy – </a:t>
            </a:r>
            <a:r>
              <a:rPr lang="it-IT" dirty="0"/>
              <a:t>Service information documentation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01762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RGPD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 smtClean="0"/>
              <a:t>Droit comparé</a:t>
            </a:r>
          </a:p>
          <a:p>
            <a:pPr lvl="1"/>
            <a:r>
              <a:rPr lang="fr-FR" dirty="0" smtClean="0"/>
              <a:t>DLA Piper &gt; </a:t>
            </a:r>
            <a:r>
              <a:rPr lang="fr-FR" dirty="0" smtClean="0">
                <a:hlinkClick r:id="rId3"/>
              </a:rPr>
              <a:t>Data protection </a:t>
            </a:r>
            <a:r>
              <a:rPr lang="fr-FR" dirty="0" err="1" smtClean="0">
                <a:hlinkClick r:id="rId3"/>
              </a:rPr>
              <a:t>laws</a:t>
            </a:r>
            <a:r>
              <a:rPr lang="fr-FR" dirty="0" smtClean="0">
                <a:hlinkClick r:id="rId3"/>
              </a:rPr>
              <a:t> of the world</a:t>
            </a:r>
            <a:endParaRPr lang="fr-FR" dirty="0" smtClean="0"/>
          </a:p>
          <a:p>
            <a:pPr lvl="2"/>
            <a:r>
              <a:rPr lang="fr-FR" dirty="0" smtClean="0"/>
              <a:t>Affichage de deux pays en parallèle</a:t>
            </a:r>
          </a:p>
          <a:p>
            <a:pPr lvl="2"/>
            <a:r>
              <a:rPr lang="fr-FR" dirty="0" smtClean="0"/>
              <a:t>Découpage par grands thèmes (transferts, sanctions etc.)</a:t>
            </a:r>
          </a:p>
          <a:p>
            <a:pPr lvl="2"/>
            <a:r>
              <a:rPr lang="fr-FR" dirty="0" smtClean="0"/>
              <a:t>Format téléchargeable en PDF</a:t>
            </a:r>
          </a:p>
          <a:p>
            <a:pPr lvl="2"/>
            <a:r>
              <a:rPr lang="fr-FR" dirty="0" smtClean="0"/>
              <a:t>Lien vers les textes nationaux (pas systématique)</a:t>
            </a:r>
          </a:p>
          <a:p>
            <a:pPr lvl="1"/>
            <a:r>
              <a:rPr lang="fr-FR" dirty="0" smtClean="0"/>
              <a:t>ICLG &gt; </a:t>
            </a:r>
            <a:r>
              <a:rPr lang="en-US" dirty="0">
                <a:hlinkClick r:id="rId4"/>
              </a:rPr>
              <a:t>Data Protection Laws and Regulations </a:t>
            </a:r>
            <a:r>
              <a:rPr lang="en-US" dirty="0" smtClean="0">
                <a:hlinkClick r:id="rId4"/>
              </a:rPr>
              <a:t>2018</a:t>
            </a:r>
            <a:endParaRPr lang="en-US" dirty="0" smtClean="0"/>
          </a:p>
          <a:p>
            <a:pPr lvl="2"/>
            <a:r>
              <a:rPr lang="fr-FR" dirty="0"/>
              <a:t>Découpage par grands thèmes (cookies, alertes éthiques etc.)</a:t>
            </a:r>
          </a:p>
          <a:p>
            <a:pPr lvl="1"/>
            <a:r>
              <a:rPr lang="fr-FR" dirty="0" err="1" smtClean="0"/>
              <a:t>Practical</a:t>
            </a:r>
            <a:r>
              <a:rPr lang="fr-FR" dirty="0" smtClean="0"/>
              <a:t> Law (</a:t>
            </a:r>
            <a:r>
              <a:rPr lang="fr-FR" dirty="0"/>
              <a:t>Thomson Reuters) </a:t>
            </a:r>
            <a:r>
              <a:rPr lang="fr-FR" dirty="0" smtClean="0"/>
              <a:t>($) &gt; </a:t>
            </a:r>
            <a:r>
              <a:rPr lang="fr-FR" dirty="0"/>
              <a:t>Data </a:t>
            </a:r>
            <a:r>
              <a:rPr lang="fr-FR" dirty="0" smtClean="0"/>
              <a:t>Protection (vide)</a:t>
            </a:r>
          </a:p>
          <a:p>
            <a:pPr lvl="2"/>
            <a:r>
              <a:rPr lang="fr-FR" dirty="0"/>
              <a:t>Country Q&amp;A </a:t>
            </a:r>
            <a:r>
              <a:rPr lang="fr-FR" dirty="0" err="1"/>
              <a:t>comparison</a:t>
            </a:r>
            <a:r>
              <a:rPr lang="fr-FR" dirty="0"/>
              <a:t> </a:t>
            </a:r>
            <a:r>
              <a:rPr lang="fr-FR" dirty="0" err="1"/>
              <a:t>tool</a:t>
            </a:r>
            <a:r>
              <a:rPr lang="fr-FR" dirty="0"/>
              <a:t> </a:t>
            </a:r>
          </a:p>
          <a:p>
            <a:pPr lvl="1"/>
            <a:r>
              <a:rPr lang="fr-FR" dirty="0" err="1"/>
              <a:t>Getting</a:t>
            </a:r>
            <a:r>
              <a:rPr lang="fr-FR" dirty="0"/>
              <a:t> the deal </a:t>
            </a:r>
            <a:r>
              <a:rPr lang="fr-FR" dirty="0" err="1"/>
              <a:t>through</a:t>
            </a:r>
            <a:r>
              <a:rPr lang="fr-FR" dirty="0"/>
              <a:t> (Law Business </a:t>
            </a:r>
            <a:r>
              <a:rPr lang="fr-FR" dirty="0" err="1" smtClean="0"/>
              <a:t>Research</a:t>
            </a:r>
            <a:r>
              <a:rPr lang="fr-FR" dirty="0" smtClean="0"/>
              <a:t>) ($) &gt; </a:t>
            </a:r>
            <a:r>
              <a:rPr lang="fr-FR" dirty="0">
                <a:hlinkClick r:id="rId5"/>
              </a:rPr>
              <a:t>Data Protection &amp; </a:t>
            </a:r>
            <a:r>
              <a:rPr lang="fr-FR" dirty="0" err="1" smtClean="0">
                <a:hlinkClick r:id="rId5"/>
              </a:rPr>
              <a:t>Privacy</a:t>
            </a:r>
            <a:endParaRPr lang="fr-FR" dirty="0" smtClean="0"/>
          </a:p>
          <a:p>
            <a:pPr lvl="2"/>
            <a:r>
              <a:rPr lang="fr-FR" dirty="0" smtClean="0"/>
              <a:t>Newsletter mensuelle &gt; </a:t>
            </a:r>
            <a:r>
              <a:rPr lang="fr-FR" dirty="0" smtClean="0">
                <a:hlinkClick r:id="rId6"/>
              </a:rPr>
              <a:t>Briefing Data, Media &amp; </a:t>
            </a:r>
            <a:r>
              <a:rPr lang="fr-FR" dirty="0" err="1">
                <a:hlinkClick r:id="rId6"/>
              </a:rPr>
              <a:t>T</a:t>
            </a:r>
            <a:r>
              <a:rPr lang="fr-FR" dirty="0" err="1" smtClean="0">
                <a:hlinkClick r:id="rId6"/>
              </a:rPr>
              <a:t>echnology</a:t>
            </a:r>
            <a:endParaRPr lang="fr-FR" dirty="0"/>
          </a:p>
          <a:p>
            <a:pPr lvl="1"/>
            <a:endParaRPr lang="fr-FR" dirty="0"/>
          </a:p>
          <a:p>
            <a:pPr lvl="2"/>
            <a:endParaRPr lang="fr-FR" dirty="0" smtClean="0"/>
          </a:p>
          <a:p>
            <a:pPr marL="914400" lvl="2" indent="0">
              <a:buNone/>
            </a:pPr>
            <a:endParaRPr lang="fr-FR" dirty="0" smtClean="0"/>
          </a:p>
        </p:txBody>
      </p:sp>
      <p:sp>
        <p:nvSpPr>
          <p:cNvPr id="11" name="Espace réservé de la date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03/07/2019</a:t>
            </a:r>
            <a:endParaRPr lang="fr-FR" dirty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DC97-5D12-4D9B-BA49-CCEB784B454D}" type="slidenum">
              <a:rPr lang="fr-FR" smtClean="0"/>
              <a:pPr/>
              <a:t>6</a:t>
            </a:fld>
            <a:endParaRPr lang="fr-FR"/>
          </a:p>
        </p:txBody>
      </p:sp>
      <p:sp>
        <p:nvSpPr>
          <p:cNvPr id="13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052664" y="6356350"/>
            <a:ext cx="3543672" cy="365125"/>
          </a:xfrm>
        </p:spPr>
        <p:txBody>
          <a:bodyPr/>
          <a:lstStyle/>
          <a:p>
            <a:r>
              <a:rPr lang="it-IT" dirty="0"/>
              <a:t>Céline </a:t>
            </a:r>
            <a:r>
              <a:rPr lang="it-IT" dirty="0" smtClean="0"/>
              <a:t>Bigoy – </a:t>
            </a:r>
            <a:r>
              <a:rPr lang="it-IT" dirty="0"/>
              <a:t>Service information documentation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03601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Loi LIL 3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Loi n</a:t>
            </a:r>
            <a:r>
              <a:rPr lang="fr-FR" dirty="0"/>
              <a:t>° 78-17 du 6 janvier 1978 relative à l'informatique, aux fichiers et aux </a:t>
            </a:r>
            <a:r>
              <a:rPr lang="fr-FR" dirty="0" smtClean="0"/>
              <a:t>libertés, </a:t>
            </a:r>
            <a:r>
              <a:rPr lang="fr-FR" dirty="0"/>
              <a:t>à jour de l’ordonnance n° 2018-1125 du 12 décembre 2018 </a:t>
            </a:r>
          </a:p>
          <a:p>
            <a:r>
              <a:rPr lang="fr-FR" dirty="0" smtClean="0"/>
              <a:t>Version consolidée : </a:t>
            </a:r>
          </a:p>
          <a:p>
            <a:pPr lvl="1"/>
            <a:r>
              <a:rPr lang="fr-FR" dirty="0" err="1" smtClean="0">
                <a:hlinkClick r:id="rId3"/>
              </a:rPr>
              <a:t>Legifrance</a:t>
            </a:r>
            <a:endParaRPr lang="fr-FR" dirty="0" smtClean="0"/>
          </a:p>
          <a:p>
            <a:pPr lvl="1"/>
            <a:r>
              <a:rPr lang="fr-FR" dirty="0" smtClean="0">
                <a:hlinkClick r:id="rId4"/>
              </a:rPr>
              <a:t>cnil.fr </a:t>
            </a:r>
            <a:endParaRPr lang="fr-FR" dirty="0" smtClean="0"/>
          </a:p>
          <a:p>
            <a:pPr lvl="1"/>
            <a:r>
              <a:rPr lang="fr-FR" dirty="0" smtClean="0"/>
              <a:t>Code de la protection des données personnelles Dalloz (dalloz.fr/dalloz-avocats.fr) ($)</a:t>
            </a:r>
          </a:p>
          <a:p>
            <a:pPr lvl="1"/>
            <a:r>
              <a:rPr lang="fr-FR" dirty="0" err="1" smtClean="0"/>
              <a:t>Lamyline</a:t>
            </a:r>
            <a:r>
              <a:rPr lang="fr-FR" dirty="0"/>
              <a:t> </a:t>
            </a:r>
            <a:r>
              <a:rPr lang="fr-FR" dirty="0" smtClean="0"/>
              <a:t>($)</a:t>
            </a:r>
          </a:p>
          <a:p>
            <a:pPr lvl="1"/>
            <a:r>
              <a:rPr lang="fr-FR" dirty="0" err="1" smtClean="0">
                <a:hlinkClick r:id="rId5"/>
              </a:rPr>
              <a:t>AlineabyLuxia</a:t>
            </a:r>
            <a:endParaRPr lang="fr-FR" dirty="0" smtClean="0">
              <a:hlinkClick r:id="rId6"/>
            </a:endParaRPr>
          </a:p>
          <a:p>
            <a:pPr lvl="2"/>
            <a:endParaRPr lang="fr-FR" dirty="0" smtClean="0"/>
          </a:p>
          <a:p>
            <a:pPr marL="914400" lvl="2" indent="0">
              <a:buNone/>
            </a:pPr>
            <a:endParaRPr lang="fr-FR" dirty="0" smtClean="0"/>
          </a:p>
        </p:txBody>
      </p:sp>
      <p:sp>
        <p:nvSpPr>
          <p:cNvPr id="11" name="Espace réservé de la date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03/07/2019</a:t>
            </a:r>
            <a:endParaRPr lang="fr-FR" dirty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DC97-5D12-4D9B-BA49-CCEB784B454D}" type="slidenum">
              <a:rPr lang="fr-FR" smtClean="0"/>
              <a:pPr/>
              <a:t>7</a:t>
            </a:fld>
            <a:endParaRPr lang="fr-FR"/>
          </a:p>
        </p:txBody>
      </p:sp>
      <p:sp>
        <p:nvSpPr>
          <p:cNvPr id="13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052664" y="6356350"/>
            <a:ext cx="3543672" cy="365125"/>
          </a:xfrm>
        </p:spPr>
        <p:txBody>
          <a:bodyPr/>
          <a:lstStyle/>
          <a:p>
            <a:r>
              <a:rPr lang="it-IT" dirty="0"/>
              <a:t>Céline </a:t>
            </a:r>
            <a:r>
              <a:rPr lang="it-IT" dirty="0" smtClean="0"/>
              <a:t>Bigoy – </a:t>
            </a:r>
            <a:r>
              <a:rPr lang="it-IT" dirty="0"/>
              <a:t>Service information documentation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04451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Jurisprudence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bg1"/>
                </a:solidFill>
              </a:rPr>
              <a:t>EUR-</a:t>
            </a:r>
            <a:r>
              <a:rPr lang="fr-FR" dirty="0" err="1" smtClean="0">
                <a:solidFill>
                  <a:schemeClr val="bg1"/>
                </a:solidFill>
              </a:rPr>
              <a:t>Lex</a:t>
            </a:r>
            <a:r>
              <a:rPr lang="fr-FR" dirty="0" smtClean="0">
                <a:solidFill>
                  <a:schemeClr val="bg1"/>
                </a:solidFill>
              </a:rPr>
              <a:t>, CURIA, HUDOC, </a:t>
            </a:r>
            <a:r>
              <a:rPr lang="fr-FR" dirty="0" err="1" smtClean="0">
                <a:solidFill>
                  <a:schemeClr val="bg1"/>
                </a:solidFill>
              </a:rPr>
              <a:t>ArianeWeb</a:t>
            </a:r>
            <a:r>
              <a:rPr lang="fr-FR" dirty="0" smtClean="0">
                <a:solidFill>
                  <a:schemeClr val="bg1"/>
                </a:solidFill>
              </a:rPr>
              <a:t> etc.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052664" y="6356350"/>
            <a:ext cx="3543672" cy="365125"/>
          </a:xfrm>
        </p:spPr>
        <p:txBody>
          <a:bodyPr/>
          <a:lstStyle/>
          <a:p>
            <a:r>
              <a:rPr lang="it-IT" dirty="0"/>
              <a:t>Céline </a:t>
            </a:r>
            <a:r>
              <a:rPr lang="it-IT" dirty="0" smtClean="0"/>
              <a:t>Bigoy – </a:t>
            </a:r>
            <a:r>
              <a:rPr lang="it-IT" dirty="0"/>
              <a:t>Service information documentation</a:t>
            </a:r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DC97-5D12-4D9B-BA49-CCEB784B454D}" type="slidenum">
              <a:rPr lang="fr-FR" smtClean="0"/>
              <a:pPr/>
              <a:t>8</a:t>
            </a:fld>
            <a:endParaRPr lang="fr-FR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03/07/2019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57047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Curia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/>
              <a:t>Jurisprudence de la </a:t>
            </a:r>
            <a:r>
              <a:rPr lang="fr-FR" dirty="0" smtClean="0"/>
              <a:t>CJUE &gt; </a:t>
            </a:r>
            <a:r>
              <a:rPr lang="fr-FR" dirty="0" smtClean="0">
                <a:hlinkClick r:id="rId2"/>
              </a:rPr>
              <a:t>Formulaire de recherche</a:t>
            </a:r>
            <a:endParaRPr lang="fr-FR" dirty="0" smtClean="0"/>
          </a:p>
          <a:p>
            <a:r>
              <a:rPr lang="fr-FR" dirty="0" smtClean="0"/>
              <a:t>Recherches</a:t>
            </a:r>
          </a:p>
          <a:p>
            <a:pPr lvl="1"/>
            <a:r>
              <a:rPr lang="fr-FR" dirty="0" smtClean="0"/>
              <a:t>par matière </a:t>
            </a:r>
            <a:r>
              <a:rPr lang="fr-FR" dirty="0"/>
              <a:t>&gt; Protection des </a:t>
            </a:r>
            <a:r>
              <a:rPr lang="fr-FR" dirty="0" smtClean="0"/>
              <a:t>données</a:t>
            </a:r>
          </a:p>
          <a:p>
            <a:pPr lvl="1"/>
            <a:r>
              <a:rPr lang="fr-FR" dirty="0" smtClean="0"/>
              <a:t>par citations de législation &gt; 2016/679</a:t>
            </a:r>
          </a:p>
          <a:p>
            <a:pPr lvl="1"/>
            <a:r>
              <a:rPr lang="fr-FR" dirty="0" smtClean="0"/>
              <a:t>par plan de classement &gt; </a:t>
            </a:r>
            <a:r>
              <a:rPr lang="fr-FR" dirty="0" smtClean="0">
                <a:hlinkClick r:id="rId3"/>
              </a:rPr>
              <a:t>1.04.03.08 – Protection des données à caractère personnel</a:t>
            </a:r>
            <a:endParaRPr lang="fr-FR" dirty="0" smtClean="0"/>
          </a:p>
          <a:p>
            <a:r>
              <a:rPr lang="fr-FR" dirty="0" smtClean="0"/>
              <a:t>Commentaires de JP &gt; </a:t>
            </a:r>
            <a:r>
              <a:rPr lang="fr-FR" dirty="0" smtClean="0">
                <a:hlinkClick r:id="rId4"/>
              </a:rPr>
              <a:t>Notes de doctrine aux arrêts</a:t>
            </a:r>
            <a:endParaRPr lang="fr-FR" dirty="0" smtClean="0"/>
          </a:p>
          <a:p>
            <a:r>
              <a:rPr lang="fr-FR" dirty="0" smtClean="0"/>
              <a:t>Fiches thématiques &gt; </a:t>
            </a:r>
            <a:r>
              <a:rPr lang="fr-FR" dirty="0">
                <a:hlinkClick r:id="rId5"/>
              </a:rPr>
              <a:t>Protection des données à caractère </a:t>
            </a:r>
            <a:r>
              <a:rPr lang="fr-FR" dirty="0" smtClean="0">
                <a:hlinkClick r:id="rId5"/>
              </a:rPr>
              <a:t>personnel</a:t>
            </a:r>
            <a:r>
              <a:rPr lang="fr-FR" dirty="0" smtClean="0"/>
              <a:t> (décembre 2017)</a:t>
            </a:r>
          </a:p>
          <a:p>
            <a:r>
              <a:rPr lang="fr-FR" dirty="0" smtClean="0"/>
              <a:t>Communiqués de presse &gt; </a:t>
            </a:r>
            <a:r>
              <a:rPr lang="fr-FR" dirty="0" smtClean="0">
                <a:hlinkClick r:id="rId6"/>
              </a:rPr>
              <a:t>Flux RSS</a:t>
            </a:r>
            <a:r>
              <a:rPr lang="fr-FR" dirty="0" smtClean="0"/>
              <a:t> / </a:t>
            </a:r>
            <a:r>
              <a:rPr lang="fr-FR" dirty="0" smtClean="0">
                <a:hlinkClick r:id="rId7"/>
              </a:rPr>
              <a:t>Fil Twitter</a:t>
            </a:r>
            <a:endParaRPr lang="fr-FR" dirty="0" smtClean="0">
              <a:hlinkClick r:id="rId8"/>
            </a:endParaRPr>
          </a:p>
          <a:p>
            <a:endParaRPr lang="fr-FR" dirty="0" smtClean="0">
              <a:hlinkClick r:id="rId8"/>
            </a:endParaRPr>
          </a:p>
          <a:p>
            <a:pPr lvl="2"/>
            <a:endParaRPr lang="fr-FR" dirty="0" smtClean="0"/>
          </a:p>
          <a:p>
            <a:pPr marL="914400" lvl="2" indent="0">
              <a:buNone/>
            </a:pPr>
            <a:endParaRPr lang="fr-FR" dirty="0" smtClean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DC97-5D12-4D9B-BA49-CCEB784B454D}" type="slidenum">
              <a:rPr lang="fr-FR" smtClean="0"/>
              <a:pPr/>
              <a:t>9</a:t>
            </a:fld>
            <a:endParaRPr lang="fr-FR"/>
          </a:p>
        </p:txBody>
      </p:sp>
      <p:sp>
        <p:nvSpPr>
          <p:cNvPr id="13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052664" y="6356350"/>
            <a:ext cx="3543672" cy="365125"/>
          </a:xfrm>
        </p:spPr>
        <p:txBody>
          <a:bodyPr/>
          <a:lstStyle/>
          <a:p>
            <a:r>
              <a:rPr lang="it-IT" dirty="0"/>
              <a:t>Céline </a:t>
            </a:r>
            <a:r>
              <a:rPr lang="it-IT" dirty="0" smtClean="0"/>
              <a:t>Bigoy – </a:t>
            </a:r>
            <a:r>
              <a:rPr lang="it-IT" dirty="0"/>
              <a:t>Service information documentation</a:t>
            </a:r>
            <a:endParaRPr lang="fr-FR" dirty="0"/>
          </a:p>
        </p:txBody>
      </p:sp>
      <p:sp>
        <p:nvSpPr>
          <p:cNvPr id="14" name="Espace réservé de la date 9"/>
          <p:cNvSpPr>
            <a:spLocks noGrp="1"/>
          </p:cNvSpPr>
          <p:nvPr>
            <p:ph type="dt" sz="half" idx="10"/>
          </p:nvPr>
        </p:nvSpPr>
        <p:spPr>
          <a:xfrm>
            <a:off x="2294384" y="6356350"/>
            <a:ext cx="2133600" cy="365125"/>
          </a:xfrm>
        </p:spPr>
        <p:txBody>
          <a:bodyPr/>
          <a:lstStyle/>
          <a:p>
            <a:r>
              <a:rPr lang="fr-FR" dirty="0" smtClean="0"/>
              <a:t>03/07/2019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Personnalisé 1">
      <a:dk1>
        <a:srgbClr val="333333"/>
      </a:dk1>
      <a:lt1>
        <a:sysClr val="window" lastClr="FFFFFF"/>
      </a:lt1>
      <a:dk2>
        <a:srgbClr val="333333"/>
      </a:dk2>
      <a:lt2>
        <a:srgbClr val="FFFFFF"/>
      </a:lt2>
      <a:accent1>
        <a:srgbClr val="004495"/>
      </a:accent1>
      <a:accent2>
        <a:srgbClr val="4596EC"/>
      </a:accent2>
      <a:accent3>
        <a:srgbClr val="E52E2F"/>
      </a:accent3>
      <a:accent4>
        <a:srgbClr val="8064A2"/>
      </a:accent4>
      <a:accent5>
        <a:srgbClr val="4BACC6"/>
      </a:accent5>
      <a:accent6>
        <a:srgbClr val="F79646"/>
      </a:accent6>
      <a:hlink>
        <a:srgbClr val="4596EC"/>
      </a:hlink>
      <a:folHlink>
        <a:srgbClr val="4596EC"/>
      </a:folHlink>
    </a:clrScheme>
    <a:fontScheme name="Personnalisé 1">
      <a:majorFont>
        <a:latin typeface="open sans"/>
        <a:ea typeface=""/>
        <a:cs typeface=""/>
      </a:majorFont>
      <a:minorFont>
        <a:latin typeface="open sans 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" id="{B427AB3E-F9A4-4CE8-B40F-9709029E0882}" vid="{5F0C468C-9B2D-47D0-B622-91F8F95C2039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Modèles Power Point</Template>
  <TotalTime>7303</TotalTime>
  <Words>3003</Words>
  <Application>Microsoft Office PowerPoint</Application>
  <PresentationFormat>Affichage à l'écran (4:3)</PresentationFormat>
  <Paragraphs>633</Paragraphs>
  <Slides>48</Slides>
  <Notes>14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48</vt:i4>
      </vt:variant>
    </vt:vector>
  </HeadingPairs>
  <TitlesOfParts>
    <vt:vector size="58" baseType="lpstr">
      <vt:lpstr>Arial Unicode MS</vt:lpstr>
      <vt:lpstr>Arial</vt:lpstr>
      <vt:lpstr>Calibri</vt:lpstr>
      <vt:lpstr>Georgia</vt:lpstr>
      <vt:lpstr>Neris</vt:lpstr>
      <vt:lpstr>open sans</vt:lpstr>
      <vt:lpstr>open sans </vt:lpstr>
      <vt:lpstr>Open Sans Extrabold</vt:lpstr>
      <vt:lpstr>Open Sans Light</vt:lpstr>
      <vt:lpstr>Thème Office</vt:lpstr>
      <vt:lpstr>Présentation PowerPoint</vt:lpstr>
      <vt:lpstr>Plan</vt:lpstr>
      <vt:lpstr>Législation</vt:lpstr>
      <vt:lpstr>RGPD</vt:lpstr>
      <vt:lpstr>RGPD</vt:lpstr>
      <vt:lpstr>RGPD</vt:lpstr>
      <vt:lpstr>Loi LIL 3</vt:lpstr>
      <vt:lpstr>Jurisprudence</vt:lpstr>
      <vt:lpstr>Curia</vt:lpstr>
      <vt:lpstr>Hudoc</vt:lpstr>
      <vt:lpstr>ArianeWeb</vt:lpstr>
      <vt:lpstr>Legifrance</vt:lpstr>
      <vt:lpstr>Juricaf</vt:lpstr>
      <vt:lpstr>Institutions européennes</vt:lpstr>
      <vt:lpstr>EUR-Lex</vt:lpstr>
      <vt:lpstr>EUR-Lex</vt:lpstr>
      <vt:lpstr>CEPD(s)</vt:lpstr>
      <vt:lpstr>Manuel</vt:lpstr>
      <vt:lpstr>Autorités de protection des données</vt:lpstr>
      <vt:lpstr>Autorités de protection des données</vt:lpstr>
      <vt:lpstr>Autorités de protection des données</vt:lpstr>
      <vt:lpstr>Autorités de protection des données</vt:lpstr>
      <vt:lpstr>Autorités de protection des données</vt:lpstr>
      <vt:lpstr>Autorités de protection des données</vt:lpstr>
      <vt:lpstr>Autorités de protection des données</vt:lpstr>
      <vt:lpstr>Autorités de protection des données</vt:lpstr>
      <vt:lpstr>CNIL</vt:lpstr>
      <vt:lpstr>CNIL</vt:lpstr>
      <vt:lpstr>CNIL</vt:lpstr>
      <vt:lpstr>CNIL-Legifrance</vt:lpstr>
      <vt:lpstr>Doctrine</vt:lpstr>
      <vt:lpstr>Revues spécialisées</vt:lpstr>
      <vt:lpstr>Revues spécialisées</vt:lpstr>
      <vt:lpstr>Revues spécialisées</vt:lpstr>
      <vt:lpstr>Revues spécialisées</vt:lpstr>
      <vt:lpstr>Revues spécialisées</vt:lpstr>
      <vt:lpstr>Blogs et autres sources</vt:lpstr>
      <vt:lpstr>Sources d’actualité</vt:lpstr>
      <vt:lpstr>Contexte</vt:lpstr>
      <vt:lpstr>Politico</vt:lpstr>
      <vt:lpstr>Next Inpact</vt:lpstr>
      <vt:lpstr>Euractiv</vt:lpstr>
      <vt:lpstr>Lexology</vt:lpstr>
      <vt:lpstr>Cyberdroit</vt:lpstr>
      <vt:lpstr>Actualités du droit</vt:lpstr>
      <vt:lpstr>Autres sources</vt:lpstr>
      <vt:lpstr>Associations de protection des droits</vt:lpstr>
      <vt:lpstr>Présentation PowerPoint</vt:lpstr>
    </vt:vector>
  </TitlesOfParts>
  <Company>CNIL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BIGOY Céline</dc:creator>
  <cp:lastModifiedBy>BIGOY Céline</cp:lastModifiedBy>
  <cp:revision>169</cp:revision>
  <dcterms:created xsi:type="dcterms:W3CDTF">2019-06-24T11:35:54Z</dcterms:created>
  <dcterms:modified xsi:type="dcterms:W3CDTF">2019-07-04T14:25:10Z</dcterms:modified>
</cp:coreProperties>
</file>