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0" r:id="rId3"/>
    <p:sldId id="290" r:id="rId4"/>
    <p:sldId id="295" r:id="rId5"/>
    <p:sldId id="288" r:id="rId6"/>
    <p:sldId id="296" r:id="rId7"/>
    <p:sldId id="289" r:id="rId8"/>
    <p:sldId id="294" r:id="rId9"/>
    <p:sldId id="292" r:id="rId10"/>
    <p:sldId id="29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95D"/>
    <a:srgbClr val="46A476"/>
    <a:srgbClr val="E7623C"/>
    <a:srgbClr val="1A34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43"/>
    <p:restoredTop sz="94686"/>
  </p:normalViewPr>
  <p:slideViewPr>
    <p:cSldViewPr snapToGrid="0">
      <p:cViewPr varScale="1">
        <p:scale>
          <a:sx n="95" d="100"/>
          <a:sy n="95" d="100"/>
        </p:scale>
        <p:origin x="16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9688A-99D9-5347-9BA0-9CDBD3BC242E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BD3C4-E356-6B49-A3C9-1D879A2B2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5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2577D9-69F7-4205-951D-1314DE754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0AD891-9A51-4A92-8567-6AB46165E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7D39A8-F79E-409E-8961-2BF6C00E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6D09-2C87-4494-891D-18B4ACB43911}" type="datetime1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D01096-FB92-4CD7-9A3D-A668D45D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1A7FE8-02DF-4FF9-9F51-FB8EFBC7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7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9123D-A3C3-475A-9236-BB7FC618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179167-16D0-4C0C-887F-218F7BB54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1768FA-E75F-4F5F-863C-5633F7EF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3DD44-8296-4EB0-8789-79E9F1C17BCF}" type="datetime1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31AE53-0E59-460C-8B8C-AB67C08F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6A6657-11F0-44E2-A03B-5E13640F6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38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C303B9-D002-4424-AE14-ED68E7F5E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B61B87-0A95-4693-8C43-4614FFC81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9C8F42-57F7-42EE-B46F-1F2C34E6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C0F1-ABE0-4FD1-AABB-6B4DE2587206}" type="datetime1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9CD60C-6BA6-48A4-8A4B-9B49E0A5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05171A-9A5C-44BE-BAFC-436D493F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06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F599F-EF76-45BE-AAE2-F8921A56C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0DDF9A-E1F3-47EB-9D51-C668CD90A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5F214-E430-4C87-A34F-95F85AB2E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7931-E845-4AE0-8EF1-AA3EA01707A3}" type="datetime1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77288-C7B6-441F-8034-C60D35EA4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8B0B45-80D0-453B-8BA1-76472A9A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05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1D6E7C-3EF3-411D-BA14-A2897E7B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652FDC-112A-4418-8415-2B6B9EC71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195407-C54E-40DA-B1CE-EAA70E8AF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3718-A3CC-4141-970A-BF71DE9EDBA4}" type="datetime1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CCD43-F2BC-4183-AA2A-6EC6CF2F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098F1C-A289-4AF7-9529-BE335A460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2212E5-83CA-4CF0-8C32-F69DD33D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865D56-0726-447A-86D9-28ABC3BC7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6B3F1A-0284-41F6-8F2C-21A60249F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8CF458-5ACC-4D6A-A952-D0011A7D0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6FDA5-715E-46FE-8912-E5701E1A871C}" type="datetime1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519DD0-AF83-4FB7-A52B-92871A9C9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9CC63D-FBA9-49EB-8C73-155F6231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66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4786BF-F044-4672-A9F8-E43F468E9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5B5358-04AB-4748-9C44-2C33B02FF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9FF862-8C5B-48CC-91E7-21365F3FD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725362-481D-4D06-BCE3-2B01C01F9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12FADF-4FBE-4ECC-91A8-19537EA47A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B54CE5-089B-467A-9106-0D9F2BE2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B62F-0899-48FB-BD65-1F63CA5C6BD9}" type="datetime1">
              <a:rPr lang="fr-FR" smtClean="0"/>
              <a:t>29/09/2021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7ECCBBA-84A2-40CD-9D98-1A947B8B2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DE72ED1-32F7-497A-B512-F99645EF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1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867DF-6D26-4BBB-916E-34B13267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AC555D-BFA6-4CCF-90D5-984B9386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3532-6A6F-41DF-8091-746BBD0B1DE5}" type="datetime1">
              <a:rPr lang="fr-FR" smtClean="0"/>
              <a:t>29/09/2021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BD8AA0-4256-47F0-AF13-AB20147A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4B7FA4-4546-4B69-ACDD-0BC82C2A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2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20CA959-ACD4-4642-8DE6-7C967117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B5FB-CA84-42CF-A314-62E1E5533548}" type="datetime1">
              <a:rPr lang="fr-FR" smtClean="0"/>
              <a:t>29/09/2021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A977DA3-06DC-4786-828F-1F00B7D7E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6C35C1-C1F4-4665-ADF4-C7810F92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9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7FB82E-7AB8-4B6A-9B07-1835A1716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68B3E1-A9EB-479D-96D2-A2367ED54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04A62C-23B5-4C25-85FC-B1ECAFC86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E7F1B3-F37A-4F04-A4D8-1DCDA48B3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F519-FA80-4A16-990C-CAC13406F42E}" type="datetime1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01F5AC-49D6-4FD9-9BA1-BE7E9B86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4AE769-C0C5-43DF-91C5-804E729A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65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4B4A1A-984F-4872-80AE-F575C555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F688DA7-45AF-4951-8098-E1186A152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D027D9-0346-49AE-AAAB-5238F8795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28AD8D-ECEC-4BCF-BA65-1F92C596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5F49-5F33-4021-A024-591A9797EB37}" type="datetime1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EDB3AB-F3EC-457E-8FEF-698C8137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6BD2D9-49CE-462D-8436-12E1ED3E3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50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0C040EE-A8B5-4CFA-B261-39A69AFCF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4B130F-7789-4B25-9DE6-14AEA24D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8AC8F-75F8-43A2-BDA0-9B42DD695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FCBD3-1E7F-48EE-9CD1-F6F137F79BB9}" type="datetime1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5BC4B3-BD86-4DBC-AEBD-BBF48F7BE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549267-765B-4F96-AB4B-62082AA02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F1A4-0DC5-4CCC-9478-46A656B59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25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D96B16F-0C92-4CA2-A822-125F393B3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207" y="1009859"/>
            <a:ext cx="4312259" cy="444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BB56FC67-3CD5-4971-B8B2-ECCA5ECA8CFE}"/>
              </a:ext>
            </a:extLst>
          </p:cNvPr>
          <p:cNvSpPr>
            <a:spLocks noGrp="1"/>
          </p:cNvSpPr>
          <p:nvPr/>
        </p:nvSpPr>
        <p:spPr bwMode="auto">
          <a:xfrm>
            <a:off x="1246678" y="4918668"/>
            <a:ext cx="6377314" cy="1235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A334F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A334F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11200" b="1" dirty="0">
                <a:solidFill>
                  <a:srgbClr val="09395D"/>
                </a:solidFill>
                <a:latin typeface="Raleway" panose="020B0503030101060003" pitchFamily="34" charset="0"/>
                <a:ea typeface="MS PGothic" charset="0"/>
              </a:rPr>
              <a:t>Présentation IT - </a:t>
            </a:r>
            <a:r>
              <a:rPr lang="fr-FR" sz="11200" b="1" dirty="0" err="1">
                <a:solidFill>
                  <a:srgbClr val="09395D"/>
                </a:solidFill>
                <a:latin typeface="Raleway" panose="020B0503030101060003" pitchFamily="34" charset="0"/>
                <a:ea typeface="MS PGothic" charset="0"/>
              </a:rPr>
              <a:t>Juriconnexion</a:t>
            </a:r>
            <a:endParaRPr lang="fr-FR" sz="11200" b="1" dirty="0">
              <a:solidFill>
                <a:srgbClr val="09395D"/>
              </a:solidFill>
              <a:latin typeface="Raleway" panose="020B0503030101060003" pitchFamily="34" charset="0"/>
              <a:ea typeface="MS PGothic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br>
              <a:rPr lang="fr-FR" sz="4800" dirty="0">
                <a:solidFill>
                  <a:srgbClr val="FF0000"/>
                </a:solidFill>
                <a:latin typeface="Avenir Next Regular"/>
                <a:ea typeface="MS PGothic" charset="0"/>
                <a:cs typeface="Avenir Next Regular"/>
              </a:rPr>
            </a:br>
            <a:endParaRPr lang="fr-FR" sz="4800" dirty="0">
              <a:solidFill>
                <a:srgbClr val="FF0000"/>
              </a:solidFill>
              <a:latin typeface="Avenir Next Regular"/>
              <a:ea typeface="MS PGothic" charset="0"/>
              <a:cs typeface="Avenir Next Regular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8000" b="1" dirty="0">
                <a:solidFill>
                  <a:srgbClr val="E7623C"/>
                </a:solidFill>
                <a:latin typeface="Raleway" panose="020B0503030101060003" pitchFamily="34" charset="0"/>
                <a:ea typeface="MS PGothic" charset="0"/>
              </a:rPr>
              <a:t>La </a:t>
            </a:r>
            <a:r>
              <a:rPr lang="fr-FR" sz="8000" b="1" dirty="0" err="1">
                <a:solidFill>
                  <a:srgbClr val="E7623C"/>
                </a:solidFill>
                <a:latin typeface="Raleway" panose="020B0503030101060003" pitchFamily="34" charset="0"/>
                <a:ea typeface="MS PGothic" charset="0"/>
              </a:rPr>
              <a:t>LegalTech</a:t>
            </a:r>
            <a:r>
              <a:rPr lang="fr-FR" sz="8000" b="1" dirty="0">
                <a:solidFill>
                  <a:srgbClr val="E7623C"/>
                </a:solidFill>
                <a:latin typeface="Raleway" panose="020B0503030101060003" pitchFamily="34" charset="0"/>
                <a:ea typeface="MS PGothic" charset="0"/>
                <a:cs typeface="Avenir Next Regular"/>
              </a:rPr>
              <a:t> </a:t>
            </a:r>
            <a:r>
              <a:rPr lang="fr-FR" sz="8000" b="1" dirty="0">
                <a:solidFill>
                  <a:srgbClr val="E7623C"/>
                </a:solidFill>
                <a:latin typeface="Raleway" panose="020B0503030101060003" pitchFamily="34" charset="0"/>
                <a:ea typeface="MS PGothic" charset="0"/>
              </a:rPr>
              <a:t>au service de l’Edition juridique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sz="8000" b="1" dirty="0">
              <a:solidFill>
                <a:srgbClr val="E7623C"/>
              </a:solidFill>
              <a:latin typeface="Raleway" panose="020B0503030101060003" pitchFamily="34" charset="0"/>
              <a:ea typeface="MS PGothic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r-FR" sz="4000" b="1" dirty="0">
              <a:solidFill>
                <a:srgbClr val="E7623C"/>
              </a:solidFill>
              <a:latin typeface="Raleway" panose="020B0503030101060003" pitchFamily="34" charset="0"/>
              <a:ea typeface="MS PGothic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4000" b="1" dirty="0">
                <a:solidFill>
                  <a:srgbClr val="09395D"/>
                </a:solidFill>
                <a:latin typeface="Raleway" panose="020B0503030101060003" pitchFamily="34" charset="0"/>
                <a:ea typeface="MS PGothic" charset="0"/>
              </a:rPr>
              <a:t>Septembre 2021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9D0E463-294B-43CE-B974-6AA8C8772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6231" y="272081"/>
            <a:ext cx="5178209" cy="1296173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1A10477-3F27-4AEE-B3D4-A8FED7F5B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F1A4-0DC5-4CCC-9478-46A656B59B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103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Plan de sécurité pour limiter les intrusions et pour conserver la donnée en cas de crash :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1488" y="1446142"/>
            <a:ext cx="84581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Limitation des intrusions et </a:t>
            </a:r>
            <a:r>
              <a:rPr lang="fr-FR" sz="1400" b="1" i="1" u="sng" dirty="0" err="1">
                <a:solidFill>
                  <a:schemeClr val="accent1">
                    <a:lumMod val="75000"/>
                  </a:schemeClr>
                </a:solidFill>
              </a:rPr>
              <a:t>scrapping</a:t>
            </a:r>
            <a:r>
              <a:rPr lang="fr-FR" sz="1400" b="1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400" dirty="0"/>
              <a:t>Contrôle du nombre de documents consultés par période et par utilisateur</a:t>
            </a:r>
          </a:p>
          <a:p>
            <a:pPr marL="285750" indent="-285750">
              <a:buFontTx/>
              <a:buChar char="-"/>
            </a:pPr>
            <a:r>
              <a:rPr lang="fr-FR" sz="1400" dirty="0" err="1"/>
              <a:t>Blacklisting</a:t>
            </a:r>
            <a:r>
              <a:rPr lang="fr-FR" sz="1400" dirty="0"/>
              <a:t> automatique par IP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Assignation en cas de pillage</a:t>
            </a:r>
          </a:p>
          <a:p>
            <a:pPr marL="285750" indent="-285750">
              <a:buFontTx/>
              <a:buChar char="-"/>
            </a:pPr>
            <a:r>
              <a:rPr lang="fr-FR" sz="1400" i="1" dirty="0" err="1"/>
              <a:t>load</a:t>
            </a:r>
            <a:r>
              <a:rPr lang="fr-FR" sz="1400" i="1" dirty="0"/>
              <a:t> balancer </a:t>
            </a:r>
            <a:r>
              <a:rPr lang="fr-FR" sz="1400" i="1" dirty="0" err="1"/>
              <a:t>security</a:t>
            </a:r>
            <a:r>
              <a:rPr lang="fr-FR" sz="1400" i="1" dirty="0"/>
              <a:t> </a:t>
            </a:r>
            <a:r>
              <a:rPr lang="fr-FR" sz="1400" dirty="0"/>
              <a:t>&gt; pas d’exposition de serveurs front + protection DDOS</a:t>
            </a:r>
          </a:p>
          <a:p>
            <a:r>
              <a:rPr lang="fr-FR" sz="1400" dirty="0"/>
              <a:t>+ Autres mesures de sécurité confidentielles.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endParaRPr lang="fr-FR" sz="1400" dirty="0"/>
          </a:p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Haute disponibilité :</a:t>
            </a:r>
          </a:p>
          <a:p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Redondance de toutes les bases organisées en cluster.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Redondance des serveurs front, back, api, </a:t>
            </a:r>
            <a:r>
              <a:rPr lang="fr-FR" sz="1400" dirty="0" err="1"/>
              <a:t>bdd</a:t>
            </a:r>
            <a:r>
              <a:rPr lang="fr-FR" sz="1400" dirty="0"/>
              <a:t> </a:t>
            </a:r>
            <a:r>
              <a:rPr lang="fr-FR" sz="1400" dirty="0" err="1"/>
              <a:t>multi-zones</a:t>
            </a:r>
            <a:r>
              <a:rPr lang="fr-FR" sz="1400" dirty="0"/>
              <a:t>.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Migration en cours vers infra cloud à Paris, on conservera la plateforme Francfort en backup.</a:t>
            </a:r>
          </a:p>
          <a:p>
            <a:pPr marL="285750" indent="-285750">
              <a:buFontTx/>
              <a:buChar char="-"/>
            </a:pPr>
            <a:r>
              <a:rPr lang="fr-FR" sz="1400" i="1" dirty="0" err="1"/>
              <a:t>Disaster</a:t>
            </a:r>
            <a:r>
              <a:rPr lang="fr-FR" sz="1400" i="1" dirty="0"/>
              <a:t> </a:t>
            </a:r>
            <a:r>
              <a:rPr lang="fr-FR" sz="1400" i="1" dirty="0" err="1"/>
              <a:t>recovery</a:t>
            </a:r>
            <a:r>
              <a:rPr lang="fr-FR" sz="1400" dirty="0"/>
              <a:t> en moins de 2h.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i="1" dirty="0"/>
              <a:t>Provider </a:t>
            </a:r>
            <a:r>
              <a:rPr lang="fr-FR" sz="1400" dirty="0"/>
              <a:t>de </a:t>
            </a:r>
            <a:r>
              <a:rPr lang="fr-FR" sz="1400" i="1" dirty="0"/>
              <a:t>cloud</a:t>
            </a:r>
            <a:r>
              <a:rPr lang="fr-FR" sz="1400" dirty="0"/>
              <a:t> différent selon que la donnée est brute (prestataire français) ou retraitée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+ Sauvegarde locale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977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Différents accès proposés :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1488" y="1153288"/>
            <a:ext cx="84581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Par adresse IP :</a:t>
            </a:r>
          </a:p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Avantages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Simplicité et mutualisation des accès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de code à gérer en fonction des uns et des autres</a:t>
            </a:r>
          </a:p>
          <a:p>
            <a:pPr lvl="1"/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Problématiques IT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VPN et Firewall peuvent être bloquants</a:t>
            </a:r>
            <a:endParaRPr lang="fr-FR" sz="1400" dirty="0">
              <a:solidFill>
                <a:srgbClr val="00B05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fr-FR" sz="1400" dirty="0"/>
              <a:t>Problématiques d’IP non fixes ou d’IP </a:t>
            </a:r>
            <a:r>
              <a:rPr lang="fr-FR" sz="1400" dirty="0" err="1"/>
              <a:t>umbrella</a:t>
            </a:r>
            <a:r>
              <a:rPr lang="fr-FR" sz="1400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Problématiques fonctionnelles, notamment de personnalisation d’accès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à l’historique,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aux alertes,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aux dossiers,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à _lextract,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à la personnalisation, etc.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=&gt; Va à l’encontre des nouveaux usages.</a:t>
            </a:r>
          </a:p>
          <a:p>
            <a:pPr marL="742950" lvl="1" indent="-285750">
              <a:buFontTx/>
              <a:buChar char="-"/>
            </a:pPr>
            <a:endParaRPr lang="fr-FR" sz="1400" dirty="0"/>
          </a:p>
          <a:p>
            <a:pPr marL="742950" lvl="1" indent="-285750">
              <a:buFontTx/>
              <a:buChar char="-"/>
            </a:pPr>
            <a:r>
              <a:rPr lang="fr-FR" sz="1400" dirty="0"/>
              <a:t>collecte de statistiques mutualisée (pas de détail)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89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Différents accès proposés :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1488" y="1124717"/>
            <a:ext cx="84581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Par </a:t>
            </a:r>
            <a:r>
              <a:rPr lang="fr-FR" sz="1400" b="1" i="1" u="sng" dirty="0" err="1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fr-FR" sz="1400" b="1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400" dirty="0"/>
              <a:t>Mutualisation dans les Barreaux. Ils ont portail avec des codes d’accès. Une fois qu’ils sont loggés, ils ont accès à </a:t>
            </a:r>
            <a:r>
              <a:rPr lang="fr-FR" sz="1400" dirty="0" err="1"/>
              <a:t>Lexbase.fr</a:t>
            </a:r>
            <a:r>
              <a:rPr lang="fr-FR" sz="1400" dirty="0"/>
              <a:t> (ex: https://</a:t>
            </a:r>
            <a:r>
              <a:rPr lang="fr-FR" sz="1400" dirty="0" err="1"/>
              <a:t>www.barreau-annecy.com</a:t>
            </a:r>
            <a:r>
              <a:rPr lang="fr-FR" sz="1400" dirty="0"/>
              <a:t>/)</a:t>
            </a:r>
          </a:p>
          <a:p>
            <a:endParaRPr lang="fr-FR" sz="1400" dirty="0"/>
          </a:p>
          <a:p>
            <a:r>
              <a:rPr lang="fr-FR" sz="1400" dirty="0"/>
              <a:t>Avantage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Single </a:t>
            </a:r>
            <a:r>
              <a:rPr lang="fr-FR" sz="1400" dirty="0" err="1"/>
              <a:t>Sign</a:t>
            </a:r>
            <a:r>
              <a:rPr lang="fr-FR" sz="1400" dirty="0"/>
              <a:t> On : une connexion au portail du barreau et login automatique sur </a:t>
            </a:r>
            <a:r>
              <a:rPr lang="fr-FR" sz="1400" dirty="0" err="1"/>
              <a:t>lexbase.fr</a:t>
            </a:r>
            <a:endParaRPr lang="fr-FR" sz="1400" dirty="0"/>
          </a:p>
          <a:p>
            <a:pPr marL="742950" lvl="1" indent="-285750">
              <a:buFontTx/>
              <a:buChar char="-"/>
            </a:pPr>
            <a:r>
              <a:rPr lang="fr-FR" sz="1400" dirty="0"/>
              <a:t>Contrôle de codes uniques via le portail (évite la multiplication des codes)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Le client a la main sur le portail.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sz="1400" dirty="0"/>
              <a:t>Problématiques IT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Vieux code </a:t>
            </a:r>
            <a:r>
              <a:rPr lang="fr-FR" sz="1400" dirty="0" err="1"/>
              <a:t>legacy</a:t>
            </a:r>
            <a:r>
              <a:rPr lang="fr-FR" sz="1400" dirty="0"/>
              <a:t> malheureusement très utilisé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Mise en place parfois fastidieuse du </a:t>
            </a:r>
            <a:r>
              <a:rPr lang="fr-FR" sz="1400" i="1" dirty="0" err="1"/>
              <a:t>token</a:t>
            </a:r>
            <a:r>
              <a:rPr lang="fr-FR" sz="1400" dirty="0"/>
              <a:t> entre l’IT du client et l’IT </a:t>
            </a:r>
            <a:r>
              <a:rPr lang="fr-FR" sz="1400" dirty="0" err="1"/>
              <a:t>lexbase</a:t>
            </a:r>
            <a:r>
              <a:rPr lang="fr-FR" sz="1400" dirty="0"/>
              <a:t> (</a:t>
            </a:r>
            <a:r>
              <a:rPr lang="fr-FR" sz="1400" dirty="0" err="1"/>
              <a:t>dev</a:t>
            </a:r>
            <a:r>
              <a:rPr lang="fr-FR" sz="1400" dirty="0"/>
              <a:t> custom).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Sécurité = dépend de la sécurité du portail du barreau.</a:t>
            </a:r>
          </a:p>
          <a:p>
            <a:pPr marL="285750" indent="-285750">
              <a:buFontTx/>
              <a:buChar char="-"/>
            </a:pPr>
            <a:endParaRPr lang="fr-FR" sz="1400" dirty="0">
              <a:solidFill>
                <a:srgbClr val="00B050"/>
              </a:solidFill>
            </a:endParaRPr>
          </a:p>
          <a:p>
            <a:r>
              <a:rPr lang="fr-FR" sz="1400" dirty="0"/>
              <a:t>Problématiques fonctionnelle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à l’historique,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aux alertes,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aux dossiers,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à _lextract,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=&gt; Va à l’encontre des nouveaux usages.</a:t>
            </a:r>
          </a:p>
          <a:p>
            <a:pPr marL="742950" lvl="1" indent="-285750">
              <a:buFontTx/>
              <a:buChar char="-"/>
            </a:pPr>
            <a:endParaRPr lang="fr-FR" sz="1400" dirty="0"/>
          </a:p>
          <a:p>
            <a:pPr marL="742950" lvl="1" indent="-285750">
              <a:buFontTx/>
              <a:buChar char="-"/>
            </a:pPr>
            <a:r>
              <a:rPr lang="fr-FR" sz="1400" dirty="0"/>
              <a:t>collecte de statistiques mutualisée (pas de détail)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401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Différents accès proposés :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1488" y="1124717"/>
            <a:ext cx="84581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Par proxy : </a:t>
            </a:r>
          </a:p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400" dirty="0"/>
              <a:t>Plus couramment utilisé par les Bibliothèques. Ils ont portail intranet avec un accès Internet via un proxy qui référence plusieurs bases de données et authentifie automatiquement l’utilisateur. (EZ Proxy, </a:t>
            </a:r>
            <a:r>
              <a:rPr lang="fr-FR" sz="1400" dirty="0" err="1"/>
              <a:t>Shibboleth</a:t>
            </a:r>
            <a:r>
              <a:rPr lang="fr-FR" sz="1400" dirty="0"/>
              <a:t>) </a:t>
            </a:r>
          </a:p>
          <a:p>
            <a:endParaRPr lang="fr-FR" sz="1400" dirty="0"/>
          </a:p>
          <a:p>
            <a:r>
              <a:rPr lang="fr-FR" sz="1400" dirty="0"/>
              <a:t>Avantage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Single </a:t>
            </a:r>
            <a:r>
              <a:rPr lang="fr-FR" sz="1400" dirty="0" err="1"/>
              <a:t>Sign</a:t>
            </a:r>
            <a:r>
              <a:rPr lang="fr-FR" sz="1400" dirty="0"/>
              <a:t> On : une connexion au portail du barreau et login automatique sur </a:t>
            </a:r>
            <a:r>
              <a:rPr lang="fr-FR" sz="1400" dirty="0" err="1"/>
              <a:t>lexbase.fr</a:t>
            </a:r>
            <a:endParaRPr lang="fr-FR" sz="1400" dirty="0"/>
          </a:p>
          <a:p>
            <a:pPr marL="742950" lvl="1" indent="-285750">
              <a:buFontTx/>
              <a:buChar char="-"/>
            </a:pPr>
            <a:r>
              <a:rPr lang="fr-FR" sz="1400" dirty="0"/>
              <a:t>Contrôle de codes uniques via le portail (évite la multiplication des codes)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Le client a la main sur le proxy.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sz="1400" dirty="0"/>
              <a:t>Problématiques IT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support technique fastidieux.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haute disponibilité : proxy = souvent un single point of </a:t>
            </a:r>
            <a:r>
              <a:rPr lang="fr-FR" sz="1400" dirty="0" err="1"/>
              <a:t>failure</a:t>
            </a:r>
            <a:r>
              <a:rPr lang="fr-FR" sz="1400" dirty="0"/>
              <a:t>.</a:t>
            </a:r>
          </a:p>
          <a:p>
            <a:pPr marL="285750" indent="-285750">
              <a:buFontTx/>
              <a:buChar char="-"/>
            </a:pPr>
            <a:endParaRPr lang="fr-FR" sz="1400" dirty="0">
              <a:solidFill>
                <a:srgbClr val="00B050"/>
              </a:solidFill>
            </a:endParaRPr>
          </a:p>
          <a:p>
            <a:r>
              <a:rPr lang="fr-FR" sz="1400" dirty="0"/>
              <a:t>Problématiques fonctionnelle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à l’historique,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aux alertes,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aux dossiers,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pas d’accès à _lextract,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=&gt; Va à l’encontre des nouveaux usages.</a:t>
            </a:r>
          </a:p>
          <a:p>
            <a:pPr marL="742950" lvl="1" indent="-285750">
              <a:buFontTx/>
              <a:buChar char="-"/>
            </a:pPr>
            <a:endParaRPr lang="fr-FR" sz="1400" dirty="0"/>
          </a:p>
          <a:p>
            <a:pPr marL="742950" lvl="1" indent="-285750">
              <a:buFontTx/>
              <a:buChar char="-"/>
            </a:pPr>
            <a:r>
              <a:rPr lang="fr-FR" sz="1400" dirty="0"/>
              <a:t>collecte de statistiques mutualisée (pas de détail)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673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Différents accès proposés :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1488" y="1124717"/>
            <a:ext cx="845819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Par codes personnels :</a:t>
            </a:r>
          </a:p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400" dirty="0"/>
              <a:t>Avantages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Accès à l’historique, aux alertes, aux dossiers, à la personnalisation, aux cookies, etc.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Hotline personnalisée et suivi des consultations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Configuration dédiée en fonction des fonctionnalités en plus et mise en place plus facile de différents droits administrateurs et de </a:t>
            </a:r>
            <a:r>
              <a:rPr lang="fr-FR" sz="1400" dirty="0" err="1"/>
              <a:t>chinese</a:t>
            </a:r>
            <a:r>
              <a:rPr lang="fr-FR" sz="1400" dirty="0"/>
              <a:t> </a:t>
            </a:r>
            <a:r>
              <a:rPr lang="fr-FR" sz="1400" dirty="0" err="1"/>
              <a:t>wall</a:t>
            </a:r>
            <a:endParaRPr lang="fr-FR" sz="1400" dirty="0"/>
          </a:p>
          <a:p>
            <a:pPr marL="742950" lvl="1" indent="-285750">
              <a:buFontTx/>
              <a:buChar char="-"/>
            </a:pPr>
            <a:r>
              <a:rPr lang="fr-FR" sz="1400" dirty="0"/>
              <a:t>Arbitrage au niveau de la gestion des licences : limitée / illimitée.</a:t>
            </a:r>
          </a:p>
          <a:p>
            <a:endParaRPr lang="fr-FR" sz="1400" dirty="0"/>
          </a:p>
          <a:p>
            <a:r>
              <a:rPr lang="fr-FR" sz="1400" dirty="0"/>
              <a:t>Problématiques IT / organisation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Attribution des codes différenciés à tout le monde</a:t>
            </a:r>
            <a:endParaRPr lang="fr-FR" sz="1400" dirty="0">
              <a:solidFill>
                <a:srgbClr val="00B050"/>
              </a:solidFill>
            </a:endParaRPr>
          </a:p>
          <a:p>
            <a:endParaRPr lang="fr-FR" sz="1400" dirty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sz="1400" dirty="0"/>
              <a:t>Contournement : création d’une landing page dédiée pour une génération de codes automatiques quand on est en licences illimitées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Vérification du nom de domaine générique de l’email (ex: @justice.fr)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Validité temporaire de 3, 4 ou 6 mois à la demande du client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Renouvellement automatique sur demande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La gestion manuelle des comptes peut se faire uniquement sur les comptes administrateurs stables et plus sur les comptes des collaborateurs ou stagiaires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sz="1400" dirty="0"/>
              <a:t>=&gt; Solution conseillée par Lexbase qui est toujours distribué en Licence illimitée.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963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Différents accès possibles :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1488" y="1124717"/>
            <a:ext cx="845819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Autres solutions qui pourraient être mises en place :</a:t>
            </a:r>
          </a:p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1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400" dirty="0"/>
              <a:t>SAML :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Attribution des codes différenciés à tout le monde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Gestion des droits par le client</a:t>
            </a:r>
          </a:p>
          <a:p>
            <a:pPr marL="742950" lvl="1" indent="-285750">
              <a:buFontTx/>
              <a:buChar char="-"/>
            </a:pP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LDAP :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Attribution des codes différenciés à tout le monde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Gestion des droits par le client</a:t>
            </a:r>
          </a:p>
          <a:p>
            <a:pPr marL="742950" lvl="1" indent="-285750">
              <a:buFontTx/>
              <a:buChar char="-"/>
            </a:pP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161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Exemple de portails dédiés pour générer des codes automatiques :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7</a:t>
            </a:fld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2992885-165D-44AE-9099-CD718ED82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" y="1244352"/>
            <a:ext cx="8339137" cy="490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0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Contrôle de l’intégrité des données traitées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6251" y="1219962"/>
            <a:ext cx="84581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002060"/>
                </a:solidFill>
              </a:rPr>
              <a:t>Cas Pratique :</a:t>
            </a:r>
            <a:r>
              <a:rPr lang="fr-FR" sz="1400" dirty="0"/>
              <a:t> Outil d’analyse des conclusions pour identifier automatiquement des textes de loi et des décisions de justice.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Authentification de l’utilisateur par code personnel (accès uniquement pour les codes personnels)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HTTPS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Drag and Drop développé par Lexbase avec un code maison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Encryptage des données avec un clé maison le plus amont possible dans le processus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Traitement de la données sur un serveur isolé pendant le calcul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Données intégralement traitées en mémoire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Transferts uniquement de données cryptées PGP</a:t>
            </a:r>
          </a:p>
          <a:p>
            <a:pPr marL="285750" indent="-285750">
              <a:buFontTx/>
              <a:buChar char="-"/>
            </a:pP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8</a:t>
            </a:fld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6AE5245-766C-4A56-8F4D-924CBE86F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1730276"/>
            <a:ext cx="7239000" cy="247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64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1">
            <a:extLst>
              <a:ext uri="{FF2B5EF4-FFF2-40B4-BE49-F238E27FC236}">
                <a16:creationId xmlns:a16="http://schemas.microsoft.com/office/drawing/2014/main" id="{547DD1EF-FDD0-4949-98DC-054F8C9F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" y="274638"/>
            <a:ext cx="74152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rgbClr val="1A3458"/>
                </a:solidFill>
                <a:latin typeface="Raleway SemiBold" panose="020B0503030101060003" pitchFamily="34" charset="77"/>
                <a:ea typeface="Avenir Next Regular"/>
                <a:cs typeface="Avenir Next Regular"/>
              </a:rPr>
              <a:t>Assistance hotline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010C994-8ABA-4952-8CCC-365DAB2BE987}"/>
              </a:ext>
            </a:extLst>
          </p:cNvPr>
          <p:cNvCxnSpPr>
            <a:cxnSpLocks/>
          </p:cNvCxnSpPr>
          <p:nvPr/>
        </p:nvCxnSpPr>
        <p:spPr>
          <a:xfrm>
            <a:off x="552895" y="1088265"/>
            <a:ext cx="80488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769D840-5817-41AE-A9CC-A7D2B5C5DDF9}"/>
              </a:ext>
            </a:extLst>
          </p:cNvPr>
          <p:cNvSpPr txBox="1"/>
          <p:nvPr/>
        </p:nvSpPr>
        <p:spPr>
          <a:xfrm>
            <a:off x="471488" y="1591443"/>
            <a:ext cx="84581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/>
              <a:t>Chat en ligne avec une première série de réponses automatique et ensuite un formateur qui prend le relai 5/6 de 9h à 18h (1 personne)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Hotline 5/7 de 9h à 18h (1 personne) + numéro de portable du commercial. Si besoin, ensuite, transmission au service informatique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Contrôle automatique des fonctionnalités par Ping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Possibilité de prendre un RDV automatique Questions + Formations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Possibilité de signaler en ligne un problème sur tous les documents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Possibilité pour la personne autorisée de se connecter, via la gestion des abonnés, au compte de l’utilisateur lui-même, sans même avoir accès à son code personnalisé.</a:t>
            </a:r>
          </a:p>
          <a:p>
            <a:pPr marL="285750" indent="-285750">
              <a:buFontTx/>
              <a:buChar char="-"/>
            </a:pPr>
            <a:endParaRPr lang="fr-FR" sz="1400" dirty="0">
              <a:solidFill>
                <a:srgbClr val="00B050"/>
              </a:solidFill>
            </a:endParaRPr>
          </a:p>
          <a:p>
            <a:r>
              <a:rPr lang="fr-FR" sz="1400" dirty="0">
                <a:solidFill>
                  <a:srgbClr val="00B050"/>
                </a:solidFill>
              </a:rPr>
              <a:t>Actuellement à l’étude :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Support client par WhatsApp 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Support client via SMS 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pPr marL="285750" indent="-285750">
              <a:buFontTx/>
              <a:buChar char="-"/>
            </a:pP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9CF773-D497-4274-92E9-7CCCB65CEC3C}"/>
              </a:ext>
            </a:extLst>
          </p:cNvPr>
          <p:cNvSpPr/>
          <p:nvPr/>
        </p:nvSpPr>
        <p:spPr>
          <a:xfrm>
            <a:off x="0" y="6401619"/>
            <a:ext cx="9144000" cy="461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BA909276-28FF-416F-9EEF-2AF1881B1D0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080" y="6391276"/>
            <a:ext cx="1710183" cy="461314"/>
          </a:xfrm>
          <a:prstGeom prst="rect">
            <a:avLst/>
          </a:prstGeom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CEE0228B-92B0-43A6-BB3A-C6B4A802B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006" y="6495033"/>
            <a:ext cx="495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Lexbase – Présentation IT </a:t>
            </a:r>
            <a:r>
              <a:rPr lang="fr-FR" altLang="fr-FR" sz="1200" dirty="0" err="1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Juriconnexion</a:t>
            </a:r>
            <a:r>
              <a:rPr lang="fr-FR" altLang="fr-FR" sz="1200" dirty="0">
                <a:solidFill>
                  <a:srgbClr val="1A3458"/>
                </a:solidFill>
                <a:latin typeface="Raleway" panose="020B0503030101060003"/>
                <a:cs typeface="Arial" panose="020B0604020202020204" pitchFamily="34" charset="0"/>
              </a:rPr>
              <a:t> – Septembre 2021</a:t>
            </a:r>
            <a:endParaRPr lang="fr-FR" altLang="fr-FR" sz="12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2">
            <a:extLst>
              <a:ext uri="{FF2B5EF4-FFF2-40B4-BE49-F238E27FC236}">
                <a16:creationId xmlns:a16="http://schemas.microsoft.com/office/drawing/2014/main" id="{E218E98A-380C-407B-8C0C-6B7E9F4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2275" y="6439370"/>
            <a:ext cx="2057400" cy="365125"/>
          </a:xfrm>
        </p:spPr>
        <p:txBody>
          <a:bodyPr/>
          <a:lstStyle/>
          <a:p>
            <a:fld id="{0964F1A4-0DC5-4CCC-9478-46A656B59BE0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574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1070</Words>
  <Application>Microsoft Office PowerPoint</Application>
  <PresentationFormat>Affichage à l'écran (4:3)</PresentationFormat>
  <Paragraphs>174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Avenir Next Regular</vt:lpstr>
      <vt:lpstr>Calibri</vt:lpstr>
      <vt:lpstr>Calibri Light</vt:lpstr>
      <vt:lpstr>Calisto MT</vt:lpstr>
      <vt:lpstr>Raleway</vt:lpstr>
      <vt:lpstr>Raleway SemiBold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Fabrizio Papa Techera</dc:creator>
  <cp:lastModifiedBy>Chatain Beatriz</cp:lastModifiedBy>
  <cp:revision>194</cp:revision>
  <dcterms:created xsi:type="dcterms:W3CDTF">2018-11-23T04:08:42Z</dcterms:created>
  <dcterms:modified xsi:type="dcterms:W3CDTF">2021-09-29T07:21:33Z</dcterms:modified>
</cp:coreProperties>
</file>