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4" r:id="rId4"/>
  </p:sldMasterIdLst>
  <p:notesMasterIdLst>
    <p:notesMasterId r:id="rId12"/>
  </p:notesMasterIdLst>
  <p:sldIdLst>
    <p:sldId id="2716" r:id="rId5"/>
    <p:sldId id="2767" r:id="rId6"/>
    <p:sldId id="2748" r:id="rId7"/>
    <p:sldId id="2775" r:id="rId8"/>
    <p:sldId id="2778" r:id="rId9"/>
    <p:sldId id="2777" r:id="rId10"/>
    <p:sldId id="2779" r:id="rId11"/>
  </p:sldIdLst>
  <p:sldSz cx="11430000" cy="6426200"/>
  <p:notesSz cx="15240000" cy="7975600"/>
  <p:defaultText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3620" userDrawn="1">
          <p15:clr>
            <a:srgbClr val="A4A3A4"/>
          </p15:clr>
        </p15:guide>
        <p15:guide id="5" pos="418" userDrawn="1">
          <p15:clr>
            <a:srgbClr val="A4A3A4"/>
          </p15:clr>
        </p15:guide>
        <p15:guide id="6" orient="horz" pos="428" userDrawn="1">
          <p15:clr>
            <a:srgbClr val="A4A3A4"/>
          </p15:clr>
        </p15:guide>
        <p15:guide id="12" orient="horz" pos="2024" userDrawn="1">
          <p15:clr>
            <a:srgbClr val="A4A3A4"/>
          </p15:clr>
        </p15:guide>
        <p15:guide id="15" pos="6780" userDrawn="1">
          <p15:clr>
            <a:srgbClr val="A4A3A4"/>
          </p15:clr>
        </p15:guide>
        <p15:guide id="19" pos="3600" userDrawn="1">
          <p15:clr>
            <a:srgbClr val="A4A3A4"/>
          </p15:clr>
        </p15:guide>
        <p15:guide id="24" pos="5687" userDrawn="1">
          <p15:clr>
            <a:srgbClr val="A4A3A4"/>
          </p15:clr>
        </p15:guide>
        <p15:guide id="28" orient="horz" pos="1330" userDrawn="1">
          <p15:clr>
            <a:srgbClr val="A4A3A4"/>
          </p15:clr>
        </p15:guide>
        <p15:guide id="31" orient="horz" pos="981" userDrawn="1">
          <p15:clr>
            <a:srgbClr val="A4A3A4"/>
          </p15:clr>
        </p15:guide>
        <p15:guide id="32" pos="5261" userDrawn="1">
          <p15:clr>
            <a:srgbClr val="A4A3A4"/>
          </p15:clr>
        </p15:guide>
        <p15:guide id="33" pos="22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85AE"/>
    <a:srgbClr val="00768F"/>
    <a:srgbClr val="F6F6F4"/>
    <a:srgbClr val="EC6602"/>
    <a:srgbClr val="87B624"/>
    <a:srgbClr val="10151B"/>
    <a:srgbClr val="E7EEEF"/>
    <a:srgbClr val="E6F1F4"/>
    <a:srgbClr val="E6E6E6"/>
    <a:srgbClr val="CCE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36" autoAdjust="0"/>
    <p:restoredTop sz="84929" autoAdjust="0"/>
  </p:normalViewPr>
  <p:slideViewPr>
    <p:cSldViewPr snapToGrid="0">
      <p:cViewPr varScale="1">
        <p:scale>
          <a:sx n="47" d="100"/>
          <a:sy n="47" d="100"/>
        </p:scale>
        <p:origin x="974" y="43"/>
      </p:cViewPr>
      <p:guideLst>
        <p:guide orient="horz" pos="3620"/>
        <p:guide pos="418"/>
        <p:guide orient="horz" pos="428"/>
        <p:guide orient="horz" pos="2024"/>
        <p:guide pos="6780"/>
        <p:guide pos="3600"/>
        <p:guide pos="5687"/>
        <p:guide orient="horz" pos="1330"/>
        <p:guide orient="horz" pos="981"/>
        <p:guide pos="5261"/>
        <p:guide pos="224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604000" cy="40005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8632825" y="0"/>
            <a:ext cx="6604000" cy="400050"/>
          </a:xfrm>
          <a:prstGeom prst="rect">
            <a:avLst/>
          </a:prstGeom>
        </p:spPr>
        <p:txBody>
          <a:bodyPr vert="horz" lIns="91440" tIns="45720" rIns="91440" bIns="45720" rtlCol="0"/>
          <a:lstStyle>
            <a:lvl1pPr algn="r">
              <a:defRPr sz="1200"/>
            </a:lvl1pPr>
          </a:lstStyle>
          <a:p>
            <a:fld id="{0CF5AD34-4029-4B07-8C1B-4A732BFF8FF4}" type="datetimeFigureOut">
              <a:rPr lang="de-DE" smtClean="0"/>
              <a:t>22.05.2023</a:t>
            </a:fld>
            <a:endParaRPr lang="de-DE"/>
          </a:p>
        </p:txBody>
      </p:sp>
      <p:sp>
        <p:nvSpPr>
          <p:cNvPr id="4" name="Slide Image Placeholder 3"/>
          <p:cNvSpPr>
            <a:spLocks noGrp="1" noRot="1" noChangeAspect="1"/>
          </p:cNvSpPr>
          <p:nvPr>
            <p:ph type="sldImg" idx="2"/>
          </p:nvPr>
        </p:nvSpPr>
        <p:spPr>
          <a:xfrm>
            <a:off x="5226050" y="996950"/>
            <a:ext cx="4787900" cy="26924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1524000" y="3838575"/>
            <a:ext cx="12192000" cy="31400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7575550"/>
            <a:ext cx="6604000" cy="400050"/>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8632825" y="7575550"/>
            <a:ext cx="6604000" cy="400050"/>
          </a:xfrm>
          <a:prstGeom prst="rect">
            <a:avLst/>
          </a:prstGeom>
        </p:spPr>
        <p:txBody>
          <a:bodyPr vert="horz" lIns="91440" tIns="45720" rIns="91440" bIns="45720" rtlCol="0" anchor="b"/>
          <a:lstStyle>
            <a:lvl1pPr algn="r">
              <a:defRPr sz="1200"/>
            </a:lvl1pPr>
          </a:lstStyle>
          <a:p>
            <a:fld id="{0418499C-6F88-4B71-9E19-8262F01EEA88}" type="slidenum">
              <a:rPr lang="de-DE" smtClean="0"/>
              <a:t>‹N°›</a:t>
            </a:fld>
            <a:endParaRPr lang="de-DE"/>
          </a:p>
        </p:txBody>
      </p:sp>
    </p:spTree>
    <p:extLst>
      <p:ext uri="{BB962C8B-B14F-4D97-AF65-F5344CB8AC3E}">
        <p14:creationId xmlns:p14="http://schemas.microsoft.com/office/powerpoint/2010/main" val="1899940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26050" y="996950"/>
            <a:ext cx="4787900" cy="2692400"/>
          </a:xfrm>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0418499C-6F88-4B71-9E19-8262F01EEA88}" type="slidenum">
              <a:rPr lang="de-DE" smtClean="0"/>
              <a:t>1</a:t>
            </a:fld>
            <a:endParaRPr lang="de-DE"/>
          </a:p>
        </p:txBody>
      </p:sp>
    </p:spTree>
    <p:extLst>
      <p:ext uri="{BB962C8B-B14F-4D97-AF65-F5344CB8AC3E}">
        <p14:creationId xmlns:p14="http://schemas.microsoft.com/office/powerpoint/2010/main" val="2074625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370478"/>
            <a:ext cx="11438861"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687"/>
          </a:p>
        </p:txBody>
      </p:sp>
      <p:sp>
        <p:nvSpPr>
          <p:cNvPr id="9" name="Titre 8"/>
          <p:cNvSpPr>
            <a:spLocks noGrp="1"/>
          </p:cNvSpPr>
          <p:nvPr>
            <p:ph type="ctrTitle"/>
          </p:nvPr>
        </p:nvSpPr>
        <p:spPr>
          <a:xfrm>
            <a:off x="857250" y="1642253"/>
            <a:ext cx="9715500" cy="1714554"/>
          </a:xfrm>
        </p:spPr>
        <p:txBody>
          <a:bodyPr vert="horz" anchor="b">
            <a:normAutofit/>
            <a:scene3d>
              <a:camera prst="orthographicFront"/>
              <a:lightRig rig="soft" dir="t"/>
            </a:scene3d>
            <a:sp3d prstMaterial="softEdge">
              <a:bevelT w="25400" h="25400"/>
            </a:sp3d>
          </a:bodyPr>
          <a:lstStyle>
            <a:lvl1pPr algn="r">
              <a:defRPr sz="5997" b="1">
                <a:solidFill>
                  <a:schemeClr val="tx2"/>
                </a:solidFill>
                <a:effectLst>
                  <a:outerShdw blurRad="31750" dist="25400" dir="5400000" algn="tl" rotWithShape="0">
                    <a:srgbClr val="000000">
                      <a:alpha val="25000"/>
                    </a:srgbClr>
                  </a:outerShdw>
                </a:effectLst>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857250" y="3384209"/>
            <a:ext cx="9715500" cy="1124167"/>
          </a:xfrm>
        </p:spPr>
        <p:txBody>
          <a:bodyPr lIns="45720" rIns="45720"/>
          <a:lstStyle>
            <a:lvl1pPr marL="0" marR="79972" indent="0" algn="r">
              <a:buNone/>
              <a:defRPr>
                <a:solidFill>
                  <a:schemeClr val="tx2"/>
                </a:solidFill>
              </a:defRPr>
            </a:lvl1pPr>
            <a:lvl2pPr marL="571226" indent="0" algn="ctr">
              <a:buNone/>
            </a:lvl2pPr>
            <a:lvl3pPr marL="1142451" indent="0" algn="ctr">
              <a:buNone/>
            </a:lvl3pPr>
            <a:lvl4pPr marL="1713677" indent="0" algn="ctr">
              <a:buNone/>
            </a:lvl4pPr>
            <a:lvl5pPr marL="2284903" indent="0" algn="ctr">
              <a:buNone/>
            </a:lvl5pPr>
            <a:lvl6pPr marL="2856128" indent="0" algn="ctr">
              <a:buNone/>
            </a:lvl6pPr>
            <a:lvl7pPr marL="3427354" indent="0" algn="ctr">
              <a:buNone/>
            </a:lvl7pPr>
            <a:lvl8pPr marL="3998580" indent="0" algn="ctr">
              <a:buNone/>
            </a:lvl8pPr>
            <a:lvl9pPr marL="4569805"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a:xfrm>
            <a:off x="9585430" y="6004481"/>
            <a:ext cx="1223660" cy="342731"/>
          </a:xfrm>
        </p:spPr>
        <p:txBody>
          <a:bodyPr/>
          <a:lstStyle>
            <a:lvl1pPr>
              <a:defRPr>
                <a:solidFill>
                  <a:srgbClr val="FFFFFF"/>
                </a:solidFill>
              </a:defRPr>
            </a:lvl1pPr>
          </a:lstStyle>
          <a:p>
            <a:r>
              <a:rPr lang="fr-FR"/>
              <a:t>27/03/2018</a:t>
            </a:r>
          </a:p>
        </p:txBody>
      </p:sp>
      <p:sp>
        <p:nvSpPr>
          <p:cNvPr id="19" name="Espace réservé du pied de page 18"/>
          <p:cNvSpPr>
            <a:spLocks noGrp="1"/>
          </p:cNvSpPr>
          <p:nvPr>
            <p:ph type="ftr" sz="quarter" idx="11"/>
          </p:nvPr>
        </p:nvSpPr>
        <p:spPr>
          <a:xfrm>
            <a:off x="4814900" y="6004481"/>
            <a:ext cx="4770530" cy="342136"/>
          </a:xfrm>
        </p:spPr>
        <p:txBody>
          <a:bodyPr/>
          <a:lstStyle>
            <a:lvl1pPr>
              <a:defRPr>
                <a:solidFill>
                  <a:schemeClr val="accent1">
                    <a:tint val="20000"/>
                  </a:schemeClr>
                </a:solidFill>
              </a:defRPr>
            </a:lvl1pPr>
          </a:lstStyle>
          <a:p>
            <a:r>
              <a:rPr lang="fr-FR" dirty="0"/>
              <a:t>Assemblée Générale JURICONNEXION</a:t>
            </a: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lstStyle>
          <a:p>
            <a:fld id="{752C09C9-5934-4DC5-8EA4-BAEF03077E8E}" type="slidenum">
              <a:rPr lang="fr-FR" smtClean="0"/>
              <a:t>‹N°›</a:t>
            </a:fld>
            <a:endParaRPr lang="fr-FR"/>
          </a:p>
        </p:txBody>
      </p:sp>
    </p:spTree>
    <p:extLst>
      <p:ext uri="{BB962C8B-B14F-4D97-AF65-F5344CB8AC3E}">
        <p14:creationId xmlns:p14="http://schemas.microsoft.com/office/powerpoint/2010/main" val="306217780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a:xfrm>
            <a:off x="9585430" y="6004481"/>
            <a:ext cx="1223660" cy="342731"/>
          </a:xfrm>
        </p:spPr>
        <p:txBody>
          <a:bodyPr/>
          <a:lstStyle>
            <a:lvl1pPr>
              <a:defRPr/>
            </a:lvl1pPr>
          </a:lstStyle>
          <a:p>
            <a:r>
              <a:rPr lang="fr-FR"/>
              <a:t>27/03/2018</a:t>
            </a:r>
          </a:p>
        </p:txBody>
      </p:sp>
      <p:sp>
        <p:nvSpPr>
          <p:cNvPr id="5" name="Espace réservé du pied de page 4"/>
          <p:cNvSpPr>
            <a:spLocks noGrp="1"/>
          </p:cNvSpPr>
          <p:nvPr>
            <p:ph type="ftr" sz="quarter" idx="11"/>
          </p:nvPr>
        </p:nvSpPr>
        <p:spPr>
          <a:xfrm>
            <a:off x="5475092" y="6004481"/>
            <a:ext cx="4110339" cy="342136"/>
          </a:xfrm>
        </p:spPr>
        <p:txBody>
          <a:bodyPr/>
          <a:lstStyle/>
          <a:p>
            <a:r>
              <a:rPr lang="fr-FR" dirty="0"/>
              <a:t>Assemblée Générale JURICONNEXION</a:t>
            </a:r>
          </a:p>
        </p:txBody>
      </p:sp>
      <p:sp>
        <p:nvSpPr>
          <p:cNvPr id="6" name="Espace réservé du numéro de diapositive 5"/>
          <p:cNvSpPr>
            <a:spLocks noGrp="1"/>
          </p:cNvSpPr>
          <p:nvPr>
            <p:ph type="sldNum" sz="quarter" idx="12"/>
          </p:nvPr>
        </p:nvSpPr>
        <p:spPr/>
        <p:txBody>
          <a:bodyPr/>
          <a:lstStyle/>
          <a:p>
            <a:fld id="{752C09C9-5934-4DC5-8EA4-BAEF03077E8E}" type="slidenum">
              <a:rPr lang="fr-FR" smtClean="0"/>
              <a:t>‹N°›</a:t>
            </a:fld>
            <a:endParaRPr lang="fr-FR"/>
          </a:p>
        </p:txBody>
      </p:sp>
      <p:sp>
        <p:nvSpPr>
          <p:cNvPr id="7" name="Titre 6"/>
          <p:cNvSpPr>
            <a:spLocks noGrp="1"/>
          </p:cNvSpPr>
          <p:nvPr>
            <p:ph type="title"/>
          </p:nvPr>
        </p:nvSpPr>
        <p:spPr/>
        <p:txBody>
          <a:bodyPr rtlCol="0"/>
          <a:lstStyle/>
          <a:p>
            <a:r>
              <a:rPr kumimoji="0" lang="fr-FR"/>
              <a:t>Cliquez pour modifier le style du titre</a:t>
            </a:r>
            <a:endParaRPr kumimoji="0" lang="en-US"/>
          </a:p>
        </p:txBody>
      </p:sp>
    </p:spTree>
    <p:extLst>
      <p:ext uri="{BB962C8B-B14F-4D97-AF65-F5344CB8AC3E}">
        <p14:creationId xmlns:p14="http://schemas.microsoft.com/office/powerpoint/2010/main" val="230630326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a:t>27/03/2018</a:t>
            </a:r>
          </a:p>
        </p:txBody>
      </p:sp>
      <p:sp>
        <p:nvSpPr>
          <p:cNvPr id="3" name="Espace réservé du pied de page 2"/>
          <p:cNvSpPr>
            <a:spLocks noGrp="1"/>
          </p:cNvSpPr>
          <p:nvPr>
            <p:ph type="ftr" sz="quarter" idx="11"/>
          </p:nvPr>
        </p:nvSpPr>
        <p:spPr/>
        <p:txBody>
          <a:bodyPr/>
          <a:lstStyle/>
          <a:p>
            <a:r>
              <a:rPr lang="fr-FR" dirty="0"/>
              <a:t>Assemblée Générale JURICONNEXION</a:t>
            </a:r>
          </a:p>
        </p:txBody>
      </p:sp>
      <p:sp>
        <p:nvSpPr>
          <p:cNvPr id="4" name="Espace réservé du numéro de diapositive 3"/>
          <p:cNvSpPr>
            <a:spLocks noGrp="1"/>
          </p:cNvSpPr>
          <p:nvPr>
            <p:ph type="sldNum" sz="quarter" idx="12"/>
          </p:nvPr>
        </p:nvSpPr>
        <p:spPr/>
        <p:txBody>
          <a:bodyPr/>
          <a:lstStyle/>
          <a:p>
            <a:fld id="{752C09C9-5934-4DC5-8EA4-BAEF03077E8E}" type="slidenum">
              <a:rPr lang="fr-FR" smtClean="0"/>
              <a:t>‹N°›</a:t>
            </a:fld>
            <a:endParaRPr lang="fr-FR"/>
          </a:p>
        </p:txBody>
      </p:sp>
      <p:sp>
        <p:nvSpPr>
          <p:cNvPr id="5" name="Titre 4"/>
          <p:cNvSpPr>
            <a:spLocks noGrp="1"/>
          </p:cNvSpPr>
          <p:nvPr>
            <p:ph type="title"/>
          </p:nvPr>
        </p:nvSpPr>
        <p:spPr/>
        <p:txBody>
          <a:bodyPr/>
          <a:lstStyle/>
          <a:p>
            <a:r>
              <a:rPr lang="fr-FR"/>
              <a:t>Cliquez pour modifier le style du titre</a:t>
            </a:r>
          </a:p>
        </p:txBody>
      </p:sp>
    </p:spTree>
    <p:extLst>
      <p:ext uri="{BB962C8B-B14F-4D97-AF65-F5344CB8AC3E}">
        <p14:creationId xmlns:p14="http://schemas.microsoft.com/office/powerpoint/2010/main" val="202822434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1_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r>
              <a:rPr lang="en-US" altLang="fr-FR"/>
              <a:t>27/03/2018</a:t>
            </a:r>
          </a:p>
        </p:txBody>
      </p:sp>
      <p:sp>
        <p:nvSpPr>
          <p:cNvPr id="3" name="Espace réservé du pied de page 2"/>
          <p:cNvSpPr>
            <a:spLocks noGrp="1"/>
          </p:cNvSpPr>
          <p:nvPr>
            <p:ph type="ftr" sz="quarter" idx="11"/>
          </p:nvPr>
        </p:nvSpPr>
        <p:spPr/>
        <p:txBody>
          <a:bodyPr/>
          <a:lstStyle>
            <a:lvl1pPr>
              <a:defRPr/>
            </a:lvl1pPr>
          </a:lstStyle>
          <a:p>
            <a:r>
              <a:rPr lang="en-US" altLang="fr-FR"/>
              <a:t>Assemblée Générale JURICONNEXION</a:t>
            </a:r>
          </a:p>
        </p:txBody>
      </p:sp>
      <p:sp>
        <p:nvSpPr>
          <p:cNvPr id="4" name="Espace réservé du numéro de diapositive 3"/>
          <p:cNvSpPr>
            <a:spLocks noGrp="1"/>
          </p:cNvSpPr>
          <p:nvPr>
            <p:ph type="sldNum" sz="quarter" idx="12"/>
          </p:nvPr>
        </p:nvSpPr>
        <p:spPr/>
        <p:txBody>
          <a:bodyPr/>
          <a:lstStyle>
            <a:lvl1pPr>
              <a:defRPr/>
            </a:lvl1pPr>
          </a:lstStyle>
          <a:p>
            <a:fld id="{1748C467-EA1C-4BF9-A25B-91DF1DF31970}" type="slidenum">
              <a:rPr lang="en-US" altLang="fr-FR"/>
              <a:t>‹N°›</a:t>
            </a:fld>
            <a:endParaRPr lang="en-US" altLang="fr-FR"/>
          </a:p>
        </p:txBody>
      </p:sp>
    </p:spTree>
    <p:extLst>
      <p:ext uri="{BB962C8B-B14F-4D97-AF65-F5344CB8AC3E}">
        <p14:creationId xmlns:p14="http://schemas.microsoft.com/office/powerpoint/2010/main" val="363058412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2875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5" descr="CMSLegal_Shape_Fill">
            <a:extLst>
              <a:ext uri="{FF2B5EF4-FFF2-40B4-BE49-F238E27FC236}">
                <a16:creationId xmlns:a16="http://schemas.microsoft.com/office/drawing/2014/main" id="{20149516-1B7D-F226-C4C3-094E64391832}"/>
              </a:ext>
            </a:extLst>
          </p:cNvPr>
          <p:cNvSpPr/>
          <p:nvPr userDrawn="1"/>
        </p:nvSpPr>
        <p:spPr>
          <a:xfrm>
            <a:off x="0" y="5763491"/>
            <a:ext cx="11430000" cy="662710"/>
          </a:xfrm>
          <a:prstGeom prst="rect">
            <a:avLst/>
          </a:prstGeom>
          <a:solidFill>
            <a:srgbClr val="0D85AE"/>
          </a:solidFill>
          <a:ln w="9525">
            <a:solidFill>
              <a:srgbClr val="0D8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D85AE"/>
              </a:solidFill>
              <a:latin typeface="Arial" panose="020B0604020202020204" pitchFamily="34" charset="0"/>
            </a:endParaRPr>
          </a:p>
        </p:txBody>
      </p:sp>
      <p:sp>
        <p:nvSpPr>
          <p:cNvPr id="9" name="Espace réservé du titre 8"/>
          <p:cNvSpPr>
            <a:spLocks noGrp="1"/>
          </p:cNvSpPr>
          <p:nvPr>
            <p:ph type="title"/>
          </p:nvPr>
        </p:nvSpPr>
        <p:spPr>
          <a:xfrm>
            <a:off x="571500" y="257347"/>
            <a:ext cx="10287000" cy="1071033"/>
          </a:xfrm>
          <a:prstGeom prst="rect">
            <a:avLst/>
          </a:prstGeom>
        </p:spPr>
        <p:txBody>
          <a:bodyPr vert="horz" anchor="ctr">
            <a:normAutofit/>
            <a:scene3d>
              <a:camera prst="orthographicFront"/>
              <a:lightRig rig="soft" dir="t"/>
            </a:scene3d>
            <a:sp3d prstMaterial="softEdge">
              <a:bevelT w="25400" h="25400"/>
            </a:sp3d>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571500" y="1388060"/>
            <a:ext cx="10287000" cy="4240995"/>
          </a:xfrm>
          <a:prstGeom prst="rect">
            <a:avLst/>
          </a:prstGeom>
        </p:spPr>
        <p:txBody>
          <a:bodyPr vert="horz">
            <a:normAutofit/>
          </a:bodyPr>
          <a:lstStyle/>
          <a:p>
            <a:pPr lvl="0" eaLnBrk="1" latinLnBrk="0" hangingPunct="1"/>
            <a:r>
              <a:rPr kumimoji="0" lang="fr-FR" dirty="0"/>
              <a:t>Cliquez pour modifier les styles du texte du masque</a:t>
            </a:r>
          </a:p>
          <a:p>
            <a:pPr lvl="1" eaLnBrk="1" latinLnBrk="0" hangingPunct="1"/>
            <a:r>
              <a:rPr kumimoji="0" lang="fr-FR" dirty="0"/>
              <a:t>Deuxième niveau</a:t>
            </a:r>
          </a:p>
          <a:p>
            <a:pPr lvl="2" eaLnBrk="1" latinLnBrk="0" hangingPunct="1"/>
            <a:r>
              <a:rPr kumimoji="0" lang="fr-FR" dirty="0"/>
              <a:t>Troisième niveau</a:t>
            </a:r>
          </a:p>
          <a:p>
            <a:pPr lvl="3" eaLnBrk="1" latinLnBrk="0" hangingPunct="1"/>
            <a:r>
              <a:rPr kumimoji="0" lang="fr-FR" dirty="0"/>
              <a:t>Quatrième niveau</a:t>
            </a:r>
          </a:p>
          <a:p>
            <a:pPr lvl="4" eaLnBrk="1" latinLnBrk="0" hangingPunct="1"/>
            <a:r>
              <a:rPr kumimoji="0" lang="fr-FR" dirty="0"/>
              <a:t>Cinquième niveau</a:t>
            </a:r>
            <a:endParaRPr kumimoji="0" lang="en-US" dirty="0"/>
          </a:p>
        </p:txBody>
      </p:sp>
      <p:sp>
        <p:nvSpPr>
          <p:cNvPr id="10" name="Espace réservé de la date 9"/>
          <p:cNvSpPr>
            <a:spLocks noGrp="1"/>
          </p:cNvSpPr>
          <p:nvPr>
            <p:ph type="dt" sz="half" idx="2"/>
          </p:nvPr>
        </p:nvSpPr>
        <p:spPr>
          <a:xfrm>
            <a:off x="9585430" y="6004481"/>
            <a:ext cx="1223660" cy="342731"/>
          </a:xfrm>
          <a:prstGeom prst="rect">
            <a:avLst/>
          </a:prstGeom>
        </p:spPr>
        <p:txBody>
          <a:bodyPr vert="horz" anchor="b"/>
          <a:lstStyle>
            <a:lvl1pPr algn="l" eaLnBrk="1" latinLnBrk="0" hangingPunct="1">
              <a:defRPr kumimoji="0" sz="1249">
                <a:solidFill>
                  <a:schemeClr val="tx1"/>
                </a:solidFill>
              </a:defRPr>
            </a:lvl1pPr>
          </a:lstStyle>
          <a:p>
            <a:r>
              <a:rPr lang="fr-FR"/>
              <a:t>27/03/2018</a:t>
            </a:r>
          </a:p>
        </p:txBody>
      </p:sp>
      <p:sp>
        <p:nvSpPr>
          <p:cNvPr id="22" name="Espace réservé du pied de page 21"/>
          <p:cNvSpPr>
            <a:spLocks noGrp="1"/>
          </p:cNvSpPr>
          <p:nvPr>
            <p:ph type="ftr" sz="quarter" idx="3"/>
          </p:nvPr>
        </p:nvSpPr>
        <p:spPr>
          <a:xfrm>
            <a:off x="5475092" y="6004481"/>
            <a:ext cx="4110339" cy="342136"/>
          </a:xfrm>
          <a:prstGeom prst="rect">
            <a:avLst/>
          </a:prstGeom>
        </p:spPr>
        <p:txBody>
          <a:bodyPr vert="horz" anchor="b"/>
          <a:lstStyle>
            <a:lvl1pPr algn="r" eaLnBrk="1" latinLnBrk="0" hangingPunct="1">
              <a:defRPr kumimoji="0" sz="1249">
                <a:solidFill>
                  <a:schemeClr val="tx1"/>
                </a:solidFill>
              </a:defRPr>
            </a:lvl1pPr>
          </a:lstStyle>
          <a:p>
            <a:r>
              <a:rPr lang="fr-FR" dirty="0"/>
              <a:t>Assemblée générale JURICONNEXION</a:t>
            </a:r>
          </a:p>
        </p:txBody>
      </p:sp>
      <p:sp>
        <p:nvSpPr>
          <p:cNvPr id="18" name="Espace réservé du numéro de diapositive 17"/>
          <p:cNvSpPr>
            <a:spLocks noGrp="1"/>
          </p:cNvSpPr>
          <p:nvPr>
            <p:ph type="sldNum" sz="quarter" idx="4"/>
          </p:nvPr>
        </p:nvSpPr>
        <p:spPr>
          <a:xfrm>
            <a:off x="10809090" y="6004481"/>
            <a:ext cx="457200" cy="342136"/>
          </a:xfrm>
          <a:prstGeom prst="rect">
            <a:avLst/>
          </a:prstGeom>
        </p:spPr>
        <p:txBody>
          <a:bodyPr vert="horz" anchor="b"/>
          <a:lstStyle>
            <a:lvl1pPr algn="r" eaLnBrk="1" latinLnBrk="0" hangingPunct="1">
              <a:defRPr kumimoji="0" sz="1249" b="0">
                <a:solidFill>
                  <a:schemeClr val="tx1"/>
                </a:solidFill>
              </a:defRPr>
            </a:lvl1pPr>
          </a:lstStyle>
          <a:p>
            <a:fld id="{752C09C9-5934-4DC5-8EA4-BAEF03077E8E}" type="slidenum">
              <a:rPr lang="fr-FR" smtClean="0"/>
              <a:t>‹N°›</a:t>
            </a:fld>
            <a:endParaRPr lang="fr-FR"/>
          </a:p>
        </p:txBody>
      </p:sp>
      <p:pic>
        <p:nvPicPr>
          <p:cNvPr id="4" name="Image 3" descr="Une image contenant Police, texte, Graphique, logo&#10;&#10;Description générée automatiquement">
            <a:extLst>
              <a:ext uri="{FF2B5EF4-FFF2-40B4-BE49-F238E27FC236}">
                <a16:creationId xmlns:a16="http://schemas.microsoft.com/office/drawing/2014/main" id="{8FD71A5D-737B-FA4A-FA7D-989E31F17D9B}"/>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798385" y="177764"/>
            <a:ext cx="3574090" cy="495343"/>
          </a:xfrm>
          <a:prstGeom prst="rect">
            <a:avLst/>
          </a:prstGeom>
        </p:spPr>
      </p:pic>
    </p:spTree>
    <p:extLst>
      <p:ext uri="{BB962C8B-B14F-4D97-AF65-F5344CB8AC3E}">
        <p14:creationId xmlns:p14="http://schemas.microsoft.com/office/powerpoint/2010/main" val="2519564868"/>
      </p:ext>
    </p:extLst>
  </p:cSld>
  <p:clrMap bg1="lt1" tx1="dk1" bg2="lt2" tx2="dk2" accent1="accent1" accent2="accent2" accent3="accent3" accent4="accent4" accent5="accent5" accent6="accent6" hlink="hlink" folHlink="folHlink"/>
  <p:sldLayoutIdLst>
    <p:sldLayoutId id="2147484055" r:id="rId1"/>
    <p:sldLayoutId id="2147484056" r:id="rId2"/>
    <p:sldLayoutId id="2147484057" r:id="rId3"/>
    <p:sldLayoutId id="2147484058" r:id="rId4"/>
    <p:sldLayoutId id="2147484059" r:id="rId5"/>
  </p:sldLayoutIdLst>
  <p:transition/>
  <p:txStyles>
    <p:titleStyle>
      <a:lvl1pPr algn="l" rtl="0" eaLnBrk="1" latinLnBrk="0" hangingPunct="1">
        <a:spcBef>
          <a:spcPct val="0"/>
        </a:spcBef>
        <a:buNone/>
        <a:defRPr kumimoji="0" sz="5123"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456981" indent="-319886" algn="l" rtl="0" eaLnBrk="1" latinLnBrk="0" hangingPunct="1">
        <a:spcBef>
          <a:spcPts val="500"/>
        </a:spcBef>
        <a:spcAft>
          <a:spcPct val="0"/>
        </a:spcAft>
        <a:buClr>
          <a:schemeClr val="accent1"/>
        </a:buClr>
        <a:buSzPct val="68000"/>
        <a:buFont typeface="Wingdings 3"/>
        <a:buChar char=""/>
        <a:defRPr kumimoji="0" sz="3373" kern="1200">
          <a:solidFill>
            <a:schemeClr val="tx1"/>
          </a:solidFill>
          <a:latin typeface="+mn-lt"/>
          <a:ea typeface="+mn-ea"/>
          <a:cs typeface="+mn-cs"/>
        </a:defRPr>
      </a:lvl1pPr>
      <a:lvl2pPr marL="776867" indent="-285613" algn="l" rtl="0" eaLnBrk="1" latinLnBrk="0" hangingPunct="1">
        <a:spcBef>
          <a:spcPts val="405"/>
        </a:spcBef>
        <a:buClr>
          <a:schemeClr val="accent1"/>
        </a:buClr>
        <a:buFont typeface="Verdana"/>
        <a:buChar char="◦"/>
        <a:defRPr kumimoji="0" sz="2874" kern="1200">
          <a:solidFill>
            <a:schemeClr val="tx1"/>
          </a:solidFill>
          <a:latin typeface="+mn-lt"/>
          <a:ea typeface="+mn-ea"/>
          <a:cs typeface="+mn-cs"/>
        </a:defRPr>
      </a:lvl2pPr>
      <a:lvl3pPr marL="1073904" indent="-285613" algn="l" rtl="0" eaLnBrk="1" latinLnBrk="0" hangingPunct="1">
        <a:spcBef>
          <a:spcPts val="437"/>
        </a:spcBef>
        <a:buClr>
          <a:schemeClr val="accent2"/>
        </a:buClr>
        <a:buSzTx/>
        <a:buFont typeface="Wingdings 2"/>
        <a:buChar char=""/>
        <a:defRPr kumimoji="0" sz="2624" kern="1200">
          <a:solidFill>
            <a:schemeClr val="tx1"/>
          </a:solidFill>
          <a:latin typeface="+mn-lt"/>
          <a:ea typeface="+mn-ea"/>
          <a:cs typeface="+mn-cs"/>
        </a:defRPr>
      </a:lvl3pPr>
      <a:lvl4pPr marL="1428064" indent="-285613" algn="l" rtl="0" eaLnBrk="1" latinLnBrk="0" hangingPunct="1">
        <a:spcBef>
          <a:spcPts val="437"/>
        </a:spcBef>
        <a:buClr>
          <a:schemeClr val="accent2"/>
        </a:buClr>
        <a:buFont typeface="Wingdings 2"/>
        <a:buChar char=""/>
        <a:defRPr kumimoji="0" sz="2374" kern="1200">
          <a:solidFill>
            <a:schemeClr val="tx1"/>
          </a:solidFill>
          <a:latin typeface="+mn-lt"/>
          <a:ea typeface="+mn-ea"/>
          <a:cs typeface="+mn-cs"/>
        </a:defRPr>
      </a:lvl4pPr>
      <a:lvl5pPr marL="1713677" indent="-285613" algn="l" rtl="0" eaLnBrk="1" latinLnBrk="0" hangingPunct="1">
        <a:spcBef>
          <a:spcPts val="437"/>
        </a:spcBef>
        <a:buClr>
          <a:schemeClr val="accent2"/>
        </a:buClr>
        <a:buFont typeface="Wingdings 2"/>
        <a:buChar char=""/>
        <a:defRPr kumimoji="0" sz="2249" kern="1200">
          <a:solidFill>
            <a:schemeClr val="tx1"/>
          </a:solidFill>
          <a:latin typeface="+mn-lt"/>
          <a:ea typeface="+mn-ea"/>
          <a:cs typeface="+mn-cs"/>
        </a:defRPr>
      </a:lvl5pPr>
      <a:lvl6pPr marL="1999290" indent="-285613" algn="l" rtl="0" eaLnBrk="1" latinLnBrk="0" hangingPunct="1">
        <a:spcBef>
          <a:spcPts val="437"/>
        </a:spcBef>
        <a:buClr>
          <a:schemeClr val="accent3"/>
        </a:buClr>
        <a:buFont typeface="Wingdings 2"/>
        <a:buChar char=""/>
        <a:defRPr kumimoji="0" sz="2249" kern="1200">
          <a:solidFill>
            <a:schemeClr val="tx1"/>
          </a:solidFill>
          <a:latin typeface="+mn-lt"/>
          <a:ea typeface="+mn-ea"/>
          <a:cs typeface="+mn-cs"/>
        </a:defRPr>
      </a:lvl6pPr>
      <a:lvl7pPr marL="2284903" indent="-285613" algn="l" rtl="0" eaLnBrk="1" latinLnBrk="0" hangingPunct="1">
        <a:spcBef>
          <a:spcPts val="437"/>
        </a:spcBef>
        <a:buClr>
          <a:schemeClr val="accent3"/>
        </a:buClr>
        <a:buFont typeface="Wingdings 2"/>
        <a:buChar char=""/>
        <a:defRPr kumimoji="0" sz="1999" kern="1200">
          <a:solidFill>
            <a:schemeClr val="tx1"/>
          </a:solidFill>
          <a:latin typeface="+mn-lt"/>
          <a:ea typeface="+mn-ea"/>
          <a:cs typeface="+mn-cs"/>
        </a:defRPr>
      </a:lvl7pPr>
      <a:lvl8pPr marL="2570516" indent="-285613" algn="l" rtl="0" eaLnBrk="1" latinLnBrk="0" hangingPunct="1">
        <a:spcBef>
          <a:spcPts val="437"/>
        </a:spcBef>
        <a:buClr>
          <a:schemeClr val="accent3"/>
        </a:buClr>
        <a:buFont typeface="Wingdings 2"/>
        <a:buChar char=""/>
        <a:defRPr kumimoji="0" sz="1999" kern="1200">
          <a:solidFill>
            <a:schemeClr val="tx1"/>
          </a:solidFill>
          <a:latin typeface="+mn-lt"/>
          <a:ea typeface="+mn-ea"/>
          <a:cs typeface="+mn-cs"/>
        </a:defRPr>
      </a:lvl8pPr>
      <a:lvl9pPr marL="2856128" indent="-285613" algn="l" rtl="0" eaLnBrk="1" latinLnBrk="0" hangingPunct="1">
        <a:spcBef>
          <a:spcPts val="437"/>
        </a:spcBef>
        <a:buClr>
          <a:schemeClr val="accent3"/>
        </a:buClr>
        <a:buFont typeface="Wingdings 2"/>
        <a:buChar char=""/>
        <a:defRPr kumimoji="0" sz="1999"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71226" algn="l" rtl="0" eaLnBrk="1" latinLnBrk="0" hangingPunct="1">
        <a:defRPr kumimoji="0" kern="1200">
          <a:solidFill>
            <a:schemeClr val="tx1"/>
          </a:solidFill>
          <a:latin typeface="+mn-lt"/>
          <a:ea typeface="+mn-ea"/>
          <a:cs typeface="+mn-cs"/>
        </a:defRPr>
      </a:lvl2pPr>
      <a:lvl3pPr marL="1142451" algn="l" rtl="0" eaLnBrk="1" latinLnBrk="0" hangingPunct="1">
        <a:defRPr kumimoji="0" kern="1200">
          <a:solidFill>
            <a:schemeClr val="tx1"/>
          </a:solidFill>
          <a:latin typeface="+mn-lt"/>
          <a:ea typeface="+mn-ea"/>
          <a:cs typeface="+mn-cs"/>
        </a:defRPr>
      </a:lvl3pPr>
      <a:lvl4pPr marL="1713677" algn="l" rtl="0" eaLnBrk="1" latinLnBrk="0" hangingPunct="1">
        <a:defRPr kumimoji="0" kern="1200">
          <a:solidFill>
            <a:schemeClr val="tx1"/>
          </a:solidFill>
          <a:latin typeface="+mn-lt"/>
          <a:ea typeface="+mn-ea"/>
          <a:cs typeface="+mn-cs"/>
        </a:defRPr>
      </a:lvl4pPr>
      <a:lvl5pPr marL="2284903" algn="l" rtl="0" eaLnBrk="1" latinLnBrk="0" hangingPunct="1">
        <a:defRPr kumimoji="0" kern="1200">
          <a:solidFill>
            <a:schemeClr val="tx1"/>
          </a:solidFill>
          <a:latin typeface="+mn-lt"/>
          <a:ea typeface="+mn-ea"/>
          <a:cs typeface="+mn-cs"/>
        </a:defRPr>
      </a:lvl5pPr>
      <a:lvl6pPr marL="2856128" algn="l" rtl="0" eaLnBrk="1" latinLnBrk="0" hangingPunct="1">
        <a:defRPr kumimoji="0" kern="1200">
          <a:solidFill>
            <a:schemeClr val="tx1"/>
          </a:solidFill>
          <a:latin typeface="+mn-lt"/>
          <a:ea typeface="+mn-ea"/>
          <a:cs typeface="+mn-cs"/>
        </a:defRPr>
      </a:lvl6pPr>
      <a:lvl7pPr marL="3427354" algn="l" rtl="0" eaLnBrk="1" latinLnBrk="0" hangingPunct="1">
        <a:defRPr kumimoji="0" kern="1200">
          <a:solidFill>
            <a:schemeClr val="tx1"/>
          </a:solidFill>
          <a:latin typeface="+mn-lt"/>
          <a:ea typeface="+mn-ea"/>
          <a:cs typeface="+mn-cs"/>
        </a:defRPr>
      </a:lvl7pPr>
      <a:lvl8pPr marL="3998580" algn="l" rtl="0" eaLnBrk="1" latinLnBrk="0" hangingPunct="1">
        <a:defRPr kumimoji="0" kern="1200">
          <a:solidFill>
            <a:schemeClr val="tx1"/>
          </a:solidFill>
          <a:latin typeface="+mn-lt"/>
          <a:ea typeface="+mn-ea"/>
          <a:cs typeface="+mn-cs"/>
        </a:defRPr>
      </a:lvl8pPr>
      <a:lvl9pPr marL="4569805"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ur-lex.europa.eu/legal-content/FR/TXT/PDF/?uri=CELEX:52022PC0496"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www.europol.europa.eu/cms/sites/default/files/documents/Public%20Version%20-%20ChatGPT%20report.pdf"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ww.cnil.fr/fr/intelligence-artificielle-le-plan-daction-de-la-cnil"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priv.gc.ca/fr/nouvelles-du-commissariat/nouvelles-et-annonces/2023/an_230404/" TargetMode="External"/><Relationship Id="rId7" Type="http://schemas.openxmlformats.org/officeDocument/2006/relationships/image" Target="../media/image5.jpeg"/><Relationship Id="rId2" Type="http://schemas.openxmlformats.org/officeDocument/2006/relationships/hyperlink" Target="https://www.aepd.es/es/prensa-y-comunicacion/notas-de-prensa/aepd-inicia-de-oficio-actuaciones-de-investigacion-a-openai" TargetMode="External"/><Relationship Id="rId1" Type="http://schemas.openxmlformats.org/officeDocument/2006/relationships/slideLayout" Target="../slideLayouts/slideLayout4.xml"/><Relationship Id="rId6" Type="http://schemas.openxmlformats.org/officeDocument/2006/relationships/hyperlink" Target="https://www.aefinfo.fr/depeche/683840" TargetMode="External"/><Relationship Id="rId5" Type="http://schemas.openxmlformats.org/officeDocument/2006/relationships/hyperlink" Target="https://www.responsible-investor.com/ec-considers-ditching-mandatory-indicators-in-first-set-of-eu-sustainability-reporting-rules/" TargetMode="External"/><Relationship Id="rId4" Type="http://schemas.openxmlformats.org/officeDocument/2006/relationships/hyperlink" Target="https://www.aefinfo.fr/depeche/69064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C981B12F-3235-04C8-C67A-D00F6C24025C}"/>
              </a:ext>
            </a:extLst>
          </p:cNvPr>
          <p:cNvGrpSpPr/>
          <p:nvPr/>
        </p:nvGrpSpPr>
        <p:grpSpPr>
          <a:xfrm>
            <a:off x="0" y="-34126"/>
            <a:ext cx="11430000" cy="5943491"/>
            <a:chOff x="0" y="-34126"/>
            <a:chExt cx="11430000" cy="5943491"/>
          </a:xfrm>
        </p:grpSpPr>
        <p:grpSp>
          <p:nvGrpSpPr>
            <p:cNvPr id="3" name="Groupe 2">
              <a:extLst>
                <a:ext uri="{FF2B5EF4-FFF2-40B4-BE49-F238E27FC236}">
                  <a16:creationId xmlns:a16="http://schemas.microsoft.com/office/drawing/2014/main" id="{A5183910-FA3C-0F64-505A-9AEFA93C28B4}"/>
                </a:ext>
              </a:extLst>
            </p:cNvPr>
            <p:cNvGrpSpPr/>
            <p:nvPr/>
          </p:nvGrpSpPr>
          <p:grpSpPr>
            <a:xfrm>
              <a:off x="0" y="-34126"/>
              <a:ext cx="11430000" cy="5943491"/>
              <a:chOff x="0" y="-34126"/>
              <a:chExt cx="11430000" cy="5943491"/>
            </a:xfrm>
          </p:grpSpPr>
          <p:pic>
            <p:nvPicPr>
              <p:cNvPr id="4" name="Image 3" descr="Gros plan des pages d’un livre ouvert dans un studio vif">
                <a:extLst>
                  <a:ext uri="{FF2B5EF4-FFF2-40B4-BE49-F238E27FC236}">
                    <a16:creationId xmlns:a16="http://schemas.microsoft.com/office/drawing/2014/main" id="{C447F53D-4EBE-D7A4-A5EF-A759BFB5C9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4126"/>
                <a:ext cx="11430000" cy="3809998"/>
              </a:xfrm>
              <a:prstGeom prst="rect">
                <a:avLst/>
              </a:prstGeom>
            </p:spPr>
          </p:pic>
          <p:sp>
            <p:nvSpPr>
              <p:cNvPr id="2" name="Rectangle 1" descr="CMSLegal_Shape_Fill">
                <a:extLst>
                  <a:ext uri="{FF2B5EF4-FFF2-40B4-BE49-F238E27FC236}">
                    <a16:creationId xmlns:a16="http://schemas.microsoft.com/office/drawing/2014/main" id="{B28BB35D-267F-4ADE-97C4-A4DFF98EAD72}"/>
                  </a:ext>
                </a:extLst>
              </p:cNvPr>
              <p:cNvSpPr/>
              <p:nvPr/>
            </p:nvSpPr>
            <p:spPr>
              <a:xfrm>
                <a:off x="0" y="2696264"/>
                <a:ext cx="11430000" cy="3213101"/>
              </a:xfrm>
              <a:prstGeom prst="rect">
                <a:avLst/>
              </a:prstGeom>
              <a:solidFill>
                <a:srgbClr val="0D85AE"/>
              </a:solidFill>
              <a:ln w="9525">
                <a:solidFill>
                  <a:srgbClr val="0D8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grpSp>
        <p:sp>
          <p:nvSpPr>
            <p:cNvPr id="6" name="Rectangle 5">
              <a:extLst>
                <a:ext uri="{FF2B5EF4-FFF2-40B4-BE49-F238E27FC236}">
                  <a16:creationId xmlns:a16="http://schemas.microsoft.com/office/drawing/2014/main" id="{BDEE3952-7C63-4C32-ADE1-DBB648FC2389}"/>
                </a:ext>
              </a:extLst>
            </p:cNvPr>
            <p:cNvSpPr/>
            <p:nvPr/>
          </p:nvSpPr>
          <p:spPr>
            <a:xfrm>
              <a:off x="671513" y="2857500"/>
              <a:ext cx="10091736" cy="2528416"/>
            </a:xfrm>
            <a:prstGeom prst="rect">
              <a:avLst/>
            </a:prstGeom>
            <a:ln>
              <a:solidFill>
                <a:srgbClr val="00768F"/>
              </a:solidFill>
            </a:ln>
          </p:spPr>
          <p:txBody>
            <a:bodyPr wrap="square" lIns="0" tIns="0" rIns="0" bIns="0" anchor="b" anchorCtr="0">
              <a:noAutofit/>
            </a:bodyPr>
            <a:lstStyle/>
            <a:p>
              <a:pPr algn="r"/>
              <a:endParaRPr lang="fr-FR" sz="2800" dirty="0">
                <a:solidFill>
                  <a:schemeClr val="bg1"/>
                </a:solidFill>
                <a:ea typeface="Verdana"/>
                <a:cs typeface="Open Sans"/>
              </a:endParaRPr>
            </a:p>
            <a:p>
              <a:pPr algn="r"/>
              <a:endParaRPr lang="fr-FR" sz="2800" dirty="0">
                <a:solidFill>
                  <a:schemeClr val="bg1"/>
                </a:solidFill>
                <a:ea typeface="Verdana"/>
                <a:cs typeface="Open Sans"/>
              </a:endParaRPr>
            </a:p>
            <a:p>
              <a:pPr algn="r"/>
              <a:endParaRPr lang="fr-FR" sz="2800" dirty="0">
                <a:solidFill>
                  <a:schemeClr val="bg1"/>
                </a:solidFill>
                <a:ea typeface="Verdana"/>
                <a:cs typeface="Open Sans"/>
              </a:endParaRPr>
            </a:p>
            <a:p>
              <a:pPr algn="r"/>
              <a:endParaRPr lang="fr-FR" sz="2800" dirty="0">
                <a:solidFill>
                  <a:schemeClr val="bg1"/>
                </a:solidFill>
                <a:ea typeface="Verdana"/>
                <a:cs typeface="Open Sans"/>
              </a:endParaRPr>
            </a:p>
            <a:p>
              <a:pPr algn="r"/>
              <a:endParaRPr lang="fr-FR" sz="2800" dirty="0">
                <a:solidFill>
                  <a:schemeClr val="bg1"/>
                </a:solidFill>
                <a:ea typeface="Verdana"/>
                <a:cs typeface="Open Sans"/>
              </a:endParaRPr>
            </a:p>
            <a:p>
              <a:pPr algn="r"/>
              <a:r>
                <a:rPr lang="fr-FR" sz="2800" dirty="0">
                  <a:solidFill>
                    <a:schemeClr val="bg1"/>
                  </a:solidFill>
                  <a:ea typeface="Verdana"/>
                  <a:cs typeface="Open Sans"/>
                </a:rPr>
                <a:t>Table Ronde </a:t>
              </a:r>
            </a:p>
            <a:p>
              <a:pPr algn="r"/>
              <a:r>
                <a:rPr lang="fr-FR" sz="2800" b="1" dirty="0">
                  <a:solidFill>
                    <a:schemeClr val="bg1"/>
                  </a:solidFill>
                  <a:ea typeface="Verdana"/>
                  <a:cs typeface="Open Sans"/>
                </a:rPr>
                <a:t>ChatGPT : un outil pour la documentation juridique ?  </a:t>
              </a:r>
            </a:p>
            <a:p>
              <a:pPr algn="r"/>
              <a:r>
                <a:rPr lang="fr-FR" sz="2800" dirty="0">
                  <a:solidFill>
                    <a:schemeClr val="bg1"/>
                  </a:solidFill>
                  <a:ea typeface="Verdana"/>
                  <a:cs typeface="Open Sans"/>
                </a:rPr>
                <a:t>Paris, le 23 mai 2023</a:t>
              </a:r>
              <a:endParaRPr lang="pt-BR" sz="2800" b="1" dirty="0">
                <a:solidFill>
                  <a:schemeClr val="bg1"/>
                </a:solidFill>
                <a:latin typeface="+mj-lt"/>
                <a:ea typeface="Verdana"/>
                <a:cs typeface="Open Sans"/>
              </a:endParaRPr>
            </a:p>
            <a:p>
              <a:r>
                <a:rPr lang="fr-FR" sz="3600" dirty="0">
                  <a:solidFill>
                    <a:schemeClr val="bg1"/>
                  </a:solidFill>
                  <a:ea typeface="Verdana"/>
                  <a:cs typeface="Open Sans"/>
                </a:rPr>
                <a:t>  </a:t>
              </a:r>
            </a:p>
          </p:txBody>
        </p:sp>
        <p:pic>
          <p:nvPicPr>
            <p:cNvPr id="15" name="Image 14">
              <a:extLst>
                <a:ext uri="{FF2B5EF4-FFF2-40B4-BE49-F238E27FC236}">
                  <a16:creationId xmlns:a16="http://schemas.microsoft.com/office/drawing/2014/main" id="{7A44337C-4AEF-A55F-8638-9D9C7E728C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4890" y="84503"/>
              <a:ext cx="3019048" cy="609524"/>
            </a:xfrm>
            <a:prstGeom prst="rect">
              <a:avLst/>
            </a:prstGeom>
          </p:spPr>
        </p:pic>
      </p:grpSp>
    </p:spTree>
    <p:extLst>
      <p:ext uri="{BB962C8B-B14F-4D97-AF65-F5344CB8AC3E}">
        <p14:creationId xmlns:p14="http://schemas.microsoft.com/office/powerpoint/2010/main" val="1841386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A1805E58-562C-CD0E-69F3-030A79D97831}"/>
              </a:ext>
            </a:extLst>
          </p:cNvPr>
          <p:cNvSpPr>
            <a:spLocks noGrp="1"/>
          </p:cNvSpPr>
          <p:nvPr>
            <p:ph idx="1"/>
          </p:nvPr>
        </p:nvSpPr>
        <p:spPr>
          <a:xfrm>
            <a:off x="571500" y="800100"/>
            <a:ext cx="10287000" cy="4828956"/>
          </a:xfrm>
        </p:spPr>
        <p:txBody>
          <a:bodyPr>
            <a:normAutofit fontScale="77500" lnSpcReduction="20000"/>
          </a:bodyPr>
          <a:lstStyle/>
          <a:p>
            <a:pPr marL="342900" lvl="0" indent="-342900">
              <a:buClr>
                <a:srgbClr val="000000"/>
              </a:buClr>
              <a:buSzPts val="1000"/>
              <a:buFont typeface="Wingdings" panose="05000000000000000000" pitchFamily="2" charset="2"/>
              <a:buChar char="Ø"/>
              <a:tabLst>
                <a:tab pos="457200" algn="l"/>
              </a:tabLst>
            </a:pPr>
            <a:r>
              <a:rPr lang="fr-FR" sz="1600" b="1" dirty="0">
                <a:solidFill>
                  <a:srgbClr val="0D85AE"/>
                </a:solidFill>
                <a:effectLst/>
                <a:latin typeface="Verdana" panose="020B0604030504040204" pitchFamily="34" charset="0"/>
                <a:ea typeface="Times New Roman" panose="02020603050405020304" pitchFamily="18" charset="0"/>
              </a:rPr>
              <a:t>Introduction</a:t>
            </a:r>
            <a:r>
              <a:rPr lang="fr-FR" sz="1600" dirty="0">
                <a:solidFill>
                  <a:srgbClr val="0D85AE"/>
                </a:solidFill>
                <a:effectLst/>
                <a:latin typeface="Verdana" panose="020B0604030504040204" pitchFamily="34" charset="0"/>
                <a:ea typeface="Times New Roman" panose="02020603050405020304" pitchFamily="18" charset="0"/>
              </a:rPr>
              <a:t> </a:t>
            </a:r>
          </a:p>
          <a:p>
            <a:pPr marL="0" lvl="0" indent="0">
              <a:buClr>
                <a:srgbClr val="000000"/>
              </a:buClr>
              <a:buSzPts val="1000"/>
              <a:buNone/>
              <a:tabLst>
                <a:tab pos="457200" algn="l"/>
              </a:tabLst>
            </a:pPr>
            <a:r>
              <a:rPr lang="fr-FR" sz="1600" dirty="0">
                <a:effectLst/>
                <a:latin typeface="Verdana" panose="020B0604030504040204" pitchFamily="34" charset="0"/>
                <a:ea typeface="Times New Roman" panose="02020603050405020304" pitchFamily="18" charset="0"/>
              </a:rPr>
              <a:t>	Michèle Bourgeois, Documentaliste juridique, Compagnie de </a:t>
            </a:r>
            <a:r>
              <a:rPr lang="fr-FR" sz="1600" dirty="0" err="1">
                <a:effectLst/>
                <a:latin typeface="Verdana" panose="020B0604030504040204" pitchFamily="34" charset="0"/>
                <a:ea typeface="Times New Roman" panose="02020603050405020304" pitchFamily="18" charset="0"/>
              </a:rPr>
              <a:t>Saint-Gobain</a:t>
            </a:r>
            <a:r>
              <a:rPr lang="fr-FR" sz="1600" dirty="0" err="1">
                <a:noFill/>
                <a:effectLst/>
                <a:latin typeface="Verdana" panose="020B0604030504040204" pitchFamily="34" charset="0"/>
                <a:ea typeface="Times New Roman" panose="02020603050405020304" pitchFamily="18" charset="0"/>
              </a:rPr>
              <a:t>e</a:t>
            </a:r>
            <a:r>
              <a:rPr lang="fr-FR" sz="1600" dirty="0">
                <a:noFill/>
                <a:effectLst/>
                <a:latin typeface="Verdana" panose="020B0604030504040204" pitchFamily="34" charset="0"/>
                <a:ea typeface="Times New Roman" panose="02020603050405020304" pitchFamily="18" charset="0"/>
              </a:rPr>
              <a:t> t</a:t>
            </a:r>
          </a:p>
          <a:p>
            <a:pPr marL="0" lvl="0" indent="0">
              <a:buClr>
                <a:srgbClr val="000000"/>
              </a:buClr>
              <a:buSzPts val="1000"/>
              <a:buNone/>
              <a:tabLst>
                <a:tab pos="457200" algn="l"/>
              </a:tabLst>
            </a:pPr>
            <a:r>
              <a:rPr lang="fr-FR" sz="1600" dirty="0">
                <a:noFill/>
                <a:effectLst/>
                <a:latin typeface="Verdana" panose="020B0604030504040204" pitchFamily="34" charset="0"/>
                <a:ea typeface="Times New Roman" panose="02020603050405020304" pitchFamily="18" charset="0"/>
              </a:rPr>
              <a:t>able ronde : </a:t>
            </a:r>
            <a:endParaRPr lang="fr-FR" sz="1600" dirty="0">
              <a:noFill/>
              <a:effectLst/>
              <a:latin typeface="Calibri" panose="020F0502020204030204" pitchFamily="34" charset="0"/>
              <a:ea typeface="Calibri" panose="020F0502020204030204" pitchFamily="34" charset="0"/>
            </a:endParaRPr>
          </a:p>
          <a:p>
            <a:pPr marL="342900" lvl="0" indent="-342900">
              <a:buClr>
                <a:srgbClr val="000000"/>
              </a:buClr>
              <a:buSzPts val="1000"/>
              <a:buFont typeface="Wingdings" panose="05000000000000000000" pitchFamily="2" charset="2"/>
              <a:buChar char="Ø"/>
              <a:tabLst>
                <a:tab pos="457200" algn="l"/>
              </a:tabLst>
            </a:pPr>
            <a:r>
              <a:rPr lang="fr-FR" sz="1600" b="1" dirty="0">
                <a:solidFill>
                  <a:srgbClr val="0D85AE"/>
                </a:solidFill>
                <a:effectLst/>
                <a:latin typeface="Verdana" panose="020B0604030504040204" pitchFamily="34" charset="0"/>
                <a:ea typeface="Times New Roman" panose="02020603050405020304" pitchFamily="18" charset="0"/>
              </a:rPr>
              <a:t>Historique, pourquoi maintenant</a:t>
            </a:r>
            <a:r>
              <a:rPr lang="fr-FR" sz="1600" dirty="0">
                <a:solidFill>
                  <a:srgbClr val="0D85AE"/>
                </a:solidFill>
                <a:effectLst/>
                <a:latin typeface="Verdana" panose="020B0604030504040204" pitchFamily="34" charset="0"/>
                <a:ea typeface="Times New Roman" panose="02020603050405020304" pitchFamily="18" charset="0"/>
              </a:rPr>
              <a:t> ? </a:t>
            </a:r>
          </a:p>
          <a:p>
            <a:pPr marL="0" lvl="0" indent="0">
              <a:buClr>
                <a:srgbClr val="000000"/>
              </a:buClr>
              <a:buSzPts val="1000"/>
              <a:buNone/>
              <a:tabLst>
                <a:tab pos="457200" algn="l"/>
              </a:tabLst>
            </a:pPr>
            <a:r>
              <a:rPr lang="fr-FR" sz="1600" dirty="0">
                <a:effectLst/>
                <a:latin typeface="Verdana" panose="020B0604030504040204" pitchFamily="34" charset="0"/>
                <a:ea typeface="Times New Roman" panose="02020603050405020304" pitchFamily="18" charset="0"/>
              </a:rPr>
              <a:t>	Stéphane Jacquier, Responsable de la Bibliothèque juridique de Allen &amp; Overy </a:t>
            </a:r>
          </a:p>
          <a:p>
            <a:pPr marL="0" lvl="0" indent="0">
              <a:buClr>
                <a:srgbClr val="000000"/>
              </a:buClr>
              <a:buSzPts val="1000"/>
              <a:buNone/>
              <a:tabLst>
                <a:tab pos="457200" algn="l"/>
              </a:tabLst>
            </a:pPr>
            <a:endParaRPr lang="fr-FR" sz="1600" dirty="0">
              <a:effectLst/>
              <a:latin typeface="Calibri" panose="020F0502020204030204" pitchFamily="34" charset="0"/>
              <a:ea typeface="Calibri" panose="020F0502020204030204" pitchFamily="34" charset="0"/>
            </a:endParaRPr>
          </a:p>
          <a:p>
            <a:pPr marL="342900" lvl="0" indent="-342900">
              <a:spcAft>
                <a:spcPts val="0"/>
              </a:spcAft>
              <a:buClr>
                <a:srgbClr val="000000"/>
              </a:buClr>
              <a:buSzPts val="1000"/>
              <a:buFont typeface="Wingdings" panose="05000000000000000000" pitchFamily="2" charset="2"/>
              <a:buChar char="Ø"/>
              <a:tabLst>
                <a:tab pos="457200" algn="l"/>
              </a:tabLst>
            </a:pPr>
            <a:r>
              <a:rPr lang="fr-FR" sz="1600" b="1" dirty="0">
                <a:solidFill>
                  <a:srgbClr val="0D85AE"/>
                </a:solidFill>
                <a:effectLst/>
                <a:latin typeface="Verdana" panose="020B0604030504040204" pitchFamily="34" charset="0"/>
                <a:ea typeface="Times New Roman" panose="02020603050405020304" pitchFamily="18" charset="0"/>
              </a:rPr>
              <a:t>Comment ça marche concrètement l’IA appliquée au Droit</a:t>
            </a:r>
            <a:r>
              <a:rPr lang="fr-FR" sz="1600" dirty="0">
                <a:solidFill>
                  <a:srgbClr val="0D85AE"/>
                </a:solidFill>
                <a:effectLst/>
                <a:latin typeface="Verdana" panose="020B0604030504040204" pitchFamily="34" charset="0"/>
                <a:ea typeface="Times New Roman" panose="02020603050405020304" pitchFamily="18" charset="0"/>
              </a:rPr>
              <a:t> ? </a:t>
            </a:r>
          </a:p>
          <a:p>
            <a:pPr marL="0" lvl="0" indent="0">
              <a:spcAft>
                <a:spcPts val="0"/>
              </a:spcAft>
              <a:buClr>
                <a:srgbClr val="000000"/>
              </a:buClr>
              <a:buSzPts val="1000"/>
              <a:buNone/>
              <a:tabLst>
                <a:tab pos="457200" algn="l"/>
              </a:tabLst>
            </a:pPr>
            <a:r>
              <a:rPr lang="fr-FR" sz="1600" dirty="0">
                <a:solidFill>
                  <a:srgbClr val="FF0000"/>
                </a:solidFill>
                <a:effectLst/>
                <a:latin typeface="Verdana" panose="020B0604030504040204" pitchFamily="34" charset="0"/>
                <a:ea typeface="Times New Roman" panose="02020603050405020304" pitchFamily="18" charset="0"/>
              </a:rPr>
              <a:t>	</a:t>
            </a:r>
            <a:r>
              <a:rPr lang="fr-FR" sz="1600" dirty="0">
                <a:effectLst/>
                <a:latin typeface="Verdana" panose="020B0604030504040204" pitchFamily="34" charset="0"/>
                <a:ea typeface="Times New Roman" panose="02020603050405020304" pitchFamily="18" charset="0"/>
              </a:rPr>
              <a:t>Fabrizio Papa Techera, Président du directoire de Lexbase </a:t>
            </a:r>
          </a:p>
          <a:p>
            <a:pPr marL="0" lvl="0" indent="0">
              <a:spcAft>
                <a:spcPts val="0"/>
              </a:spcAft>
              <a:buClr>
                <a:srgbClr val="000000"/>
              </a:buClr>
              <a:buSzPts val="1000"/>
              <a:buNone/>
              <a:tabLst>
                <a:tab pos="457200" algn="l"/>
              </a:tabLst>
            </a:pPr>
            <a:endParaRPr lang="fr-FR" sz="1600" dirty="0">
              <a:solidFill>
                <a:srgbClr val="FF0000"/>
              </a:solidFill>
              <a:effectLst/>
              <a:latin typeface="Verdana" panose="020B0604030504040204" pitchFamily="34" charset="0"/>
              <a:ea typeface="Times New Roman" panose="02020603050405020304" pitchFamily="18" charset="0"/>
            </a:endParaRPr>
          </a:p>
          <a:p>
            <a:pPr marL="285750" indent="-285750">
              <a:spcAft>
                <a:spcPts val="0"/>
              </a:spcAft>
              <a:buClr>
                <a:srgbClr val="000000"/>
              </a:buClr>
              <a:buSzPts val="1000"/>
              <a:tabLst>
                <a:tab pos="457200" algn="l"/>
              </a:tabLst>
            </a:pPr>
            <a:r>
              <a:rPr lang="fr-FR" sz="1600" b="1" dirty="0">
                <a:solidFill>
                  <a:srgbClr val="0D85AE"/>
                </a:solidFill>
                <a:effectLst/>
                <a:latin typeface="Verdana" panose="020B0604030504040204" pitchFamily="34" charset="0"/>
                <a:ea typeface="Times New Roman" panose="02020603050405020304" pitchFamily="18" charset="0"/>
              </a:rPr>
              <a:t>Exemples d’usages de Chat GPT et Bing</a:t>
            </a:r>
            <a:r>
              <a:rPr lang="fr-FR" sz="1600" b="1" dirty="0">
                <a:solidFill>
                  <a:srgbClr val="0D85AE"/>
                </a:solidFill>
                <a:latin typeface="Verdana" panose="020B0604030504040204" pitchFamily="34" charset="0"/>
                <a:ea typeface="Times New Roman" panose="02020603050405020304" pitchFamily="18" charset="0"/>
              </a:rPr>
              <a:t> </a:t>
            </a:r>
            <a:endParaRPr lang="fr-FR" sz="1600" dirty="0">
              <a:solidFill>
                <a:srgbClr val="0D85AE"/>
              </a:solidFill>
              <a:effectLst/>
              <a:latin typeface="Verdana" panose="020B0604030504040204" pitchFamily="34" charset="0"/>
              <a:ea typeface="Times New Roman" panose="02020603050405020304" pitchFamily="18" charset="0"/>
            </a:endParaRPr>
          </a:p>
          <a:p>
            <a:pPr marL="0" indent="0">
              <a:spcAft>
                <a:spcPts val="0"/>
              </a:spcAft>
              <a:buClr>
                <a:srgbClr val="000000"/>
              </a:buClr>
              <a:buSzPts val="1000"/>
              <a:buNone/>
              <a:tabLst>
                <a:tab pos="457200" algn="l"/>
              </a:tabLst>
            </a:pPr>
            <a:r>
              <a:rPr lang="fr-FR" sz="1600" dirty="0">
                <a:effectLst/>
                <a:latin typeface="Verdana" panose="020B0604030504040204" pitchFamily="34" charset="0"/>
                <a:ea typeface="Times New Roman" panose="02020603050405020304" pitchFamily="18" charset="0"/>
              </a:rPr>
              <a:t>	Emmanuel Barthe, Documentaliste juridique, auteur du blog précisément.org et membre fondateur de Juriformation</a:t>
            </a:r>
          </a:p>
          <a:p>
            <a:pPr marL="0" indent="0">
              <a:spcAft>
                <a:spcPts val="0"/>
              </a:spcAft>
              <a:buClr>
                <a:srgbClr val="000000"/>
              </a:buClr>
              <a:buSzPts val="1000"/>
              <a:buNone/>
              <a:tabLst>
                <a:tab pos="457200" algn="l"/>
              </a:tabLst>
            </a:pPr>
            <a:endParaRPr lang="fr-FR" sz="1600" dirty="0">
              <a:effectLst/>
              <a:latin typeface="Calibri" panose="020F0502020204030204" pitchFamily="34" charset="0"/>
              <a:ea typeface="Calibri" panose="020F0502020204030204" pitchFamily="34" charset="0"/>
            </a:endParaRPr>
          </a:p>
          <a:p>
            <a:pPr marL="342900" lvl="0" indent="-342900">
              <a:spcAft>
                <a:spcPts val="0"/>
              </a:spcAft>
              <a:buSzPts val="1000"/>
              <a:buFont typeface="Wingdings" panose="05000000000000000000" pitchFamily="2" charset="2"/>
              <a:buChar char="Ø"/>
              <a:tabLst>
                <a:tab pos="457200" algn="l"/>
              </a:tabLst>
            </a:pPr>
            <a:r>
              <a:rPr lang="fr-FR" sz="1600" b="1" dirty="0">
                <a:solidFill>
                  <a:srgbClr val="0D85AE"/>
                </a:solidFill>
                <a:effectLst/>
                <a:latin typeface="Verdana" panose="020B0604030504040204" pitchFamily="34" charset="0"/>
                <a:ea typeface="Times New Roman" panose="02020603050405020304" pitchFamily="18" charset="0"/>
              </a:rPr>
              <a:t>Exemples d’</a:t>
            </a:r>
            <a:r>
              <a:rPr lang="fr-FR" sz="1600" b="1" dirty="0">
                <a:solidFill>
                  <a:srgbClr val="0D85AE"/>
                </a:solidFill>
                <a:latin typeface="Verdana" panose="020B0604030504040204" pitchFamily="34" charset="0"/>
                <a:ea typeface="Times New Roman" panose="02020603050405020304" pitchFamily="18" charset="0"/>
              </a:rPr>
              <a:t>usages de </a:t>
            </a:r>
            <a:r>
              <a:rPr lang="fr-FR" sz="1600" b="1" dirty="0" err="1">
                <a:solidFill>
                  <a:srgbClr val="0D85AE"/>
                </a:solidFill>
                <a:effectLst/>
                <a:latin typeface="Verdana" panose="020B0604030504040204" pitchFamily="34" charset="0"/>
                <a:ea typeface="Times New Roman" panose="02020603050405020304" pitchFamily="18" charset="0"/>
              </a:rPr>
              <a:t>LegiGPT</a:t>
            </a:r>
            <a:r>
              <a:rPr lang="fr-FR" sz="1600" b="1" dirty="0">
                <a:solidFill>
                  <a:srgbClr val="0D85AE"/>
                </a:solidFill>
                <a:effectLst/>
                <a:latin typeface="Verdana" panose="020B0604030504040204" pitchFamily="34" charset="0"/>
                <a:ea typeface="Times New Roman" panose="02020603050405020304" pitchFamily="18" charset="0"/>
              </a:rPr>
              <a:t> et </a:t>
            </a:r>
            <a:r>
              <a:rPr lang="fr-FR" sz="1600" b="1" dirty="0" err="1">
                <a:solidFill>
                  <a:srgbClr val="0D85AE"/>
                </a:solidFill>
                <a:effectLst/>
                <a:latin typeface="Verdana" panose="020B0604030504040204" pitchFamily="34" charset="0"/>
                <a:ea typeface="Times New Roman" panose="02020603050405020304" pitchFamily="18" charset="0"/>
              </a:rPr>
              <a:t>AutoGPT</a:t>
            </a:r>
            <a:r>
              <a:rPr lang="fr-FR" sz="1600" dirty="0">
                <a:solidFill>
                  <a:srgbClr val="0D85AE"/>
                </a:solidFill>
                <a:effectLst/>
                <a:latin typeface="Verdana" panose="020B0604030504040204" pitchFamily="34" charset="0"/>
                <a:ea typeface="Times New Roman" panose="02020603050405020304" pitchFamily="18" charset="0"/>
              </a:rPr>
              <a:t> </a:t>
            </a:r>
          </a:p>
          <a:p>
            <a:pPr marL="0" indent="0">
              <a:spcAft>
                <a:spcPts val="0"/>
              </a:spcAft>
              <a:buSzPts val="1000"/>
              <a:buNone/>
              <a:tabLst>
                <a:tab pos="457200" algn="l"/>
              </a:tabLst>
            </a:pPr>
            <a:r>
              <a:rPr lang="fr-FR" sz="1600" dirty="0">
                <a:solidFill>
                  <a:srgbClr val="FF0000"/>
                </a:solidFill>
                <a:latin typeface="Verdana" panose="020B0604030504040204" pitchFamily="34" charset="0"/>
                <a:ea typeface="Times New Roman" panose="02020603050405020304" pitchFamily="18" charset="0"/>
              </a:rPr>
              <a:t>	</a:t>
            </a:r>
            <a:r>
              <a:rPr lang="fr-FR" sz="1600" dirty="0">
                <a:effectLst/>
                <a:latin typeface="Verdana" panose="020B0604030504040204" pitchFamily="34" charset="0"/>
                <a:ea typeface="Times New Roman" panose="02020603050405020304" pitchFamily="18" charset="0"/>
              </a:rPr>
              <a:t>Fabrizio</a:t>
            </a:r>
            <a:r>
              <a:rPr lang="fr-FR" sz="1600" dirty="0">
                <a:solidFill>
                  <a:srgbClr val="FF0000"/>
                </a:solidFill>
                <a:effectLst/>
                <a:latin typeface="Verdana" panose="020B0604030504040204" pitchFamily="34" charset="0"/>
                <a:ea typeface="Times New Roman" panose="02020603050405020304" pitchFamily="18" charset="0"/>
              </a:rPr>
              <a:t> </a:t>
            </a:r>
            <a:r>
              <a:rPr lang="fr-FR" sz="1600" dirty="0">
                <a:effectLst/>
                <a:latin typeface="Verdana" panose="020B0604030504040204" pitchFamily="34" charset="0"/>
                <a:ea typeface="Times New Roman" panose="02020603050405020304" pitchFamily="18" charset="0"/>
              </a:rPr>
              <a:t>Papa Techera</a:t>
            </a:r>
          </a:p>
          <a:p>
            <a:pPr marL="0" lvl="0" indent="0">
              <a:spcAft>
                <a:spcPts val="0"/>
              </a:spcAft>
              <a:buSzPts val="1000"/>
              <a:buNone/>
              <a:tabLst>
                <a:tab pos="457200" algn="l"/>
              </a:tabLst>
            </a:pPr>
            <a:endParaRPr lang="fr-FR" sz="1600" dirty="0">
              <a:solidFill>
                <a:srgbClr val="FF0000"/>
              </a:solidFill>
              <a:effectLst/>
              <a:latin typeface="Verdana" panose="020B0604030504040204" pitchFamily="34" charset="0"/>
              <a:ea typeface="Times New Roman" panose="02020603050405020304" pitchFamily="18" charset="0"/>
            </a:endParaRPr>
          </a:p>
          <a:p>
            <a:pPr marL="285750" indent="-285750">
              <a:spcAft>
                <a:spcPts val="0"/>
              </a:spcAft>
              <a:buSzPts val="1000"/>
              <a:tabLst>
                <a:tab pos="457200" algn="l"/>
              </a:tabLst>
            </a:pPr>
            <a:r>
              <a:rPr lang="fr-FR" sz="1600" b="1" dirty="0">
                <a:solidFill>
                  <a:srgbClr val="0D85AE"/>
                </a:solidFill>
                <a:effectLst/>
                <a:latin typeface="Verdana" panose="020B0604030504040204" pitchFamily="34" charset="0"/>
                <a:ea typeface="Times New Roman" panose="02020603050405020304" pitchFamily="18" charset="0"/>
              </a:rPr>
              <a:t>Quelle sécurité des données ? Quelle  confidentialité</a:t>
            </a:r>
            <a:r>
              <a:rPr lang="fr-FR" sz="1600" dirty="0">
                <a:solidFill>
                  <a:srgbClr val="0D85AE"/>
                </a:solidFill>
                <a:effectLst/>
                <a:latin typeface="Verdana" panose="020B0604030504040204" pitchFamily="34" charset="0"/>
                <a:ea typeface="Times New Roman" panose="02020603050405020304" pitchFamily="18" charset="0"/>
              </a:rPr>
              <a:t> ? </a:t>
            </a:r>
          </a:p>
          <a:p>
            <a:pPr marL="0" indent="0">
              <a:spcAft>
                <a:spcPts val="0"/>
              </a:spcAft>
              <a:buSzPts val="1000"/>
              <a:buNone/>
              <a:tabLst>
                <a:tab pos="457200" algn="l"/>
              </a:tabLst>
            </a:pPr>
            <a:r>
              <a:rPr lang="fr-FR" sz="1600" dirty="0">
                <a:effectLst/>
                <a:latin typeface="Verdana" panose="020B0604030504040204" pitchFamily="34" charset="0"/>
                <a:ea typeface="Times New Roman" panose="02020603050405020304" pitchFamily="18" charset="0"/>
              </a:rPr>
              <a:t>	Emmanuel Barthe</a:t>
            </a:r>
            <a:endParaRPr lang="fr-FR" sz="1600" dirty="0">
              <a:solidFill>
                <a:srgbClr val="0D0D0D"/>
              </a:solidFill>
              <a:effectLst/>
              <a:latin typeface="Verdana" panose="020B0604030504040204" pitchFamily="34" charset="0"/>
              <a:ea typeface="Times New Roman" panose="02020603050405020304" pitchFamily="18" charset="0"/>
            </a:endParaRPr>
          </a:p>
          <a:p>
            <a:pPr marL="342900" lvl="0" indent="-342900">
              <a:buSzPts val="1000"/>
              <a:buFont typeface="Wingdings" panose="05000000000000000000" pitchFamily="2" charset="2"/>
              <a:buChar char="Ø"/>
              <a:tabLst>
                <a:tab pos="457200" algn="l"/>
              </a:tabLst>
            </a:pPr>
            <a:endParaRPr lang="fr-FR" sz="1600" b="1" dirty="0">
              <a:solidFill>
                <a:srgbClr val="000000"/>
              </a:solidFill>
              <a:effectLst/>
              <a:latin typeface="Verdana" panose="020B0604030504040204" pitchFamily="34" charset="0"/>
              <a:ea typeface="Times New Roman" panose="02020603050405020304" pitchFamily="18" charset="0"/>
            </a:endParaRPr>
          </a:p>
          <a:p>
            <a:pPr marL="342900" lvl="0" indent="-342900">
              <a:buSzPts val="1000"/>
              <a:buFont typeface="Wingdings" panose="05000000000000000000" pitchFamily="2" charset="2"/>
              <a:buChar char="Ø"/>
              <a:tabLst>
                <a:tab pos="457200" algn="l"/>
              </a:tabLst>
            </a:pPr>
            <a:r>
              <a:rPr lang="fr-FR" sz="1600" b="1" dirty="0">
                <a:solidFill>
                  <a:srgbClr val="0D85AE"/>
                </a:solidFill>
                <a:latin typeface="Verdana" panose="020B0604030504040204" pitchFamily="34" charset="0"/>
                <a:ea typeface="Times New Roman" panose="02020603050405020304" pitchFamily="18" charset="0"/>
              </a:rPr>
              <a:t>Quelques rappels sur le cadre juridique</a:t>
            </a:r>
            <a:r>
              <a:rPr lang="fr-FR" sz="1600" b="1" dirty="0">
                <a:solidFill>
                  <a:srgbClr val="0D85AE"/>
                </a:solidFill>
                <a:effectLst/>
                <a:latin typeface="Verdana" panose="020B0604030504040204" pitchFamily="34" charset="0"/>
                <a:ea typeface="Times New Roman" panose="02020603050405020304" pitchFamily="18" charset="0"/>
              </a:rPr>
              <a:t> européen et national</a:t>
            </a:r>
            <a:endParaRPr lang="fr-FR" sz="1600" b="1" dirty="0">
              <a:solidFill>
                <a:srgbClr val="0D85AE"/>
              </a:solidFill>
              <a:latin typeface="Verdana" panose="020B0604030504040204" pitchFamily="34" charset="0"/>
              <a:ea typeface="Times New Roman" panose="02020603050405020304" pitchFamily="18" charset="0"/>
            </a:endParaRPr>
          </a:p>
          <a:p>
            <a:pPr marL="0" lvl="0" indent="0">
              <a:buSzPts val="1000"/>
              <a:buNone/>
              <a:tabLst>
                <a:tab pos="457200" algn="l"/>
              </a:tabLst>
            </a:pPr>
            <a:r>
              <a:rPr lang="fr-FR" sz="1600" b="1" dirty="0">
                <a:solidFill>
                  <a:srgbClr val="000000"/>
                </a:solidFill>
                <a:effectLst/>
                <a:latin typeface="Verdana" panose="020B0604030504040204" pitchFamily="34" charset="0"/>
                <a:ea typeface="Times New Roman" panose="02020603050405020304" pitchFamily="18" charset="0"/>
              </a:rPr>
              <a:t>	</a:t>
            </a:r>
            <a:r>
              <a:rPr lang="fr-FR" sz="1600" dirty="0">
                <a:solidFill>
                  <a:srgbClr val="000000"/>
                </a:solidFill>
                <a:effectLst/>
                <a:latin typeface="Verdana" panose="020B0604030504040204" pitchFamily="34" charset="0"/>
                <a:ea typeface="Times New Roman" panose="02020603050405020304" pitchFamily="18" charset="0"/>
              </a:rPr>
              <a:t>Michèle Bourgeois</a:t>
            </a:r>
          </a:p>
          <a:p>
            <a:pPr marL="0" lvl="0" indent="0">
              <a:buSzPts val="1000"/>
              <a:buNone/>
              <a:tabLst>
                <a:tab pos="457200" algn="l"/>
              </a:tabLst>
            </a:pPr>
            <a:endParaRPr lang="fr-FR" sz="1600" dirty="0">
              <a:solidFill>
                <a:srgbClr val="0D85AE"/>
              </a:solidFill>
              <a:effectLst/>
              <a:latin typeface="Verdana" panose="020B0604030504040204" pitchFamily="34" charset="0"/>
              <a:ea typeface="Times New Roman" panose="02020603050405020304" pitchFamily="18" charset="0"/>
            </a:endParaRPr>
          </a:p>
          <a:p>
            <a:pPr marL="342900" lvl="0" indent="-342900">
              <a:buSzPts val="1000"/>
              <a:buFont typeface="Wingdings" panose="05000000000000000000" pitchFamily="2" charset="2"/>
              <a:buChar char="Ø"/>
              <a:tabLst>
                <a:tab pos="457200" algn="l"/>
              </a:tabLst>
            </a:pPr>
            <a:r>
              <a:rPr lang="fr-FR" sz="1600" b="1" dirty="0">
                <a:solidFill>
                  <a:srgbClr val="0D85AE"/>
                </a:solidFill>
                <a:effectLst/>
                <a:latin typeface="Verdana" panose="020B0604030504040204" pitchFamily="34" charset="0"/>
                <a:ea typeface="Times New Roman" panose="02020603050405020304" pitchFamily="18" charset="0"/>
                <a:cs typeface="Calibri" panose="020F0502020204030204" pitchFamily="34" charset="0"/>
              </a:rPr>
              <a:t>Vos questions</a:t>
            </a:r>
            <a:r>
              <a:rPr lang="fr-FR" sz="1600" dirty="0">
                <a:solidFill>
                  <a:srgbClr val="0D85AE"/>
                </a:solidFill>
                <a:effectLst/>
                <a:latin typeface="Verdana" panose="020B0604030504040204" pitchFamily="34" charset="0"/>
                <a:ea typeface="Times New Roman" panose="02020603050405020304" pitchFamily="18" charset="0"/>
                <a:cs typeface="Calibri" panose="020F0502020204030204" pitchFamily="34" charset="0"/>
              </a:rPr>
              <a:t> ?</a:t>
            </a:r>
            <a:endParaRPr lang="fr-FR" sz="1600" kern="0" dirty="0">
              <a:solidFill>
                <a:srgbClr val="0D85AE"/>
              </a:solidFill>
              <a:latin typeface="Calibri Light" panose="020F0302020204030204" pitchFamily="34" charset="0"/>
              <a:cs typeface="Calibri Light" panose="020F0302020204030204" pitchFamily="34" charset="0"/>
            </a:endParaRPr>
          </a:p>
        </p:txBody>
      </p:sp>
      <p:sp>
        <p:nvSpPr>
          <p:cNvPr id="3" name="Titre 2">
            <a:extLst>
              <a:ext uri="{FF2B5EF4-FFF2-40B4-BE49-F238E27FC236}">
                <a16:creationId xmlns:a16="http://schemas.microsoft.com/office/drawing/2014/main" id="{2BE24B07-8F18-A32A-2D85-DC75FDE42B28}"/>
              </a:ext>
            </a:extLst>
          </p:cNvPr>
          <p:cNvSpPr>
            <a:spLocks noGrp="1"/>
          </p:cNvSpPr>
          <p:nvPr>
            <p:ph type="title"/>
          </p:nvPr>
        </p:nvSpPr>
        <p:spPr>
          <a:xfrm>
            <a:off x="571500" y="257347"/>
            <a:ext cx="10287000" cy="771353"/>
          </a:xfrm>
        </p:spPr>
        <p:txBody>
          <a:bodyPr>
            <a:normAutofit/>
          </a:bodyPr>
          <a:lstStyle/>
          <a:p>
            <a:r>
              <a:rPr lang="fr-FR" sz="2400" dirty="0"/>
              <a:t>Déroulé de la table-ronde</a:t>
            </a:r>
          </a:p>
        </p:txBody>
      </p:sp>
    </p:spTree>
    <p:extLst>
      <p:ext uri="{BB962C8B-B14F-4D97-AF65-F5344CB8AC3E}">
        <p14:creationId xmlns:p14="http://schemas.microsoft.com/office/powerpoint/2010/main" val="206711056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2" name="Espace réservé du contenu 1"/>
          <p:cNvSpPr>
            <a:spLocks noGrp="1" noChangeArrowheads="1"/>
          </p:cNvSpPr>
          <p:nvPr>
            <p:ph idx="4294967295"/>
          </p:nvPr>
        </p:nvSpPr>
        <p:spPr>
          <a:xfrm>
            <a:off x="496998" y="864973"/>
            <a:ext cx="10281920" cy="4891812"/>
          </a:xfrm>
        </p:spPr>
        <p:txBody>
          <a:bodyPr>
            <a:noAutofit/>
          </a:bodyPr>
          <a:lstStyle/>
          <a:p>
            <a:pPr>
              <a:lnSpc>
                <a:spcPct val="106000"/>
              </a:lnSpc>
              <a:spcAft>
                <a:spcPts val="800"/>
              </a:spcAft>
            </a:pPr>
            <a:r>
              <a:rPr lang="fr-FR" sz="2400" b="1" dirty="0">
                <a:solidFill>
                  <a:srgbClr val="0D85AE"/>
                </a:solidFill>
                <a:latin typeface="Calibri Light" panose="020F0302020204030204" pitchFamily="34" charset="0"/>
                <a:cs typeface="Calibri Light" panose="020F0302020204030204" pitchFamily="34" charset="0"/>
              </a:rPr>
              <a:t>En droit européen </a:t>
            </a:r>
          </a:p>
          <a:p>
            <a:pPr>
              <a:spcBef>
                <a:spcPts val="0"/>
              </a:spcBef>
            </a:pPr>
            <a:r>
              <a:rPr lang="fr-FR" sz="2000" b="1" dirty="0">
                <a:solidFill>
                  <a:srgbClr val="0D85AE"/>
                </a:solidFill>
                <a:latin typeface="Calibri Light" panose="020F0302020204030204" pitchFamily="34" charset="0"/>
                <a:cs typeface="Calibri Light" panose="020F0302020204030204" pitchFamily="34" charset="0"/>
              </a:rPr>
              <a:t>Responsabilité civile : </a:t>
            </a:r>
            <a:r>
              <a:rPr lang="fr-FR" sz="2000" b="1" dirty="0">
                <a:latin typeface="Calibri Light" panose="020F0302020204030204" pitchFamily="34" charset="0"/>
                <a:cs typeface="Calibri Light" panose="020F0302020204030204" pitchFamily="34" charset="0"/>
              </a:rPr>
              <a:t>deux textes européens en cours d’élaboration </a:t>
            </a:r>
          </a:p>
          <a:p>
            <a:pPr marL="137095" indent="0">
              <a:spcBef>
                <a:spcPts val="0"/>
              </a:spcBef>
              <a:buNone/>
            </a:pPr>
            <a:endParaRPr lang="fr-FR" sz="2000" b="1" dirty="0">
              <a:latin typeface="Calibri Light" panose="020F0302020204030204" pitchFamily="34" charset="0"/>
              <a:ea typeface="Segoe UI Symbol" panose="020B0502040204020203" pitchFamily="34" charset="0"/>
              <a:cs typeface="Calibri Light" panose="020F0302020204030204" pitchFamily="34" charset="0"/>
            </a:endParaRPr>
          </a:p>
          <a:p>
            <a:pPr marL="137095" indent="0">
              <a:spcBef>
                <a:spcPts val="0"/>
              </a:spcBef>
              <a:buNone/>
            </a:pPr>
            <a:r>
              <a:rPr lang="fr-FR" sz="2000" b="1" dirty="0">
                <a:latin typeface="Calibri Light" panose="020F0302020204030204" pitchFamily="34" charset="0"/>
                <a:ea typeface="Segoe UI Symbol" panose="020B0502040204020203" pitchFamily="34" charset="0"/>
                <a:cs typeface="Calibri Light" panose="020F0302020204030204" pitchFamily="34" charset="0"/>
              </a:rPr>
              <a:t>⮱ </a:t>
            </a:r>
            <a:r>
              <a:rPr lang="fr-FR" sz="2000" b="1" dirty="0">
                <a:solidFill>
                  <a:srgbClr val="0D85AE"/>
                </a:solidFill>
                <a:latin typeface="Calibri Light" panose="020F0302020204030204" pitchFamily="34" charset="0"/>
                <a:ea typeface="Segoe UI Symbol" panose="020B0502040204020203" pitchFamily="34" charset="0"/>
                <a:cs typeface="Calibri Light" panose="020F0302020204030204" pitchFamily="34" charset="0"/>
              </a:rPr>
              <a:t>P</a:t>
            </a:r>
            <a:r>
              <a:rPr lang="fr-FR" sz="2000" b="1" dirty="0">
                <a:solidFill>
                  <a:srgbClr val="0D85AE"/>
                </a:solidFill>
                <a:latin typeface="Calibri Light" panose="020F0302020204030204" pitchFamily="34" charset="0"/>
                <a:cs typeface="Calibri Light" panose="020F0302020204030204" pitchFamily="34" charset="0"/>
              </a:rPr>
              <a:t>roposition de règlement sur l’intelligence artificielle</a:t>
            </a:r>
            <a:r>
              <a:rPr lang="fr-FR" sz="2000" b="1" dirty="0">
                <a:latin typeface="Calibri Light" panose="020F0302020204030204" pitchFamily="34" charset="0"/>
                <a:cs typeface="Calibri Light" panose="020F0302020204030204" pitchFamily="34" charset="0"/>
              </a:rPr>
              <a:t>, </a:t>
            </a:r>
            <a:r>
              <a:rPr lang="fr-FR" sz="2000" dirty="0">
                <a:latin typeface="Calibri Light" panose="020F0302020204030204" pitchFamily="34" charset="0"/>
                <a:cs typeface="Calibri Light" panose="020F0302020204030204" pitchFamily="34" charset="0"/>
              </a:rPr>
              <a:t>intégrant une classification des risques engendrés par les logiciels utilisant l’IA (d’inacceptable à minime en passant par élevé) ;</a:t>
            </a:r>
          </a:p>
          <a:p>
            <a:pPr marL="137095" indent="0">
              <a:spcBef>
                <a:spcPts val="0"/>
              </a:spcBef>
              <a:buNone/>
            </a:pPr>
            <a:endParaRPr lang="fr-FR" sz="2000" dirty="0">
              <a:latin typeface="Calibri Light" panose="020F0302020204030204" pitchFamily="34" charset="0"/>
              <a:cs typeface="Calibri Light" panose="020F0302020204030204" pitchFamily="34" charset="0"/>
            </a:endParaRPr>
          </a:p>
          <a:p>
            <a:pPr marL="137095" indent="0">
              <a:spcBef>
                <a:spcPts val="0"/>
              </a:spcBef>
              <a:buNone/>
            </a:pPr>
            <a:r>
              <a:rPr lang="fr-FR" sz="2000" b="1" dirty="0">
                <a:latin typeface="Calibri Light" panose="020F0302020204030204" pitchFamily="34" charset="0"/>
                <a:ea typeface="Segoe UI Symbol" panose="020B0502040204020203" pitchFamily="34" charset="0"/>
                <a:cs typeface="Calibri Light" panose="020F0302020204030204" pitchFamily="34" charset="0"/>
              </a:rPr>
              <a:t>⮱ </a:t>
            </a:r>
            <a:r>
              <a:rPr lang="fr-FR" sz="2000" b="1" dirty="0">
                <a:solidFill>
                  <a:srgbClr val="0D85AE"/>
                </a:solidFill>
                <a:latin typeface="Calibri Light" panose="020F0302020204030204" pitchFamily="34" charset="0"/>
                <a:ea typeface="Segoe UI Symbol" panose="020B0502040204020203" pitchFamily="34" charset="0"/>
                <a:cs typeface="Calibri Light" panose="020F0302020204030204" pitchFamily="34" charset="0"/>
              </a:rPr>
              <a:t>P</a:t>
            </a:r>
            <a:r>
              <a:rPr lang="fr-FR" sz="2000" b="1" dirty="0">
                <a:solidFill>
                  <a:srgbClr val="0D85AE"/>
                </a:solidFill>
                <a:latin typeface="Calibri Light" panose="020F0302020204030204" pitchFamily="34" charset="0"/>
                <a:cs typeface="Calibri Light" panose="020F0302020204030204" pitchFamily="34" charset="0"/>
              </a:rPr>
              <a:t>roposition de directive sur la responsabilité extracontractuelle liées à l’IA </a:t>
            </a:r>
            <a:r>
              <a:rPr lang="fr-FR" sz="2000" b="1" dirty="0">
                <a:latin typeface="Calibri Light" panose="020F0302020204030204" pitchFamily="34" charset="0"/>
                <a:cs typeface="Calibri Light" panose="020F0302020204030204" pitchFamily="34" charset="0"/>
              </a:rPr>
              <a:t>(</a:t>
            </a:r>
            <a:r>
              <a:rPr lang="fr-FR" sz="2000" b="1" dirty="0">
                <a:solidFill>
                  <a:srgbClr val="0D85AE"/>
                </a:solidFill>
                <a:latin typeface="Calibri Light" panose="020F0302020204030204" pitchFamily="34" charset="0"/>
                <a:cs typeface="Calibri Light" panose="020F0302020204030204" pitchFamily="34" charset="0"/>
                <a:hlinkClick r:id="rId2">
                  <a:extLst>
                    <a:ext uri="{A12FA001-AC4F-418D-AE19-62706E023703}">
                      <ahyp:hlinkClr xmlns:ahyp="http://schemas.microsoft.com/office/drawing/2018/hyperlinkcolor" val="tx"/>
                    </a:ext>
                  </a:extLst>
                </a:hlinkClick>
              </a:rPr>
              <a:t>COM/2022/496 final, 28 sept. 2022</a:t>
            </a:r>
            <a:r>
              <a:rPr lang="fr-FR" sz="2000" b="1" dirty="0">
                <a:latin typeface="Calibri Light" panose="020F0302020204030204" pitchFamily="34" charset="0"/>
                <a:cs typeface="Calibri Light" panose="020F0302020204030204" pitchFamily="34" charset="0"/>
              </a:rPr>
              <a:t>).</a:t>
            </a:r>
          </a:p>
          <a:p>
            <a:pPr marL="137095" indent="0">
              <a:spcBef>
                <a:spcPts val="0"/>
              </a:spcBef>
              <a:buNone/>
            </a:pPr>
            <a:endParaRPr lang="fr-FR" sz="2000" b="1" dirty="0">
              <a:latin typeface="Calibri Light" panose="020F0302020204030204" pitchFamily="34" charset="0"/>
              <a:cs typeface="Calibri Light" panose="020F0302020204030204" pitchFamily="34" charset="0"/>
            </a:endParaRPr>
          </a:p>
          <a:p>
            <a:pPr>
              <a:spcBef>
                <a:spcPts val="0"/>
              </a:spcBef>
            </a:pPr>
            <a:r>
              <a:rPr lang="fr-FR" sz="2000" b="1" dirty="0">
                <a:latin typeface="Calibri Light" panose="020F0302020204030204" pitchFamily="34" charset="0"/>
                <a:ea typeface="Segoe UI Emoji" panose="020B0502040204020203" pitchFamily="34" charset="0"/>
                <a:cs typeface="Calibri Light" panose="020F0302020204030204" pitchFamily="34" charset="0"/>
              </a:rPr>
              <a:t>⁉ </a:t>
            </a:r>
            <a:r>
              <a:rPr lang="fr-FR" sz="2000" b="1" dirty="0">
                <a:solidFill>
                  <a:srgbClr val="0D85AE"/>
                </a:solidFill>
                <a:latin typeface="Calibri Light" panose="020F0302020204030204" pitchFamily="34" charset="0"/>
                <a:cs typeface="Calibri Light" panose="020F0302020204030204" pitchFamily="34" charset="0"/>
              </a:rPr>
              <a:t>Question</a:t>
            </a:r>
            <a:r>
              <a:rPr lang="fr-FR" sz="2000" b="1" dirty="0">
                <a:latin typeface="Calibri Light" panose="020F0302020204030204" pitchFamily="34" charset="0"/>
                <a:cs typeface="Calibri Light" panose="020F0302020204030204" pitchFamily="34" charset="0"/>
              </a:rPr>
              <a:t> : où placer </a:t>
            </a:r>
            <a:r>
              <a:rPr lang="fr-FR" sz="2000" b="1" dirty="0" err="1">
                <a:latin typeface="Calibri Light" panose="020F0302020204030204" pitchFamily="34" charset="0"/>
                <a:cs typeface="Calibri Light" panose="020F0302020204030204" pitchFamily="34" charset="0"/>
              </a:rPr>
              <a:t>Chat-GPT</a:t>
            </a:r>
            <a:r>
              <a:rPr lang="fr-FR" sz="2000" b="1" dirty="0">
                <a:latin typeface="Calibri Light" panose="020F0302020204030204" pitchFamily="34" charset="0"/>
                <a:cs typeface="Calibri Light" panose="020F0302020204030204" pitchFamily="34" charset="0"/>
              </a:rPr>
              <a:t> dans l’échelle des risques ? </a:t>
            </a:r>
          </a:p>
          <a:p>
            <a:pPr marL="137095" indent="0">
              <a:spcBef>
                <a:spcPts val="0"/>
              </a:spcBef>
              <a:buNone/>
            </a:pPr>
            <a:r>
              <a:rPr lang="fr-FR" sz="2000" b="1" dirty="0">
                <a:latin typeface="Calibri Light" panose="020F0302020204030204" pitchFamily="34" charset="0"/>
                <a:cs typeface="Calibri Light" panose="020F0302020204030204" pitchFamily="34" charset="0"/>
              </a:rPr>
              <a:t>	Cela dépend du contexte d’utilisation.</a:t>
            </a:r>
          </a:p>
          <a:p>
            <a:pPr>
              <a:spcBef>
                <a:spcPts val="0"/>
              </a:spcBef>
              <a:buFontTx/>
              <a:buChar char="-"/>
            </a:pPr>
            <a:r>
              <a:rPr lang="fr-FR" sz="2000" b="1" dirty="0" err="1">
                <a:solidFill>
                  <a:srgbClr val="0D85AE"/>
                </a:solidFill>
                <a:latin typeface="Calibri Light" panose="020F0302020204030204" pitchFamily="34" charset="0"/>
                <a:cs typeface="Calibri Light" panose="020F0302020204030204" pitchFamily="34" charset="0"/>
              </a:rPr>
              <a:t>Scoring</a:t>
            </a:r>
            <a:r>
              <a:rPr lang="fr-FR" sz="2000" b="1" dirty="0">
                <a:solidFill>
                  <a:srgbClr val="0D85AE"/>
                </a:solidFill>
                <a:latin typeface="Calibri Light" panose="020F0302020204030204" pitchFamily="34" charset="0"/>
                <a:cs typeface="Calibri Light" panose="020F0302020204030204" pitchFamily="34" charset="0"/>
              </a:rPr>
              <a:t> social, prédiction de comportement :</a:t>
            </a:r>
            <a:r>
              <a:rPr lang="fr-FR" sz="2000" b="1" dirty="0">
                <a:solidFill>
                  <a:srgbClr val="0070C0"/>
                </a:solidFill>
                <a:latin typeface="Calibri Light" panose="020F0302020204030204" pitchFamily="34" charset="0"/>
                <a:cs typeface="Calibri Light" panose="020F0302020204030204" pitchFamily="34" charset="0"/>
              </a:rPr>
              <a:t> </a:t>
            </a:r>
            <a:r>
              <a:rPr lang="fr-FR" sz="2000" b="1" dirty="0">
                <a:latin typeface="Calibri Light" panose="020F0302020204030204" pitchFamily="34" charset="0"/>
                <a:cs typeface="Calibri Light" panose="020F0302020204030204" pitchFamily="34" charset="0"/>
              </a:rPr>
              <a:t>risque inacceptable = usage interdit</a:t>
            </a:r>
          </a:p>
          <a:p>
            <a:pPr>
              <a:spcBef>
                <a:spcPts val="0"/>
              </a:spcBef>
              <a:buFontTx/>
              <a:buChar char="-"/>
            </a:pPr>
            <a:r>
              <a:rPr lang="fr-FR" sz="2000" b="1" dirty="0">
                <a:solidFill>
                  <a:srgbClr val="0D85AE"/>
                </a:solidFill>
                <a:latin typeface="Calibri Light" panose="020F0302020204030204" pitchFamily="34" charset="0"/>
                <a:cs typeface="Calibri Light" panose="020F0302020204030204" pitchFamily="34" charset="0"/>
              </a:rPr>
              <a:t>Recrutement, Diagnostic médical : </a:t>
            </a:r>
            <a:r>
              <a:rPr lang="fr-FR" sz="2000" b="1" dirty="0">
                <a:latin typeface="Calibri Light" panose="020F0302020204030204" pitchFamily="34" charset="0"/>
                <a:cs typeface="Calibri Light" panose="020F0302020204030204" pitchFamily="34" charset="0"/>
              </a:rPr>
              <a:t>risque élevé = usage encadré</a:t>
            </a:r>
          </a:p>
          <a:p>
            <a:pPr>
              <a:spcBef>
                <a:spcPts val="0"/>
              </a:spcBef>
              <a:buFontTx/>
              <a:buChar char="-"/>
            </a:pPr>
            <a:r>
              <a:rPr lang="fr-FR" sz="2000" b="1" dirty="0">
                <a:solidFill>
                  <a:srgbClr val="0D85AE"/>
                </a:solidFill>
                <a:latin typeface="Calibri Light" panose="020F0302020204030204" pitchFamily="34" charset="0"/>
                <a:cs typeface="Calibri Light" panose="020F0302020204030204" pitchFamily="34" charset="0"/>
              </a:rPr>
              <a:t>Assistance à la rédaction de mails promotionnels :</a:t>
            </a:r>
            <a:r>
              <a:rPr lang="fr-FR" sz="2000" b="1" dirty="0">
                <a:latin typeface="Calibri Light" panose="020F0302020204030204" pitchFamily="34" charset="0"/>
                <a:cs typeface="Calibri Light" panose="020F0302020204030204" pitchFamily="34" charset="0"/>
              </a:rPr>
              <a:t> risque minime…sauf si il s’agit de faire des envoi en nombre de mail d’hameçonnage !</a:t>
            </a:r>
          </a:p>
          <a:p>
            <a:pPr>
              <a:spcBef>
                <a:spcPts val="0"/>
              </a:spcBef>
              <a:buFontTx/>
              <a:buChar char="-"/>
            </a:pPr>
            <a:endParaRPr lang="fr-FR" sz="2000" b="1" dirty="0">
              <a:latin typeface="Calibri Light" panose="020F0302020204030204" pitchFamily="34" charset="0"/>
              <a:cs typeface="Calibri Light" panose="020F0302020204030204" pitchFamily="34" charset="0"/>
            </a:endParaRPr>
          </a:p>
          <a:p>
            <a:pPr marL="137095" indent="0">
              <a:spcBef>
                <a:spcPts val="0"/>
              </a:spcBef>
              <a:buNone/>
            </a:pPr>
            <a:endParaRPr lang="fr-FR" sz="2000" b="1" dirty="0">
              <a:latin typeface="Calibri Light" panose="020F0302020204030204" pitchFamily="34" charset="0"/>
              <a:cs typeface="Calibri Light" panose="020F0302020204030204" pitchFamily="34" charset="0"/>
            </a:endParaRPr>
          </a:p>
          <a:p>
            <a:pPr>
              <a:spcBef>
                <a:spcPts val="0"/>
              </a:spcBef>
            </a:pPr>
            <a:endParaRPr lang="fr-FR" sz="2000" b="1" dirty="0"/>
          </a:p>
          <a:p>
            <a:pPr>
              <a:lnSpc>
                <a:spcPct val="106000"/>
              </a:lnSpc>
              <a:spcAft>
                <a:spcPts val="800"/>
              </a:spcAft>
            </a:pPr>
            <a:endParaRPr lang="fr-FR" sz="2000" b="1" dirty="0">
              <a:solidFill>
                <a:srgbClr val="00768F"/>
              </a:solidFill>
              <a:latin typeface="Calibri Light" panose="020F0302020204030204" pitchFamily="34" charset="0"/>
              <a:cs typeface="Calibri Light" panose="020F0302020204030204" pitchFamily="34" charset="0"/>
            </a:endParaRPr>
          </a:p>
          <a:p>
            <a:pPr>
              <a:lnSpc>
                <a:spcPct val="106000"/>
              </a:lnSpc>
              <a:spcAft>
                <a:spcPts val="800"/>
              </a:spcAft>
            </a:pPr>
            <a:endParaRPr lang="fr-FR" sz="2000" dirty="0">
              <a:solidFill>
                <a:srgbClr val="00768F"/>
              </a:solidFill>
              <a:latin typeface="Calibri Light" panose="020F0302020204030204" pitchFamily="34" charset="0"/>
              <a:cs typeface="Calibri Light" panose="020F0302020204030204" pitchFamily="34" charset="0"/>
            </a:endParaRPr>
          </a:p>
          <a:p>
            <a:pPr algn="ctr">
              <a:lnSpc>
                <a:spcPct val="106000"/>
              </a:lnSpc>
              <a:spcAft>
                <a:spcPts val="800"/>
              </a:spcAft>
            </a:pPr>
            <a:endParaRPr lang="fr-FR" sz="2000" dirty="0">
              <a:solidFill>
                <a:srgbClr val="00768F"/>
              </a:solidFill>
              <a:latin typeface="Calibri Light" panose="020F0302020204030204" pitchFamily="34" charset="0"/>
              <a:cs typeface="Calibri Light" panose="020F0302020204030204" pitchFamily="34" charset="0"/>
            </a:endParaRPr>
          </a:p>
          <a:p>
            <a:pPr algn="ctr">
              <a:lnSpc>
                <a:spcPct val="106000"/>
              </a:lnSpc>
              <a:spcAft>
                <a:spcPts val="800"/>
              </a:spcAft>
            </a:pPr>
            <a:endParaRPr lang="fr-FR" sz="2000" dirty="0">
              <a:solidFill>
                <a:srgbClr val="00768F"/>
              </a:solidFill>
              <a:latin typeface="Calibri Light" panose="020F0302020204030204" pitchFamily="34" charset="0"/>
              <a:cs typeface="Calibri Light" panose="020F0302020204030204" pitchFamily="34" charset="0"/>
            </a:endParaRPr>
          </a:p>
          <a:p>
            <a:pPr algn="ctr">
              <a:lnSpc>
                <a:spcPct val="106000"/>
              </a:lnSpc>
              <a:spcAft>
                <a:spcPts val="800"/>
              </a:spcAft>
            </a:pPr>
            <a:endParaRPr lang="fr-FR" sz="2000" dirty="0">
              <a:solidFill>
                <a:srgbClr val="00768F"/>
              </a:solidFill>
              <a:latin typeface="Calibri Light" panose="020F0302020204030204" pitchFamily="34" charset="0"/>
              <a:cs typeface="Calibri Light" panose="020F0302020204030204" pitchFamily="34" charset="0"/>
            </a:endParaRPr>
          </a:p>
          <a:p>
            <a:pPr algn="ctr">
              <a:lnSpc>
                <a:spcPct val="106000"/>
              </a:lnSpc>
              <a:spcAft>
                <a:spcPts val="800"/>
              </a:spcAft>
            </a:pPr>
            <a:endParaRPr lang="fr-FR" sz="2000" dirty="0">
              <a:solidFill>
                <a:srgbClr val="00768F"/>
              </a:solidFill>
              <a:latin typeface="Calibri Light" panose="020F0302020204030204" pitchFamily="34" charset="0"/>
              <a:cs typeface="Calibri Light" panose="020F0302020204030204" pitchFamily="34" charset="0"/>
            </a:endParaRPr>
          </a:p>
          <a:p>
            <a:pPr algn="ctr">
              <a:lnSpc>
                <a:spcPct val="106000"/>
              </a:lnSpc>
              <a:spcAft>
                <a:spcPts val="800"/>
              </a:spcAft>
            </a:pPr>
            <a:endParaRPr lang="fr-FR" sz="2000" dirty="0">
              <a:solidFill>
                <a:srgbClr val="00768F"/>
              </a:solidFill>
              <a:latin typeface="Calibri Light" panose="020F0302020204030204" pitchFamily="34" charset="0"/>
              <a:cs typeface="Calibri Light" panose="020F0302020204030204" pitchFamily="34" charset="0"/>
            </a:endParaRPr>
          </a:p>
          <a:p>
            <a:pPr algn="ctr">
              <a:lnSpc>
                <a:spcPct val="106000"/>
              </a:lnSpc>
              <a:spcAft>
                <a:spcPts val="800"/>
              </a:spcAft>
            </a:pPr>
            <a:endParaRPr lang="fr-FR" sz="2000" dirty="0">
              <a:solidFill>
                <a:srgbClr val="00768F"/>
              </a:solidFill>
              <a:latin typeface="Calibri Light" panose="020F0302020204030204" pitchFamily="34" charset="0"/>
              <a:cs typeface="Calibri Light" panose="020F0302020204030204" pitchFamily="34" charset="0"/>
            </a:endParaRPr>
          </a:p>
          <a:p>
            <a:pPr algn="ctr">
              <a:lnSpc>
                <a:spcPct val="106000"/>
              </a:lnSpc>
              <a:spcAft>
                <a:spcPts val="800"/>
              </a:spcAft>
            </a:pPr>
            <a:endParaRPr lang="fr-FR" sz="2000" dirty="0">
              <a:solidFill>
                <a:srgbClr val="00768F"/>
              </a:solidFill>
              <a:latin typeface="Calibri Light" panose="020F0302020204030204" pitchFamily="34" charset="0"/>
              <a:cs typeface="Calibri Light" panose="020F0302020204030204" pitchFamily="34" charset="0"/>
            </a:endParaRPr>
          </a:p>
          <a:p>
            <a:pPr marL="137094" indent="0" algn="just">
              <a:lnSpc>
                <a:spcPct val="110000"/>
              </a:lnSpc>
              <a:buNone/>
              <a:defRPr/>
            </a:pPr>
            <a:endParaRPr lang="fr-FR" altLang="en-US" sz="1874" dirty="0">
              <a:latin typeface="Calibri Light" panose="020F0302020204030204" pitchFamily="34" charset="0"/>
              <a:cs typeface="Calibri Light" panose="020F0302020204030204" pitchFamily="34" charset="0"/>
            </a:endParaRPr>
          </a:p>
        </p:txBody>
      </p:sp>
      <p:sp>
        <p:nvSpPr>
          <p:cNvPr id="2063" name="Titre 2"/>
          <p:cNvSpPr>
            <a:spLocks noGrp="1" noChangeArrowheads="1"/>
          </p:cNvSpPr>
          <p:nvPr>
            <p:ph type="title" idx="4294967295"/>
          </p:nvPr>
        </p:nvSpPr>
        <p:spPr>
          <a:xfrm>
            <a:off x="496998" y="133900"/>
            <a:ext cx="10281920" cy="945514"/>
          </a:xfrm>
        </p:spPr>
        <p:txBody>
          <a:bodyPr>
            <a:normAutofit/>
            <a:flatTx/>
          </a:bodyPr>
          <a:lstStyle/>
          <a:p>
            <a:pPr marL="137094"/>
            <a:r>
              <a:rPr lang="fr-FR" sz="2800" dirty="0">
                <a:solidFill>
                  <a:srgbClr val="0D85AE"/>
                </a:solidFill>
                <a:latin typeface="Calibri Light" panose="020F0302020204030204" pitchFamily="34" charset="0"/>
                <a:cs typeface="Calibri Light" panose="020F0302020204030204" pitchFamily="34" charset="0"/>
              </a:rPr>
              <a:t>Quelques rappels sur la règlementation applicable  </a:t>
            </a:r>
          </a:p>
        </p:txBody>
      </p:sp>
    </p:spTree>
    <p:extLst>
      <p:ext uri="{BB962C8B-B14F-4D97-AF65-F5344CB8AC3E}">
        <p14:creationId xmlns:p14="http://schemas.microsoft.com/office/powerpoint/2010/main" val="174683937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2" name="Espace réservé du contenu 1"/>
          <p:cNvSpPr>
            <a:spLocks noGrp="1" noChangeArrowheads="1"/>
          </p:cNvSpPr>
          <p:nvPr>
            <p:ph idx="4294967295"/>
          </p:nvPr>
        </p:nvSpPr>
        <p:spPr>
          <a:xfrm>
            <a:off x="496998" y="939114"/>
            <a:ext cx="10281920" cy="4976298"/>
          </a:xfrm>
        </p:spPr>
        <p:txBody>
          <a:bodyPr>
            <a:noAutofit/>
          </a:bodyPr>
          <a:lstStyle/>
          <a:p>
            <a:pPr>
              <a:spcBef>
                <a:spcPts val="0"/>
              </a:spcBef>
            </a:pPr>
            <a:r>
              <a:rPr lang="fr-FR" sz="2400" b="1" dirty="0">
                <a:solidFill>
                  <a:srgbClr val="0D85AE"/>
                </a:solidFill>
                <a:latin typeface="Calibri Light" panose="020F0302020204030204" pitchFamily="34" charset="0"/>
                <a:cs typeface="Calibri Light" panose="020F0302020204030204" pitchFamily="34" charset="0"/>
              </a:rPr>
              <a:t>Droit européen </a:t>
            </a:r>
          </a:p>
          <a:p>
            <a:pPr marL="137095" indent="0">
              <a:spcBef>
                <a:spcPts val="0"/>
              </a:spcBef>
              <a:buNone/>
            </a:pPr>
            <a:endParaRPr lang="fr-FR" sz="1600" b="1" dirty="0">
              <a:solidFill>
                <a:srgbClr val="0D85AE"/>
              </a:solidFill>
              <a:latin typeface="Calibri Light" panose="020F0302020204030204" pitchFamily="34" charset="0"/>
              <a:cs typeface="Calibri Light" panose="020F0302020204030204" pitchFamily="34" charset="0"/>
            </a:endParaRPr>
          </a:p>
          <a:p>
            <a:pPr>
              <a:spcBef>
                <a:spcPts val="0"/>
              </a:spcBef>
            </a:pPr>
            <a:r>
              <a:rPr lang="fr-FR" sz="2000" b="1" dirty="0">
                <a:solidFill>
                  <a:srgbClr val="0D85AE"/>
                </a:solidFill>
                <a:latin typeface="Calibri Light" panose="020F0302020204030204" pitchFamily="34" charset="0"/>
                <a:cs typeface="Calibri Light" panose="020F0302020204030204" pitchFamily="34" charset="0"/>
              </a:rPr>
              <a:t>Données personnelles : RGPD !  </a:t>
            </a:r>
          </a:p>
          <a:p>
            <a:pPr marL="137095" indent="0">
              <a:spcBef>
                <a:spcPts val="0"/>
              </a:spcBef>
              <a:buNone/>
            </a:pPr>
            <a:r>
              <a:rPr lang="fr-FR" sz="1800" dirty="0">
                <a:latin typeface="Calibri Light" panose="020F0302020204030204" pitchFamily="34" charset="0"/>
                <a:cs typeface="Calibri Light" panose="020F0302020204030204" pitchFamily="34" charset="0"/>
              </a:rPr>
              <a:t>Création d’un groupe de travail de l’EPDB </a:t>
            </a:r>
            <a:r>
              <a:rPr lang="fr-FR" sz="2000" dirty="0">
                <a:latin typeface="Calibri Light" panose="020F0302020204030204" pitchFamily="34" charset="0"/>
                <a:cs typeface="Calibri Light" panose="020F0302020204030204" pitchFamily="34" charset="0"/>
              </a:rPr>
              <a:t>(</a:t>
            </a:r>
            <a:r>
              <a:rPr lang="fr-FR" sz="1800" b="1" i="0" dirty="0" err="1">
                <a:solidFill>
                  <a:srgbClr val="0D85AE"/>
                </a:solidFill>
                <a:effectLst/>
                <a:latin typeface="Source Sans Pro" panose="020B0503030403020204" pitchFamily="34" charset="0"/>
              </a:rPr>
              <a:t>European</a:t>
            </a:r>
            <a:r>
              <a:rPr lang="fr-FR" sz="1800" b="1" i="0" dirty="0">
                <a:solidFill>
                  <a:srgbClr val="0D85AE"/>
                </a:solidFill>
                <a:effectLst/>
                <a:latin typeface="Source Sans Pro" panose="020B0503030403020204" pitchFamily="34" charset="0"/>
              </a:rPr>
              <a:t> Data Protection </a:t>
            </a:r>
            <a:r>
              <a:rPr lang="fr-FR" sz="1800" b="1" i="0" dirty="0" err="1">
                <a:solidFill>
                  <a:srgbClr val="0D85AE"/>
                </a:solidFill>
                <a:effectLst/>
                <a:latin typeface="Source Sans Pro" panose="020B0503030403020204" pitchFamily="34" charset="0"/>
              </a:rPr>
              <a:t>Board</a:t>
            </a:r>
            <a:r>
              <a:rPr lang="fr-FR" sz="1800" b="0" i="0" dirty="0">
                <a:effectLst/>
                <a:latin typeface="Source Sans Pro" panose="020B0503030403020204" pitchFamily="34" charset="0"/>
              </a:rPr>
              <a:t>) pour la coordination des décisions des autorités nationales de protection des données personnelles au sein de l’Union européenne</a:t>
            </a:r>
            <a:endParaRPr lang="fr-FR" sz="3600" dirty="0">
              <a:latin typeface="Calibri Light" panose="020F0302020204030204" pitchFamily="34" charset="0"/>
              <a:cs typeface="Calibri Light" panose="020F0302020204030204" pitchFamily="34" charset="0"/>
            </a:endParaRPr>
          </a:p>
          <a:p>
            <a:pPr marL="137095" indent="0">
              <a:spcBef>
                <a:spcPts val="0"/>
              </a:spcBef>
              <a:buNone/>
            </a:pPr>
            <a:endParaRPr lang="fr-FR" sz="1600" b="1" dirty="0">
              <a:solidFill>
                <a:srgbClr val="0D85AE"/>
              </a:solidFill>
              <a:latin typeface="Calibri Light" panose="020F0302020204030204" pitchFamily="34" charset="0"/>
              <a:cs typeface="Calibri Light" panose="020F0302020204030204" pitchFamily="34" charset="0"/>
            </a:endParaRPr>
          </a:p>
          <a:p>
            <a:pPr>
              <a:spcBef>
                <a:spcPts val="0"/>
              </a:spcBef>
            </a:pPr>
            <a:r>
              <a:rPr lang="fr-FR" sz="2000" b="1" dirty="0">
                <a:solidFill>
                  <a:srgbClr val="0D85AE"/>
                </a:solidFill>
                <a:latin typeface="Calibri Light" panose="020F0302020204030204" pitchFamily="34" charset="0"/>
                <a:cs typeface="Calibri Light" panose="020F0302020204030204" pitchFamily="34" charset="0"/>
              </a:rPr>
              <a:t>Responsabilité pénale :  </a:t>
            </a:r>
            <a:r>
              <a:rPr lang="fr-FR" sz="2000" b="1" dirty="0">
                <a:solidFill>
                  <a:srgbClr val="0D85AE"/>
                </a:solidFill>
                <a:latin typeface="Calibri Light" panose="020F0302020204030204" pitchFamily="34" charset="0"/>
                <a:cs typeface="Calibri Light" panose="020F0302020204030204" pitchFamily="34" charset="0"/>
                <a:hlinkClick r:id="rId2">
                  <a:extLst>
                    <a:ext uri="{A12FA001-AC4F-418D-AE19-62706E023703}">
                      <ahyp:hlinkClr xmlns:ahyp="http://schemas.microsoft.com/office/drawing/2018/hyperlinkcolor" val="tx"/>
                    </a:ext>
                  </a:extLst>
                </a:hlinkClick>
              </a:rPr>
              <a:t>rapport d’Europol </a:t>
            </a:r>
            <a:r>
              <a:rPr lang="fr-FR" sz="2000" b="1" dirty="0">
                <a:latin typeface="Calibri Light" panose="020F0302020204030204" pitchFamily="34" charset="0"/>
                <a:cs typeface="Calibri Light" panose="020F0302020204030204" pitchFamily="34" charset="0"/>
              </a:rPr>
              <a:t>en avril 2023 </a:t>
            </a:r>
          </a:p>
          <a:p>
            <a:pPr marL="137095" indent="0">
              <a:spcBef>
                <a:spcPts val="0"/>
              </a:spcBef>
              <a:buNone/>
            </a:pPr>
            <a:endParaRPr lang="fr-FR" sz="2000" b="1" dirty="0">
              <a:latin typeface="Calibri Light" panose="020F0302020204030204" pitchFamily="34" charset="0"/>
              <a:cs typeface="Calibri Light" panose="020F0302020204030204" pitchFamily="34" charset="0"/>
            </a:endParaRPr>
          </a:p>
          <a:p>
            <a:pPr marL="137095" indent="0">
              <a:spcBef>
                <a:spcPts val="0"/>
              </a:spcBef>
              <a:buNone/>
            </a:pPr>
            <a:r>
              <a:rPr lang="fr-FR" sz="1800" b="1" dirty="0">
                <a:latin typeface="Calibri Light" panose="020F0302020204030204" pitchFamily="34" charset="0"/>
                <a:ea typeface="Segoe UI Symbol" panose="020B0502040204020203" pitchFamily="34" charset="0"/>
                <a:cs typeface="Calibri Light" panose="020F0302020204030204" pitchFamily="34" charset="0"/>
              </a:rPr>
              <a:t>⮱</a:t>
            </a:r>
            <a:r>
              <a:rPr lang="fr-FR" sz="1800" b="1" dirty="0">
                <a:solidFill>
                  <a:srgbClr val="0D85AE"/>
                </a:solidFill>
                <a:latin typeface="Calibri Light" panose="020F0302020204030204" pitchFamily="34" charset="0"/>
                <a:ea typeface="Segoe UI Symbol" panose="020B0502040204020203" pitchFamily="34" charset="0"/>
                <a:cs typeface="Calibri Light" panose="020F0302020204030204" pitchFamily="34" charset="0"/>
              </a:rPr>
              <a:t>objectif : </a:t>
            </a:r>
            <a:r>
              <a:rPr lang="fr-FR" sz="1800" b="1" dirty="0">
                <a:latin typeface="Calibri Light" panose="020F0302020204030204" pitchFamily="34" charset="0"/>
                <a:ea typeface="Segoe UI Symbol" panose="020B0502040204020203" pitchFamily="34" charset="0"/>
                <a:cs typeface="Calibri Light" panose="020F0302020204030204" pitchFamily="34" charset="0"/>
              </a:rPr>
              <a:t>sensibiliser les entreprises de l’IA aux risques potentiels d’usage des agents conversationnels à des fins criminelles ou  délictuelles :</a:t>
            </a:r>
          </a:p>
          <a:p>
            <a:pPr marL="137095" indent="0">
              <a:spcBef>
                <a:spcPts val="0"/>
              </a:spcBef>
              <a:buNone/>
            </a:pPr>
            <a:r>
              <a:rPr lang="fr-FR" sz="1800" b="1" dirty="0">
                <a:solidFill>
                  <a:srgbClr val="0D85AE"/>
                </a:solidFill>
                <a:effectLst/>
                <a:latin typeface="Calibri Light" panose="020F0302020204030204" pitchFamily="34" charset="0"/>
                <a:ea typeface="Times New Roman" panose="02020603050405020304" pitchFamily="18" charset="0"/>
                <a:cs typeface="Calibri Light" panose="020F0302020204030204" pitchFamily="34" charset="0"/>
              </a:rPr>
              <a:t>- fraude et ingénierie sociale : </a:t>
            </a:r>
            <a:r>
              <a:rPr lang="fr-FR" sz="1800" dirty="0">
                <a:effectLst/>
                <a:latin typeface="Calibri Light" panose="020F0302020204030204" pitchFamily="34" charset="0"/>
                <a:ea typeface="Times New Roman" panose="02020603050405020304" pitchFamily="18" charset="0"/>
                <a:cs typeface="Calibri Light" panose="020F0302020204030204" pitchFamily="34" charset="0"/>
              </a:rPr>
              <a:t>la capacité de ChatGPT à rédiger des textes très réalistes en fait un outil utile à des fins de phishing. </a:t>
            </a:r>
            <a:endParaRPr lang="fr-FR" sz="1800" b="1" dirty="0">
              <a:effectLst/>
              <a:latin typeface="Calibri Light" panose="020F0302020204030204" pitchFamily="34" charset="0"/>
              <a:ea typeface="Segoe UI Symbol" panose="020B0502040204020203" pitchFamily="34" charset="0"/>
              <a:cs typeface="Calibri Light" panose="020F0302020204030204" pitchFamily="34" charset="0"/>
            </a:endParaRPr>
          </a:p>
          <a:p>
            <a:pPr marL="137095" indent="0">
              <a:spcBef>
                <a:spcPts val="0"/>
              </a:spcBef>
              <a:buNone/>
            </a:pPr>
            <a:r>
              <a:rPr lang="fr-FR" sz="1800" b="1" dirty="0">
                <a:solidFill>
                  <a:srgbClr val="0D85AE"/>
                </a:solidFill>
                <a:effectLst/>
                <a:latin typeface="Calibri Light" panose="020F0302020204030204" pitchFamily="34" charset="0"/>
                <a:ea typeface="Times New Roman" panose="02020603050405020304" pitchFamily="18" charset="0"/>
                <a:cs typeface="Calibri Light" panose="020F0302020204030204" pitchFamily="34" charset="0"/>
              </a:rPr>
              <a:t>- désinformation : </a:t>
            </a:r>
            <a:r>
              <a:rPr lang="fr-FR" sz="1800" dirty="0">
                <a:effectLst/>
                <a:latin typeface="Calibri Light" panose="020F0302020204030204" pitchFamily="34" charset="0"/>
                <a:ea typeface="Times New Roman" panose="02020603050405020304" pitchFamily="18" charset="0"/>
                <a:cs typeface="Calibri Light" panose="020F0302020204030204" pitchFamily="34" charset="0"/>
              </a:rPr>
              <a:t>ChatGPT excelle dans la production de texte authentique à grande vitesse et à large échelle, ce qui rend le modèle idéal à des fins de propagande et de désinformation.</a:t>
            </a:r>
          </a:p>
          <a:p>
            <a:pPr marL="137095" indent="0">
              <a:spcBef>
                <a:spcPts val="0"/>
              </a:spcBef>
              <a:buNone/>
            </a:pPr>
            <a:r>
              <a:rPr lang="fr-FR" sz="1800" b="1" dirty="0">
                <a:solidFill>
                  <a:srgbClr val="0D85AE"/>
                </a:solidFill>
                <a:effectLst/>
                <a:latin typeface="Calibri Light" panose="020F0302020204030204" pitchFamily="34" charset="0"/>
                <a:ea typeface="Times New Roman" panose="02020603050405020304" pitchFamily="18" charset="0"/>
                <a:cs typeface="Calibri Light" panose="020F0302020204030204" pitchFamily="34" charset="0"/>
              </a:rPr>
              <a:t>- cybercriminalité : </a:t>
            </a:r>
            <a:r>
              <a:rPr lang="fr-FR" sz="1800" dirty="0">
                <a:effectLst/>
                <a:latin typeface="Calibri Light" panose="020F0302020204030204" pitchFamily="34" charset="0"/>
                <a:ea typeface="Times New Roman" panose="02020603050405020304" pitchFamily="18" charset="0"/>
                <a:cs typeface="Calibri Light" panose="020F0302020204030204" pitchFamily="34" charset="0"/>
              </a:rPr>
              <a:t>en plus de générer un langage de type humain, ChatGPT est capable de produire du code dans un certain nombre de langages de programmation différents. </a:t>
            </a:r>
            <a:endParaRPr lang="fr-FR" sz="1800" dirty="0">
              <a:latin typeface="Calibri Light" panose="020F0302020204030204" pitchFamily="34" charset="0"/>
              <a:ea typeface="Segoe UI Symbol" panose="020B0502040204020203" pitchFamily="34" charset="0"/>
              <a:cs typeface="Calibri Light" panose="020F0302020204030204" pitchFamily="34" charset="0"/>
            </a:endParaRPr>
          </a:p>
          <a:p>
            <a:pPr fontAlgn="base">
              <a:spcBef>
                <a:spcPts val="1020"/>
              </a:spcBef>
              <a:spcAft>
                <a:spcPts val="1020"/>
              </a:spcAft>
            </a:pPr>
            <a:endParaRPr lang="fr-FR" altLang="en-US" sz="2000" dirty="0">
              <a:solidFill>
                <a:srgbClr val="00768F"/>
              </a:solidFill>
              <a:latin typeface="Calibri Light" panose="020F0302020204030204" pitchFamily="34" charset="0"/>
              <a:cs typeface="Calibri Light" panose="020F0302020204030204" pitchFamily="34" charset="0"/>
            </a:endParaRPr>
          </a:p>
        </p:txBody>
      </p:sp>
      <p:sp>
        <p:nvSpPr>
          <p:cNvPr id="2063" name="Titre 2"/>
          <p:cNvSpPr>
            <a:spLocks noGrp="1" noChangeArrowheads="1"/>
          </p:cNvSpPr>
          <p:nvPr>
            <p:ph type="title" idx="4294967295"/>
          </p:nvPr>
        </p:nvSpPr>
        <p:spPr>
          <a:xfrm>
            <a:off x="496998" y="133899"/>
            <a:ext cx="10281920" cy="1071033"/>
          </a:xfrm>
        </p:spPr>
        <p:txBody>
          <a:bodyPr>
            <a:normAutofit/>
            <a:flatTx/>
          </a:bodyPr>
          <a:lstStyle/>
          <a:p>
            <a:pPr marL="137094"/>
            <a:r>
              <a:rPr lang="fr-FR" sz="2800" dirty="0">
                <a:solidFill>
                  <a:srgbClr val="0D85AE"/>
                </a:solidFill>
                <a:latin typeface="Calibri Light" panose="020F0302020204030204" pitchFamily="34" charset="0"/>
                <a:cs typeface="Calibri Light" panose="020F0302020204030204" pitchFamily="34" charset="0"/>
              </a:rPr>
              <a:t>Quelques rappels sur la règlementation applicable </a:t>
            </a:r>
          </a:p>
        </p:txBody>
      </p:sp>
    </p:spTree>
    <p:extLst>
      <p:ext uri="{BB962C8B-B14F-4D97-AF65-F5344CB8AC3E}">
        <p14:creationId xmlns:p14="http://schemas.microsoft.com/office/powerpoint/2010/main" val="170324627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2" name="Espace réservé du contenu 1"/>
          <p:cNvSpPr>
            <a:spLocks noGrp="1" noChangeArrowheads="1"/>
          </p:cNvSpPr>
          <p:nvPr>
            <p:ph idx="4294967295"/>
          </p:nvPr>
        </p:nvSpPr>
        <p:spPr>
          <a:xfrm>
            <a:off x="496998" y="1210047"/>
            <a:ext cx="10281920" cy="4677372"/>
          </a:xfrm>
        </p:spPr>
        <p:txBody>
          <a:bodyPr>
            <a:noAutofit/>
          </a:bodyPr>
          <a:lstStyle/>
          <a:p>
            <a:pPr fontAlgn="base">
              <a:spcBef>
                <a:spcPts val="1020"/>
              </a:spcBef>
              <a:spcAft>
                <a:spcPts val="1020"/>
              </a:spcAft>
            </a:pPr>
            <a:r>
              <a:rPr lang="fr-FR" altLang="en-US" sz="2400" b="1" dirty="0">
                <a:solidFill>
                  <a:srgbClr val="0D85AE"/>
                </a:solidFill>
                <a:latin typeface="Calibri Light" panose="020F0302020204030204" pitchFamily="34" charset="0"/>
                <a:cs typeface="Calibri Light" panose="020F0302020204030204" pitchFamily="34" charset="0"/>
              </a:rPr>
              <a:t>En droit français </a:t>
            </a:r>
          </a:p>
          <a:p>
            <a:pPr fontAlgn="base">
              <a:spcBef>
                <a:spcPts val="1020"/>
              </a:spcBef>
              <a:spcAft>
                <a:spcPts val="1020"/>
              </a:spcAft>
            </a:pPr>
            <a:r>
              <a:rPr lang="fr-FR" altLang="en-US" sz="1800" b="1" dirty="0">
                <a:solidFill>
                  <a:srgbClr val="0D85AE"/>
                </a:solidFill>
                <a:latin typeface="Calibri Light" panose="020F0302020204030204" pitchFamily="34" charset="0"/>
                <a:cs typeface="Calibri Light" panose="020F0302020204030204" pitchFamily="34" charset="0"/>
              </a:rPr>
              <a:t>Cinq plaintes déposées devant la CNIL en avril 2023 </a:t>
            </a:r>
            <a:r>
              <a:rPr lang="fr-FR" altLang="en-US" sz="1800" dirty="0">
                <a:latin typeface="Calibri Light" panose="020F0302020204030204" pitchFamily="34" charset="0"/>
                <a:cs typeface="Calibri Light" panose="020F0302020204030204" pitchFamily="34" charset="0"/>
              </a:rPr>
              <a:t>par des avocats, un développeur et un député pour non respect du RGPD et plus précisément</a:t>
            </a:r>
            <a:r>
              <a:rPr lang="fr-FR" sz="1800" b="0" i="0" dirty="0">
                <a:solidFill>
                  <a:srgbClr val="212121"/>
                </a:solidFill>
                <a:effectLst/>
                <a:latin typeface="Source Sans Pro" panose="020B0503030403020204" pitchFamily="34" charset="0"/>
              </a:rPr>
              <a:t> </a:t>
            </a:r>
            <a:r>
              <a:rPr lang="fr-FR" sz="1800" b="0" i="0" dirty="0">
                <a:solidFill>
                  <a:srgbClr val="212121"/>
                </a:solidFill>
                <a:effectLst/>
                <a:latin typeface="Calibri Light" panose="020F0302020204030204" pitchFamily="34" charset="0"/>
                <a:cs typeface="Calibri Light" panose="020F0302020204030204" pitchFamily="34" charset="0"/>
              </a:rPr>
              <a:t>de leur droit d’accès et de leur </a:t>
            </a:r>
            <a:r>
              <a:rPr lang="fr-FR" altLang="en-US" sz="1800" dirty="0">
                <a:latin typeface="Calibri Light" panose="020F0302020204030204" pitchFamily="34" charset="0"/>
                <a:cs typeface="Calibri Light" panose="020F0302020204030204" pitchFamily="34" charset="0"/>
              </a:rPr>
              <a:t>droit de rectification des données personnelles les concernant, sont actuellement instruites. </a:t>
            </a:r>
          </a:p>
          <a:p>
            <a:pPr fontAlgn="base">
              <a:spcBef>
                <a:spcPts val="1020"/>
              </a:spcBef>
              <a:spcAft>
                <a:spcPts val="1020"/>
              </a:spcAft>
            </a:pPr>
            <a:r>
              <a:rPr lang="fr-FR" altLang="en-US" sz="1800" dirty="0">
                <a:latin typeface="Calibri Light" panose="020F0302020204030204" pitchFamily="34" charset="0"/>
                <a:cs typeface="Calibri Light" panose="020F0302020204030204" pitchFamily="34" charset="0"/>
              </a:rPr>
              <a:t>La CNIL a annoncé son </a:t>
            </a:r>
            <a:r>
              <a:rPr lang="fr-FR" altLang="en-US" sz="1800" b="1" dirty="0">
                <a:solidFill>
                  <a:srgbClr val="0D85AE"/>
                </a:solidFill>
                <a:latin typeface="Calibri Light" panose="020F0302020204030204" pitchFamily="34" charset="0"/>
                <a:cs typeface="Calibri Light" panose="020F0302020204030204" pitchFamily="34" charset="0"/>
              </a:rPr>
              <a:t>plan stratégique d’action  </a:t>
            </a:r>
            <a:r>
              <a:rPr lang="fr-FR" altLang="en-US" sz="1800" dirty="0">
                <a:latin typeface="Calibri Light" panose="020F0302020204030204" pitchFamily="34" charset="0"/>
                <a:cs typeface="Calibri Light" panose="020F0302020204030204" pitchFamily="34" charset="0"/>
              </a:rPr>
              <a:t>le 16 mai :</a:t>
            </a:r>
            <a:endParaRPr lang="fr-FR" sz="1800" dirty="0">
              <a:effectLst/>
            </a:endParaRPr>
          </a:p>
          <a:p>
            <a:pPr marL="742950" lvl="1" indent="-285750">
              <a:spcAft>
                <a:spcPts val="750"/>
              </a:spcAft>
              <a:buSzPts val="1000"/>
              <a:buFont typeface="Courier New" panose="02070309020205020404" pitchFamily="49" charset="0"/>
              <a:buChar char="o"/>
              <a:tabLst>
                <a:tab pos="914400" algn="l"/>
              </a:tabLst>
            </a:pPr>
            <a:r>
              <a:rPr lang="fr-FR" sz="1800" b="1"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appréhender le fonctionnement des systèmes d’IA </a:t>
            </a:r>
            <a:r>
              <a:rPr lang="fr-FR" sz="18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et leurs impacts pour les personnes ;</a:t>
            </a:r>
            <a:endParaRPr lang="fr-FR" sz="1800" dirty="0">
              <a:effectLst/>
              <a:latin typeface="Calibri Light" panose="020F0302020204030204" pitchFamily="34" charset="0"/>
              <a:ea typeface="Times New Roman" panose="02020603050405020304" pitchFamily="18" charset="0"/>
              <a:cs typeface="Calibri Light" panose="020F0302020204030204" pitchFamily="34" charset="0"/>
            </a:endParaRPr>
          </a:p>
          <a:p>
            <a:pPr marL="742950" lvl="1" indent="-285750">
              <a:spcAft>
                <a:spcPts val="750"/>
              </a:spcAft>
              <a:buSzPts val="1000"/>
              <a:buFont typeface="Courier New" panose="02070309020205020404" pitchFamily="49" charset="0"/>
              <a:buChar char="o"/>
              <a:tabLst>
                <a:tab pos="914400" algn="l"/>
              </a:tabLst>
            </a:pPr>
            <a:r>
              <a:rPr lang="fr-FR" sz="18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permettre et </a:t>
            </a:r>
            <a:r>
              <a:rPr lang="fr-FR" sz="1800" b="1"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encadrer le développement d’IA respectueuses </a:t>
            </a:r>
            <a:r>
              <a:rPr lang="fr-FR" sz="18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de la vie privée ;</a:t>
            </a:r>
            <a:endParaRPr lang="fr-FR" sz="1800" dirty="0">
              <a:effectLst/>
              <a:latin typeface="Calibri Light" panose="020F0302020204030204" pitchFamily="34" charset="0"/>
              <a:ea typeface="Times New Roman" panose="02020603050405020304" pitchFamily="18" charset="0"/>
              <a:cs typeface="Calibri Light" panose="020F0302020204030204" pitchFamily="34" charset="0"/>
            </a:endParaRPr>
          </a:p>
          <a:p>
            <a:pPr marL="742950" lvl="1" indent="-285750">
              <a:spcAft>
                <a:spcPts val="750"/>
              </a:spcAft>
              <a:buSzPts val="1000"/>
              <a:buFont typeface="Courier New" panose="02070309020205020404" pitchFamily="49" charset="0"/>
              <a:buChar char="o"/>
              <a:tabLst>
                <a:tab pos="914400" algn="l"/>
              </a:tabLst>
            </a:pPr>
            <a:r>
              <a:rPr lang="fr-FR" sz="18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fédérer et </a:t>
            </a:r>
            <a:r>
              <a:rPr lang="fr-FR" sz="1800" b="1"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accompagner les acteurs innovants </a:t>
            </a:r>
            <a:r>
              <a:rPr lang="fr-FR" sz="18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de l’écosystème IA en France et en Europe ;</a:t>
            </a:r>
            <a:endParaRPr lang="fr-FR" sz="1800" dirty="0">
              <a:effectLst/>
              <a:latin typeface="Calibri Light" panose="020F0302020204030204" pitchFamily="34" charset="0"/>
              <a:ea typeface="Times New Roman" panose="02020603050405020304" pitchFamily="18" charset="0"/>
              <a:cs typeface="Calibri Light" panose="020F0302020204030204" pitchFamily="34" charset="0"/>
            </a:endParaRPr>
          </a:p>
          <a:p>
            <a:pPr marL="742950" lvl="1" indent="-285750">
              <a:spcAft>
                <a:spcPts val="750"/>
              </a:spcAft>
              <a:buSzPts val="1000"/>
              <a:buFont typeface="Courier New" panose="02070309020205020404" pitchFamily="49" charset="0"/>
              <a:buChar char="o"/>
              <a:tabLst>
                <a:tab pos="914400" algn="l"/>
              </a:tabLst>
            </a:pPr>
            <a:r>
              <a:rPr lang="fr-FR" sz="1800" b="1"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auditer et contrôler les systèmes d’IA </a:t>
            </a:r>
            <a:r>
              <a:rPr lang="fr-FR" sz="18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et protéger les personnes</a:t>
            </a:r>
            <a:r>
              <a:rPr lang="fr-FR" sz="1800" dirty="0">
                <a:solidFill>
                  <a:srgbClr val="71716E"/>
                </a:solidFill>
                <a:effectLst/>
                <a:latin typeface="Calibri Light" panose="020F0302020204030204" pitchFamily="34" charset="0"/>
                <a:ea typeface="Times New Roman" panose="02020603050405020304" pitchFamily="18" charset="0"/>
                <a:cs typeface="Calibri Light" panose="020F0302020204030204" pitchFamily="34" charset="0"/>
              </a:rPr>
              <a:t>.</a:t>
            </a:r>
            <a:endParaRPr lang="fr-FR" sz="1800" dirty="0">
              <a:effectLst/>
              <a:latin typeface="Calibri Light" panose="020F0302020204030204" pitchFamily="34" charset="0"/>
              <a:ea typeface="Times New Roman" panose="02020603050405020304" pitchFamily="18" charset="0"/>
              <a:cs typeface="Calibri Light" panose="020F0302020204030204" pitchFamily="34" charset="0"/>
            </a:endParaRPr>
          </a:p>
          <a:p>
            <a:r>
              <a:rPr lang="fr-FR" sz="1800" dirty="0">
                <a:effectLst/>
                <a:latin typeface="Calibri Light" panose="020F0302020204030204" pitchFamily="34" charset="0"/>
                <a:ea typeface="Times New Roman" panose="02020603050405020304" pitchFamily="18" charset="0"/>
                <a:cs typeface="Calibri Light" panose="020F0302020204030204" pitchFamily="34" charset="0"/>
              </a:rPr>
              <a:t>Le communiqué de la CNIL est ici</a:t>
            </a:r>
            <a:r>
              <a:rPr lang="fr-FR" sz="1800" b="1" dirty="0">
                <a:solidFill>
                  <a:srgbClr val="002060"/>
                </a:solidFill>
                <a:effectLst/>
                <a:latin typeface="Calibri Light" panose="020F0302020204030204" pitchFamily="34" charset="0"/>
                <a:ea typeface="Times New Roman" panose="02020603050405020304" pitchFamily="18" charset="0"/>
                <a:cs typeface="Calibri Light" panose="020F0302020204030204" pitchFamily="34" charset="0"/>
              </a:rPr>
              <a:t> </a:t>
            </a:r>
            <a:r>
              <a:rPr lang="fr-FR" sz="1800" b="1" u="sng"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hlinkClick r:id="rId2"/>
              </a:rPr>
              <a:t>📝</a:t>
            </a:r>
            <a:r>
              <a:rPr lang="fr-FR" sz="1800" b="1"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 </a:t>
            </a:r>
            <a:endParaRPr lang="fr-FR" sz="1800" dirty="0">
              <a:effectLst/>
              <a:latin typeface="Calibri Light" panose="020F0302020204030204" pitchFamily="34" charset="0"/>
              <a:ea typeface="Times New Roman" panose="02020603050405020304" pitchFamily="18" charset="0"/>
              <a:cs typeface="Calibri Light" panose="020F0302020204030204" pitchFamily="34" charset="0"/>
            </a:endParaRPr>
          </a:p>
          <a:p>
            <a:pPr fontAlgn="base">
              <a:spcBef>
                <a:spcPts val="1020"/>
              </a:spcBef>
              <a:spcAft>
                <a:spcPts val="1020"/>
              </a:spcAft>
            </a:pPr>
            <a:endParaRPr lang="fr-FR" altLang="en-US" sz="2000" dirty="0">
              <a:latin typeface="Calibri Light" panose="020F0302020204030204" pitchFamily="34" charset="0"/>
              <a:cs typeface="Calibri Light" panose="020F0302020204030204" pitchFamily="34" charset="0"/>
            </a:endParaRPr>
          </a:p>
        </p:txBody>
      </p:sp>
      <p:sp>
        <p:nvSpPr>
          <p:cNvPr id="2063" name="Titre 2"/>
          <p:cNvSpPr>
            <a:spLocks noGrp="1" noChangeArrowheads="1"/>
          </p:cNvSpPr>
          <p:nvPr>
            <p:ph type="title" idx="4294967295"/>
          </p:nvPr>
        </p:nvSpPr>
        <p:spPr>
          <a:xfrm>
            <a:off x="496998" y="133899"/>
            <a:ext cx="10281920" cy="1071033"/>
          </a:xfrm>
        </p:spPr>
        <p:txBody>
          <a:bodyPr>
            <a:normAutofit/>
            <a:flatTx/>
          </a:bodyPr>
          <a:lstStyle/>
          <a:p>
            <a:pPr marL="137094"/>
            <a:r>
              <a:rPr lang="fr-FR" sz="2800" dirty="0">
                <a:solidFill>
                  <a:srgbClr val="0D85AE"/>
                </a:solidFill>
                <a:latin typeface="Calibri Light" panose="020F0302020204030204" pitchFamily="34" charset="0"/>
                <a:cs typeface="Calibri Light" panose="020F0302020204030204" pitchFamily="34" charset="0"/>
              </a:rPr>
              <a:t>Quelques rappels sur la règlementation applicable </a:t>
            </a:r>
          </a:p>
        </p:txBody>
      </p:sp>
    </p:spTree>
    <p:extLst>
      <p:ext uri="{BB962C8B-B14F-4D97-AF65-F5344CB8AC3E}">
        <p14:creationId xmlns:p14="http://schemas.microsoft.com/office/powerpoint/2010/main" val="340790810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2" name="Espace réservé du contenu 1"/>
          <p:cNvSpPr>
            <a:spLocks noGrp="1" noChangeArrowheads="1"/>
          </p:cNvSpPr>
          <p:nvPr>
            <p:ph idx="4294967295"/>
          </p:nvPr>
        </p:nvSpPr>
        <p:spPr>
          <a:xfrm>
            <a:off x="496998" y="1079413"/>
            <a:ext cx="10281920" cy="4677372"/>
          </a:xfrm>
        </p:spPr>
        <p:txBody>
          <a:bodyPr>
            <a:noAutofit/>
          </a:bodyPr>
          <a:lstStyle/>
          <a:p>
            <a:pPr marL="137095" indent="0">
              <a:lnSpc>
                <a:spcPct val="106000"/>
              </a:lnSpc>
              <a:spcAft>
                <a:spcPts val="800"/>
              </a:spcAft>
              <a:buNone/>
            </a:pPr>
            <a:r>
              <a:rPr lang="fr-FR" sz="2000" b="1" dirty="0">
                <a:solidFill>
                  <a:srgbClr val="00768F"/>
                </a:solidFill>
                <a:latin typeface="Calibri Light" panose="020F0302020204030204" pitchFamily="34" charset="0"/>
                <a:cs typeface="Calibri Light" panose="020F0302020204030204" pitchFamily="34" charset="0"/>
              </a:rPr>
              <a:t>Et dans d’autres pays </a:t>
            </a:r>
            <a:endParaRPr lang="fr-FR" sz="2000" dirty="0">
              <a:solidFill>
                <a:srgbClr val="00768F"/>
              </a:solidFill>
              <a:latin typeface="Calibri Light" panose="020F0302020204030204" pitchFamily="34" charset="0"/>
              <a:cs typeface="Calibri Light" panose="020F0302020204030204" pitchFamily="34" charset="0"/>
            </a:endParaRPr>
          </a:p>
          <a:p>
            <a:pPr>
              <a:lnSpc>
                <a:spcPct val="106000"/>
              </a:lnSpc>
              <a:spcAft>
                <a:spcPts val="0"/>
              </a:spcAft>
            </a:pPr>
            <a:r>
              <a:rPr lang="fr-FR" sz="2000" b="1" dirty="0">
                <a:solidFill>
                  <a:srgbClr val="00768F"/>
                </a:solidFill>
                <a:latin typeface="Calibri Light" panose="020F0302020204030204" pitchFamily="34" charset="0"/>
                <a:cs typeface="Calibri Light" panose="020F0302020204030204" pitchFamily="34" charset="0"/>
              </a:rPr>
              <a:t>En Italie : </a:t>
            </a:r>
            <a:r>
              <a:rPr lang="fr-FR" sz="2000" dirty="0">
                <a:latin typeface="Calibri Light" panose="020F0302020204030204" pitchFamily="34" charset="0"/>
                <a:cs typeface="Calibri Light" panose="020F0302020204030204" pitchFamily="34" charset="0"/>
              </a:rPr>
              <a:t>Le 28 avril,</a:t>
            </a:r>
            <a:r>
              <a:rPr lang="fr-FR" sz="1800" dirty="0">
                <a:latin typeface="Calibri Light" panose="020F0302020204030204" pitchFamily="34" charset="0"/>
                <a:cs typeface="Calibri Light" panose="020F0302020204030204" pitchFamily="34" charset="0"/>
              </a:rPr>
              <a:t> Après une période de suspension de l’usage de ChatGPT, l’autorité italienne  l’a enjoint de :</a:t>
            </a:r>
          </a:p>
          <a:p>
            <a:pPr>
              <a:lnSpc>
                <a:spcPct val="106000"/>
              </a:lnSpc>
              <a:spcAft>
                <a:spcPts val="0"/>
              </a:spcAft>
              <a:buFontTx/>
              <a:buChar char="-"/>
            </a:pPr>
            <a:r>
              <a:rPr lang="fr-FR" sz="1800" dirty="0">
                <a:latin typeface="Calibri Light" panose="020F0302020204030204" pitchFamily="34" charset="0"/>
                <a:cs typeface="Calibri Light" panose="020F0302020204030204" pitchFamily="34" charset="0"/>
              </a:rPr>
              <a:t>Donner aux utilisateurs l’information des données personnelles utilisées les concernant</a:t>
            </a:r>
          </a:p>
          <a:p>
            <a:pPr>
              <a:lnSpc>
                <a:spcPct val="106000"/>
              </a:lnSpc>
              <a:spcAft>
                <a:spcPts val="0"/>
              </a:spcAft>
              <a:buFontTx/>
              <a:buChar char="-"/>
            </a:pPr>
            <a:r>
              <a:rPr lang="fr-FR" sz="1800" dirty="0">
                <a:latin typeface="Calibri Light" panose="020F0302020204030204" pitchFamily="34" charset="0"/>
                <a:cs typeface="Calibri Light" panose="020F0302020204030204" pitchFamily="34" charset="0"/>
              </a:rPr>
              <a:t>-Recueillir le consentement des utilisateurs pour l’usage de ces données</a:t>
            </a:r>
          </a:p>
          <a:p>
            <a:pPr>
              <a:lnSpc>
                <a:spcPct val="106000"/>
              </a:lnSpc>
              <a:spcAft>
                <a:spcPts val="0"/>
              </a:spcAft>
              <a:buFontTx/>
              <a:buChar char="-"/>
            </a:pPr>
            <a:r>
              <a:rPr lang="fr-FR" sz="1800" dirty="0">
                <a:latin typeface="Calibri Light" panose="020F0302020204030204" pitchFamily="34" charset="0"/>
                <a:cs typeface="Calibri Light" panose="020F0302020204030204" pitchFamily="34" charset="0"/>
              </a:rPr>
              <a:t>- mettre en place une protection des utilisateurs mineurs.</a:t>
            </a:r>
          </a:p>
          <a:p>
            <a:pPr>
              <a:lnSpc>
                <a:spcPct val="106000"/>
              </a:lnSpc>
              <a:spcAft>
                <a:spcPts val="0"/>
              </a:spcAft>
              <a:buFont typeface="Wingdings" panose="05000000000000000000" pitchFamily="2" charset="2"/>
              <a:buChar char="Ø"/>
            </a:pPr>
            <a:r>
              <a:rPr lang="fr-FR" sz="2000" b="1" i="0" dirty="0">
                <a:solidFill>
                  <a:srgbClr val="0D85AE"/>
                </a:solidFill>
                <a:effectLst/>
                <a:latin typeface="Calibri Light" panose="020F0302020204030204" pitchFamily="34" charset="0"/>
                <a:cs typeface="Calibri Light" panose="020F0302020204030204" pitchFamily="34" charset="0"/>
              </a:rPr>
              <a:t>En </a:t>
            </a:r>
            <a:r>
              <a:rPr lang="fr-FR" sz="2000" b="1" dirty="0">
                <a:solidFill>
                  <a:srgbClr val="0D85AE"/>
                </a:solidFill>
                <a:latin typeface="Calibri Light" panose="020F0302020204030204" pitchFamily="34" charset="0"/>
                <a:cs typeface="Calibri Light" panose="020F0302020204030204" pitchFamily="34" charset="0"/>
              </a:rPr>
              <a:t>Espagne : </a:t>
            </a:r>
            <a:r>
              <a:rPr lang="fr-FR" sz="1800" dirty="0">
                <a:latin typeface="Calibri Light" panose="020F0302020204030204" pitchFamily="34" charset="0"/>
                <a:cs typeface="Calibri Light" panose="020F0302020204030204" pitchFamily="34" charset="0"/>
              </a:rPr>
              <a:t>L’</a:t>
            </a:r>
            <a:r>
              <a:rPr lang="fr-FR" sz="1800" b="0" i="0" dirty="0">
                <a:effectLst/>
                <a:latin typeface="Calibri Light" panose="020F0302020204030204" pitchFamily="34" charset="0"/>
                <a:cs typeface="Calibri Light" panose="020F0302020204030204" pitchFamily="34" charset="0"/>
              </a:rPr>
              <a:t>AEPD, l’agence espagnole de protection des données, a ouvert une enquête préliminaire sur OpenAI, l’entreprise américaine qui développe ChatGPT, selon</a:t>
            </a:r>
            <a:r>
              <a:rPr lang="fr-FR" sz="1800" b="0" i="0" dirty="0">
                <a:effectLst/>
                <a:latin typeface="Calibri Light" panose="020F0302020204030204" pitchFamily="34" charset="0"/>
                <a:cs typeface="Calibri Light" panose="020F0302020204030204" pitchFamily="34" charset="0"/>
                <a:hlinkClick r:id="rId2" tooltip="Nouvelle fenêtre">
                  <a:extLst>
                    <a:ext uri="{A12FA001-AC4F-418D-AE19-62706E023703}">
                      <ahyp:hlinkClr xmlns:ahyp="http://schemas.microsoft.com/office/drawing/2018/hyperlinkcolor" val="tx"/>
                    </a:ext>
                  </a:extLst>
                </a:hlinkClick>
              </a:rPr>
              <a:t> </a:t>
            </a:r>
            <a:r>
              <a:rPr lang="fr-FR" sz="1800" b="0" i="0" dirty="0">
                <a:solidFill>
                  <a:srgbClr val="00768F"/>
                </a:solidFill>
                <a:effectLst/>
                <a:latin typeface="Calibri Light" panose="020F0302020204030204" pitchFamily="34" charset="0"/>
                <a:cs typeface="Calibri Light" panose="020F0302020204030204" pitchFamily="34" charset="0"/>
                <a:hlinkClick r:id="rId2" tooltip="Nouvelle fenêtre">
                  <a:extLst>
                    <a:ext uri="{A12FA001-AC4F-418D-AE19-62706E023703}">
                      <ahyp:hlinkClr xmlns:ahyp="http://schemas.microsoft.com/office/drawing/2018/hyperlinkcolor" val="tx"/>
                    </a:ext>
                  </a:extLst>
                </a:hlinkClick>
              </a:rPr>
              <a:t>un communiqué publié le 13 avril</a:t>
            </a:r>
            <a:r>
              <a:rPr lang="fr-FR" sz="1800" b="0" i="0" dirty="0">
                <a:solidFill>
                  <a:srgbClr val="383F4E"/>
                </a:solidFill>
                <a:effectLst/>
                <a:latin typeface="Calibri Light" panose="020F0302020204030204" pitchFamily="34" charset="0"/>
                <a:cs typeface="Calibri Light" panose="020F0302020204030204" pitchFamily="34" charset="0"/>
              </a:rPr>
              <a:t>.</a:t>
            </a:r>
            <a:endParaRPr lang="fr-FR" sz="1800" dirty="0">
              <a:latin typeface="Calibri Light" panose="020F0302020204030204" pitchFamily="34" charset="0"/>
              <a:cs typeface="Calibri Light" panose="020F0302020204030204" pitchFamily="34" charset="0"/>
            </a:endParaRPr>
          </a:p>
          <a:p>
            <a:pPr>
              <a:lnSpc>
                <a:spcPct val="106000"/>
              </a:lnSpc>
              <a:spcAft>
                <a:spcPts val="800"/>
              </a:spcAft>
            </a:pPr>
            <a:r>
              <a:rPr lang="fr-FR" sz="2000" b="1" dirty="0">
                <a:solidFill>
                  <a:srgbClr val="0D85AE"/>
                </a:solidFill>
                <a:latin typeface="Calibri Light" panose="020F0302020204030204" pitchFamily="34" charset="0"/>
                <a:cs typeface="Calibri Light" panose="020F0302020204030204" pitchFamily="34" charset="0"/>
              </a:rPr>
              <a:t>En Allemagne :  </a:t>
            </a:r>
            <a:r>
              <a:rPr lang="fr-FR" sz="1800" dirty="0">
                <a:latin typeface="Calibri Light" panose="020F0302020204030204" pitchFamily="34" charset="0"/>
                <a:cs typeface="Calibri Light" panose="020F0302020204030204" pitchFamily="34" charset="0"/>
              </a:rPr>
              <a:t>Enquête ouverte le 24 avril et décision pendante d’ici au 11 juin</a:t>
            </a:r>
          </a:p>
          <a:p>
            <a:pPr>
              <a:lnSpc>
                <a:spcPct val="106000"/>
              </a:lnSpc>
              <a:spcAft>
                <a:spcPts val="800"/>
              </a:spcAft>
            </a:pPr>
            <a:r>
              <a:rPr lang="fr-FR" sz="2000" b="1" dirty="0">
                <a:solidFill>
                  <a:srgbClr val="0D85AE"/>
                </a:solidFill>
                <a:latin typeface="Calibri Light" panose="020F0302020204030204" pitchFamily="34" charset="0"/>
                <a:cs typeface="Calibri Light" panose="020F0302020204030204" pitchFamily="34" charset="0"/>
              </a:rPr>
              <a:t>Au Canada : </a:t>
            </a:r>
            <a:r>
              <a:rPr lang="fr-FR" sz="2000" dirty="0">
                <a:latin typeface="Calibri Light" panose="020F0302020204030204" pitchFamily="34" charset="0"/>
                <a:cs typeface="Calibri Light" panose="020F0302020204030204" pitchFamily="34" charset="0"/>
              </a:rPr>
              <a:t>Le Commissariat à la protection de la vie privée a </a:t>
            </a:r>
            <a:r>
              <a:rPr lang="fr-FR" sz="2000" dirty="0">
                <a:solidFill>
                  <a:srgbClr val="00768F"/>
                </a:solidFill>
                <a:latin typeface="Calibri Light" panose="020F0302020204030204" pitchFamily="34" charset="0"/>
                <a:cs typeface="Calibri Light" panose="020F0302020204030204" pitchFamily="34" charset="0"/>
                <a:hlinkClick r:id="rId3">
                  <a:extLst>
                    <a:ext uri="{A12FA001-AC4F-418D-AE19-62706E023703}">
                      <ahyp:hlinkClr xmlns:ahyp="http://schemas.microsoft.com/office/drawing/2018/hyperlinkcolor" val="tx"/>
                    </a:ext>
                  </a:extLst>
                </a:hlinkClick>
              </a:rPr>
              <a:t>ouvert une enquête le 4 avril</a:t>
            </a:r>
            <a:r>
              <a:rPr lang="fr-FR" sz="2000" dirty="0">
                <a:latin typeface="Calibri Light" panose="020F0302020204030204" pitchFamily="34" charset="0"/>
                <a:cs typeface="Calibri Light" panose="020F0302020204030204" pitchFamily="34" charset="0"/>
              </a:rPr>
              <a:t>.</a:t>
            </a:r>
          </a:p>
          <a:p>
            <a:pPr>
              <a:lnSpc>
                <a:spcPct val="106000"/>
              </a:lnSpc>
              <a:spcAft>
                <a:spcPts val="800"/>
              </a:spcAft>
            </a:pPr>
            <a:r>
              <a:rPr lang="fr-FR" sz="2000" b="1" dirty="0">
                <a:solidFill>
                  <a:srgbClr val="0D85AE"/>
                </a:solidFill>
                <a:latin typeface="Calibri Light" panose="020F0302020204030204" pitchFamily="34" charset="0"/>
                <a:cs typeface="Calibri Light" panose="020F0302020204030204" pitchFamily="34" charset="0"/>
              </a:rPr>
              <a:t>Et dans les entreprises : </a:t>
            </a:r>
            <a:r>
              <a:rPr lang="fr-FR" sz="2000" b="1" dirty="0">
                <a:latin typeface="Calibri Light" panose="020F0302020204030204" pitchFamily="34" charset="0"/>
                <a:cs typeface="Calibri Light" panose="020F0302020204030204" pitchFamily="34" charset="0"/>
              </a:rPr>
              <a:t>Samsung, Apple, Amazon, Goldman Sachs …</a:t>
            </a:r>
            <a:r>
              <a:rPr lang="fr-FR" sz="2000" dirty="0">
                <a:latin typeface="Calibri Light" panose="020F0302020204030204" pitchFamily="34" charset="0"/>
                <a:cs typeface="Calibri Light" panose="020F0302020204030204" pitchFamily="34" charset="0"/>
              </a:rPr>
              <a:t>ont limité voire interdit l’usage de l’agent conversationnel.</a:t>
            </a:r>
          </a:p>
          <a:p>
            <a:pPr algn="ctr">
              <a:lnSpc>
                <a:spcPct val="106000"/>
              </a:lnSpc>
              <a:spcAft>
                <a:spcPts val="800"/>
              </a:spcAft>
            </a:pPr>
            <a:endParaRPr lang="fr-FR" sz="2000" dirty="0">
              <a:latin typeface="Calibri Light" panose="020F0302020204030204" pitchFamily="34" charset="0"/>
              <a:cs typeface="Calibri Light" panose="020F0302020204030204" pitchFamily="34" charset="0"/>
            </a:endParaRPr>
          </a:p>
          <a:p>
            <a:pPr algn="ctr">
              <a:lnSpc>
                <a:spcPct val="106000"/>
              </a:lnSpc>
              <a:spcAft>
                <a:spcPts val="800"/>
              </a:spcAft>
            </a:pPr>
            <a:endParaRPr lang="fr-FR" sz="2000" dirty="0">
              <a:latin typeface="Calibri Light" panose="020F0302020204030204" pitchFamily="34" charset="0"/>
              <a:cs typeface="Calibri Light" panose="020F0302020204030204" pitchFamily="34" charset="0"/>
            </a:endParaRPr>
          </a:p>
          <a:p>
            <a:pPr algn="ctr">
              <a:lnSpc>
                <a:spcPct val="106000"/>
              </a:lnSpc>
              <a:spcAft>
                <a:spcPts val="800"/>
              </a:spcAft>
            </a:pPr>
            <a:endParaRPr lang="fr-FR" sz="2000" dirty="0">
              <a:solidFill>
                <a:srgbClr val="00768F"/>
              </a:solidFill>
              <a:latin typeface="Calibri Light" panose="020F0302020204030204" pitchFamily="34" charset="0"/>
              <a:cs typeface="Calibri Light" panose="020F0302020204030204" pitchFamily="34" charset="0"/>
            </a:endParaRPr>
          </a:p>
        </p:txBody>
      </p:sp>
      <p:sp>
        <p:nvSpPr>
          <p:cNvPr id="2063" name="Titre 2"/>
          <p:cNvSpPr>
            <a:spLocks noGrp="1" noChangeArrowheads="1"/>
          </p:cNvSpPr>
          <p:nvPr>
            <p:ph type="title" idx="4294967295"/>
          </p:nvPr>
        </p:nvSpPr>
        <p:spPr>
          <a:xfrm>
            <a:off x="496998" y="133899"/>
            <a:ext cx="10281920" cy="1071033"/>
          </a:xfrm>
        </p:spPr>
        <p:txBody>
          <a:bodyPr>
            <a:normAutofit/>
            <a:flatTx/>
          </a:bodyPr>
          <a:lstStyle/>
          <a:p>
            <a:pPr marL="137094"/>
            <a:r>
              <a:rPr lang="fr-FR" sz="2800" dirty="0">
                <a:solidFill>
                  <a:srgbClr val="0D85AE"/>
                </a:solidFill>
                <a:latin typeface="Calibri Light" panose="020F0302020204030204" pitchFamily="34" charset="0"/>
                <a:cs typeface="Calibri Light" panose="020F0302020204030204" pitchFamily="34" charset="0"/>
              </a:rPr>
              <a:t>Quelques rappels sur la règlementation applicable </a:t>
            </a:r>
          </a:p>
        </p:txBody>
      </p:sp>
      <p:sp>
        <p:nvSpPr>
          <p:cNvPr id="2" name="Rectangle 1">
            <a:extLst>
              <a:ext uri="{FF2B5EF4-FFF2-40B4-BE49-F238E27FC236}">
                <a16:creationId xmlns:a16="http://schemas.microsoft.com/office/drawing/2014/main" id="{B207B6FF-6FA5-AEFD-3C46-9073DBE7F85C}"/>
              </a:ext>
            </a:extLst>
          </p:cNvPr>
          <p:cNvSpPr>
            <a:spLocks noChangeArrowheads="1"/>
          </p:cNvSpPr>
          <p:nvPr/>
        </p:nvSpPr>
        <p:spPr bwMode="auto">
          <a:xfrm>
            <a:off x="0" y="0"/>
            <a:ext cx="1143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3024284" tIns="0" rIns="0" bIns="20948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800" b="0" i="0" u="none" strike="noStrike" cap="none" normalizeH="0" baseline="0">
                <a:ln>
                  <a:noFill/>
                </a:ln>
                <a:solidFill>
                  <a:srgbClr val="000000"/>
                </a:solidFill>
                <a:effectLst/>
                <a:latin typeface="stratos-medium"/>
              </a:rPr>
              <a:t>CSRD : la Commission européenne pourrait abandonner l’obligation de reporting sur le climat</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500" b="0" i="0" u="none" strike="noStrike" cap="none" normalizeH="0" baseline="0">
                <a:ln>
                  <a:noFill/>
                </a:ln>
                <a:solidFill>
                  <a:srgbClr val="333333"/>
                </a:solidFill>
                <a:effectLst/>
                <a:latin typeface="stratos-light"/>
              </a:rPr>
              <a:t>Dans le cadre de l'adoption des actes délégués de la CSRD, la Commission européenne envisagerait d'enterrer l'obligation, pour les émetteurs, de reporting sur le changement climatique et sur les enjeux sociaux, prenant le contre-pied des recommandations de l’Efrag de novembre dernier. Si elle était confirmée, cette décision s'inscrirait dans un contexte marqué par l'augmentation des inquiétudes sur le sort de la CSRD (</a:t>
            </a:r>
            <a:r>
              <a:rPr kumimoji="0" lang="fr-FR" altLang="fr-FR" sz="1500" b="0" i="0" u="sng" strike="noStrike" cap="none" normalizeH="0" baseline="0">
                <a:ln>
                  <a:noFill/>
                </a:ln>
                <a:solidFill>
                  <a:srgbClr val="2981A9"/>
                </a:solidFill>
                <a:effectLst/>
                <a:latin typeface="stratos-light"/>
                <a:hlinkClick r:id="rId4" tooltip="lire sur AEF info"/>
              </a:rPr>
              <a:t>lire sur AEF info</a:t>
            </a:r>
            <a:r>
              <a:rPr kumimoji="0" lang="fr-FR" altLang="fr-FR" sz="1500" b="0" i="0" u="none" strike="noStrike" cap="none" normalizeH="0" baseline="0">
                <a:ln>
                  <a:noFill/>
                </a:ln>
                <a:solidFill>
                  <a:srgbClr val="333333"/>
                </a:solidFill>
                <a:effectLst/>
                <a:latin typeface="stratos-light"/>
              </a:rPr>
              <a:t>).</a:t>
            </a:r>
            <a:br>
              <a:rPr kumimoji="0" lang="fr-FR" altLang="fr-FR" sz="1500" b="0" i="0" u="none" strike="noStrike" cap="none" normalizeH="0" baseline="0">
                <a:ln>
                  <a:noFill/>
                </a:ln>
                <a:solidFill>
                  <a:srgbClr val="333333"/>
                </a:solidFill>
                <a:effectLst/>
                <a:latin typeface="stratos-light"/>
              </a:rPr>
            </a:b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a:ln>
                  <a:noFill/>
                </a:ln>
                <a:solidFill>
                  <a:schemeClr val="tx1"/>
                </a:solidFill>
                <a:effectLst/>
                <a:latin typeface="Arial" panose="020B0604020202020204" pitchFamily="34" charset="0"/>
              </a:rPr>
              <a:t>  </a:t>
            </a:r>
            <a:r>
              <a:rPr kumimoji="0" lang="fr-FR" altLang="fr-FR" sz="35400" b="0" i="0" u="none" strike="noStrike" cap="none" normalizeH="0" baseline="0">
                <a:ln>
                  <a:noFill/>
                </a:ln>
                <a:solidFill>
                  <a:schemeClr val="tx1"/>
                </a:solidFill>
                <a:effectLst/>
                <a:latin typeface="Arial" panose="020B060402020202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999999"/>
                </a:solidFill>
                <a:effectLst/>
                <a:latin typeface="stratos"/>
              </a:rPr>
              <a:t>Picpdia</a:t>
            </a: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a:ln>
                  <a:noFill/>
                </a:ln>
                <a:solidFill>
                  <a:srgbClr val="333333"/>
                </a:solidFill>
                <a:effectLst/>
                <a:latin typeface="calibri-light"/>
              </a:rPr>
              <a:t>Cela pourrait être une victoire pour les entreprises et une défaite pour les ONG. Selon les informations de la </a:t>
            </a:r>
            <a:r>
              <a:rPr kumimoji="0" lang="fr-FR" altLang="fr-FR" sz="1300" b="0" i="0" u="sng" strike="noStrike" cap="none" normalizeH="0" baseline="0">
                <a:ln>
                  <a:noFill/>
                </a:ln>
                <a:solidFill>
                  <a:srgbClr val="2981A9"/>
                </a:solidFill>
                <a:effectLst/>
                <a:latin typeface="calibri-light"/>
                <a:hlinkClick r:id="rId5"/>
              </a:rPr>
              <a:t>revue spécialisée </a:t>
            </a:r>
            <a:r>
              <a:rPr kumimoji="0" lang="fr-FR" altLang="fr-FR" sz="1300" b="0" i="1" u="sng" strike="noStrike" cap="none" normalizeH="0" baseline="0">
                <a:ln>
                  <a:noFill/>
                </a:ln>
                <a:solidFill>
                  <a:srgbClr val="2981A9"/>
                </a:solidFill>
                <a:effectLst/>
                <a:latin typeface="calibri-light"/>
                <a:hlinkClick r:id="rId5"/>
              </a:rPr>
              <a:t>Responsible Investor</a:t>
            </a:r>
            <a:r>
              <a:rPr kumimoji="0" lang="fr-FR" altLang="fr-FR" sz="1300" b="0" i="0" u="none" strike="noStrike" cap="none" normalizeH="0" baseline="0">
                <a:ln>
                  <a:noFill/>
                </a:ln>
                <a:solidFill>
                  <a:srgbClr val="333333"/>
                </a:solidFill>
                <a:effectLst/>
                <a:latin typeface="calibri-light"/>
              </a:rPr>
              <a:t>, confirmées à AEF info par une source proche de la Commission européenne, l’institution européenne envisagerait de ne pas introduire l’obligation de reporting sur le changement climatique, les droits sociaux et le financement dans son acte délégué en vue de l’application de la CSRD.</a:t>
            </a:r>
            <a:br>
              <a:rPr kumimoji="0" lang="fr-FR" altLang="fr-FR" sz="1300" b="0" i="0" u="none" strike="noStrike" cap="none" normalizeH="0" baseline="0">
                <a:ln>
                  <a:noFill/>
                </a:ln>
                <a:solidFill>
                  <a:srgbClr val="333333"/>
                </a:solidFill>
                <a:effectLst/>
                <a:latin typeface="calibri-light"/>
              </a:rPr>
            </a:b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a:ln>
                  <a:noFill/>
                </a:ln>
                <a:solidFill>
                  <a:srgbClr val="333333"/>
                </a:solidFill>
                <a:effectLst/>
                <a:latin typeface="stratos-medium"/>
              </a:rPr>
              <a:t>RÉINTRODUCTION DU PRINCIPE DE "PRÉSOMPTION RÉFUTABLE"</a:t>
            </a:r>
            <a:br>
              <a:rPr kumimoji="0" lang="fr-FR" altLang="fr-FR" sz="1400" b="0" i="0" u="none" strike="noStrike" cap="none" normalizeH="0" baseline="0">
                <a:ln>
                  <a:noFill/>
                </a:ln>
                <a:solidFill>
                  <a:srgbClr val="333333"/>
                </a:solidFill>
                <a:effectLst/>
                <a:latin typeface="stratos-medium"/>
              </a:rPr>
            </a:b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a:ln>
                  <a:noFill/>
                </a:ln>
                <a:solidFill>
                  <a:srgbClr val="333333"/>
                </a:solidFill>
                <a:effectLst/>
                <a:latin typeface="calibri-light"/>
              </a:rPr>
              <a:t>La Commission européenne conserverait ainsi le principe de "présomption réfutable" qui permet à un émetteur de justifier ou d’expliquer l’omission de certaines informations dans son reporting. La suppression de ce principe faisait partie des principales suggestions faites par l’Efrag à la Commission européenne en novembre 2022 (</a:t>
            </a:r>
            <a:r>
              <a:rPr kumimoji="0" lang="fr-FR" altLang="fr-FR" sz="1300" b="0" i="0" u="sng" strike="noStrike" cap="none" normalizeH="0" baseline="0">
                <a:ln>
                  <a:noFill/>
                </a:ln>
                <a:solidFill>
                  <a:srgbClr val="2981A9"/>
                </a:solidFill>
                <a:effectLst/>
                <a:latin typeface="calibri-light"/>
                <a:hlinkClick r:id="rId6" tooltip="lire sur AEF info"/>
              </a:rPr>
              <a:t>lire sur AEF info</a:t>
            </a:r>
            <a:r>
              <a:rPr kumimoji="0" lang="fr-FR" altLang="fr-FR" sz="1300" b="0" i="0" u="none" strike="noStrike" cap="none" normalizeH="0" baseline="0">
                <a:ln>
                  <a:noFill/>
                </a:ln>
                <a:solidFill>
                  <a:srgbClr val="333333"/>
                </a:solidFill>
                <a:effectLst/>
                <a:latin typeface="calibri-light"/>
              </a:rPr>
              <a:t>). "Mais certains émetteurs jugeaient la fin de ce mécanisme trop lourd et demandaient un assouplissement", rappelle un acteur proche du dossier.</a:t>
            </a:r>
            <a:br>
              <a:rPr kumimoji="0" lang="fr-FR" altLang="fr-FR" sz="1300" b="0" i="0" u="none" strike="noStrike" cap="none" normalizeH="0" baseline="0">
                <a:ln>
                  <a:noFill/>
                </a:ln>
                <a:solidFill>
                  <a:srgbClr val="333333"/>
                </a:solidFill>
                <a:effectLst/>
                <a:latin typeface="calibri-light"/>
              </a:rPr>
            </a:b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a:ln>
                  <a:noFill/>
                </a:ln>
                <a:solidFill>
                  <a:srgbClr val="333333"/>
                </a:solidFill>
                <a:effectLst/>
                <a:latin typeface="calibri-light"/>
              </a:rPr>
              <a:t>Seule l’obligation de communiquer sur la méthode utilisée pour préparer le reporting de durabilité resterait obligatoire.</a:t>
            </a: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a:ln>
                  <a:noFill/>
                </a:ln>
                <a:solidFill>
                  <a:srgbClr val="333333"/>
                </a:solidFill>
                <a:effectLst/>
                <a:latin typeface="calibri-light"/>
              </a:rPr>
              <a:t>S’il était confirmé, ce retour en arrière de la Commission implique que les émetteurs pourraient évoquer la non-matérialité pour, par exemple, ne pas divulguer leur bilan carbone sur les trois scopes. "Mais cette modification ne doit pas être interprétée comme une révolution", nuance notre source qui souligne que "l’évaluation de la matérialité sera contrôlée par les cabinets d’audit qui sont déjà responsables de l’analyse de la matérialité des autres normes de la CSRD". Cet expert tient à rappeler que les cabinets d’audit engagent leur responsabilité sur la certification de ce reporting. "La chaîne de qualité de l’information sera garantie puisqu’il ne s’agit que de dupliquer un mécanisme d’ores et déjà en place pour le reporting financier". "Toute l’information matérielle sera communiquée", assure encore cet acteur.</a:t>
            </a:r>
            <a:br>
              <a:rPr kumimoji="0" lang="fr-FR" altLang="fr-FR" sz="1300" b="0" i="0" u="none" strike="noStrike" cap="none" normalizeH="0" baseline="0">
                <a:ln>
                  <a:noFill/>
                </a:ln>
                <a:solidFill>
                  <a:srgbClr val="333333"/>
                </a:solidFill>
                <a:effectLst/>
                <a:latin typeface="calibri-light"/>
              </a:rPr>
            </a:b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a:ln>
                  <a:noFill/>
                </a:ln>
                <a:solidFill>
                  <a:srgbClr val="333333"/>
                </a:solidFill>
                <a:effectLst/>
                <a:latin typeface="stratos-medium"/>
              </a:rPr>
              <a:t>RISQUE DE BLOCAGE AU PARLEMENT</a:t>
            </a:r>
            <a:br>
              <a:rPr kumimoji="0" lang="fr-FR" altLang="fr-FR" sz="1400" b="0" i="0" u="none" strike="noStrike" cap="none" normalizeH="0" baseline="0">
                <a:ln>
                  <a:noFill/>
                </a:ln>
                <a:solidFill>
                  <a:srgbClr val="333333"/>
                </a:solidFill>
                <a:effectLst/>
                <a:latin typeface="stratos-medium"/>
              </a:rPr>
            </a:b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a:ln>
                  <a:noFill/>
                </a:ln>
                <a:solidFill>
                  <a:srgbClr val="333333"/>
                </a:solidFill>
                <a:effectLst/>
                <a:latin typeface="calibri-light"/>
              </a:rPr>
              <a:t>Ce rétropédalage intervient alors que les craintes sur l’application de la CSRD sont de plus en plus nombreuses. En cause, l’opposition de l’extrême droite, des conservateurs et d’une partie de Renew à l’application de l’ensemble des normes de la CSRD. Face au risque de blocage, le député Renew Pascal Canfin (</a:t>
            </a:r>
            <a:r>
              <a:rPr kumimoji="0" lang="fr-FR" altLang="fr-FR" sz="1300" b="0" i="0" u="sng" strike="noStrike" cap="none" normalizeH="0" baseline="0">
                <a:ln>
                  <a:noFill/>
                </a:ln>
                <a:solidFill>
                  <a:srgbClr val="2981A9"/>
                </a:solidFill>
                <a:effectLst/>
                <a:latin typeface="calibri-light"/>
                <a:hlinkClick r:id="rId4" tooltip="lire sur AEF info"/>
              </a:rPr>
              <a:t>lire sur AEF info</a:t>
            </a:r>
            <a:r>
              <a:rPr kumimoji="0" lang="fr-FR" altLang="fr-FR" sz="1300" b="0" i="0" u="none" strike="noStrike" cap="none" normalizeH="0" baseline="0">
                <a:ln>
                  <a:noFill/>
                </a:ln>
                <a:solidFill>
                  <a:srgbClr val="333333"/>
                </a:solidFill>
                <a:effectLst/>
                <a:latin typeface="calibri-light"/>
              </a:rPr>
              <a:t>) recommandait, le 11 avril dernier, de décaler l’adoption d’une partie des textes. "Si la Commission européenne présente les normes de l’Efrag dans leur intégralité dans ses actes délégués, il y a un risque que cela ne passe pas auprès du Parlement", expliquait l’élu à AEF info.</a:t>
            </a:r>
            <a:br>
              <a:rPr kumimoji="0" lang="fr-FR" altLang="fr-FR" sz="1300" b="0" i="0" u="none" strike="noStrike" cap="none" normalizeH="0" baseline="0">
                <a:ln>
                  <a:noFill/>
                </a:ln>
                <a:solidFill>
                  <a:srgbClr val="333333"/>
                </a:solidFill>
                <a:effectLst/>
                <a:latin typeface="calibri-light"/>
              </a:rPr>
            </a:b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a:ln>
                  <a:noFill/>
                </a:ln>
                <a:solidFill>
                  <a:srgbClr val="333333"/>
                </a:solidFill>
                <a:effectLst/>
                <a:latin typeface="calibri-light"/>
              </a:rPr>
              <a:t>L’adoption de l’acte délégué de la Commission européenne pourrait intervenir d’ici à la fin du mois de juin. Le temps pour l’institution d’évaluer les conclusions de la consultation interservices qui a pris fin le 17 mai dernier et de lancer une consultation publique d’une durée de quatre semaines.</a:t>
            </a:r>
            <a:br>
              <a:rPr kumimoji="0" lang="fr-FR" altLang="fr-FR" sz="1300" b="0" i="0" u="none" strike="noStrike" cap="none" normalizeH="0" baseline="0">
                <a:ln>
                  <a:noFill/>
                </a:ln>
                <a:solidFill>
                  <a:srgbClr val="333333"/>
                </a:solidFill>
                <a:effectLst/>
                <a:latin typeface="calibri-light"/>
              </a:rPr>
            </a:br>
            <a:endParaRPr kumimoji="0" lang="fr-FR" altLang="fr-FR"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300" b="0" i="0" u="none" strike="noStrike" cap="none" normalizeH="0" baseline="0">
                <a:ln>
                  <a:noFill/>
                </a:ln>
                <a:solidFill>
                  <a:srgbClr val="333333"/>
                </a:solidFill>
                <a:effectLst/>
                <a:latin typeface="calibri-light"/>
              </a:rPr>
              <a:t>Pour rappel, la CSRD entrera en vigueur en 2025 (sur l’exercice 2024) pour les grandes entreprises cotées puis pour les autres grandes entreprises en 2026 (sur l’exercice 2025), les PME cotées en 2027 (sur l’exercice 2026) et enfin les entreprises de pays tiers générant un chiffre d’affaires net de plus de 150 M€ dans l’UE en 2029 (sur l’exercice 2028).</a:t>
            </a:r>
            <a:endParaRPr kumimoji="0" lang="fr-FR" altLang="fr-FR" sz="1800" b="0" i="0" u="none" strike="noStrike" cap="none" normalizeH="0" baseline="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D8303D27-9C2D-6BE7-ADED-C1D00C3E195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639350" y="-3906838"/>
            <a:ext cx="10210800" cy="561975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346D7330-7511-D7E0-2B2F-34B87D03F2D3}"/>
              </a:ext>
            </a:extLst>
          </p:cNvPr>
          <p:cNvSpPr>
            <a:spLocks noChangeArrowheads="1"/>
          </p:cNvSpPr>
          <p:nvPr/>
        </p:nvSpPr>
        <p:spPr bwMode="auto">
          <a:xfrm>
            <a:off x="152400" y="104001"/>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200" b="0" i="0" u="none" strike="noStrike" cap="none" normalizeH="0" baseline="0" dirty="0">
                <a:ln>
                  <a:noFill/>
                </a:ln>
                <a:solidFill>
                  <a:srgbClr val="222222"/>
                </a:solidFill>
                <a:effectLst/>
                <a:latin typeface="inherit"/>
              </a:rPr>
            </a:b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4433802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3522DCE8-02E5-B546-2AFE-129197218DFD}"/>
              </a:ext>
            </a:extLst>
          </p:cNvPr>
          <p:cNvSpPr>
            <a:spLocks noGrp="1"/>
          </p:cNvSpPr>
          <p:nvPr>
            <p:ph idx="1"/>
          </p:nvPr>
        </p:nvSpPr>
        <p:spPr/>
        <p:txBody>
          <a:bodyPr/>
          <a:lstStyle/>
          <a:p>
            <a:pPr marL="137095" indent="0">
              <a:buNone/>
            </a:pPr>
            <a:endParaRPr lang="fr-FR" dirty="0">
              <a:solidFill>
                <a:srgbClr val="0D85AE"/>
              </a:solidFill>
              <a:effectLst>
                <a:outerShdw blurRad="38100" dist="38100" dir="2700000" algn="tl">
                  <a:srgbClr val="000000">
                    <a:alpha val="43137"/>
                  </a:srgbClr>
                </a:outerShdw>
              </a:effectLst>
            </a:endParaRPr>
          </a:p>
          <a:p>
            <a:pPr marL="137095" indent="0">
              <a:buNone/>
            </a:pPr>
            <a:r>
              <a:rPr lang="fr-FR" dirty="0">
                <a:solidFill>
                  <a:srgbClr val="0D85AE"/>
                </a:solidFill>
                <a:effectLst>
                  <a:outerShdw blurRad="38100" dist="38100" dir="2700000" algn="tl">
                    <a:srgbClr val="000000">
                      <a:alpha val="43137"/>
                    </a:srgbClr>
                  </a:outerShdw>
                </a:effectLst>
              </a:rPr>
              <a:t>Merci de votre attention !</a:t>
            </a:r>
          </a:p>
          <a:p>
            <a:pPr marL="137095" indent="0">
              <a:buNone/>
            </a:pPr>
            <a:endParaRPr lang="fr-FR" dirty="0">
              <a:solidFill>
                <a:srgbClr val="0D85AE"/>
              </a:solidFill>
              <a:effectLst>
                <a:outerShdw blurRad="38100" dist="38100" dir="2700000" algn="tl">
                  <a:srgbClr val="000000">
                    <a:alpha val="43137"/>
                  </a:srgbClr>
                </a:outerShdw>
              </a:effectLst>
            </a:endParaRPr>
          </a:p>
          <a:p>
            <a:pPr marL="137095" indent="0">
              <a:buNone/>
            </a:pPr>
            <a:r>
              <a:rPr lang="fr-FR" dirty="0">
                <a:solidFill>
                  <a:srgbClr val="0D85AE"/>
                </a:solidFill>
                <a:effectLst>
                  <a:outerShdw blurRad="38100" dist="38100" dir="2700000" algn="tl">
                    <a:srgbClr val="000000">
                      <a:alpha val="43137"/>
                    </a:srgbClr>
                  </a:outerShdw>
                </a:effectLst>
              </a:rPr>
              <a:t>		Avez-vous des questions ? </a:t>
            </a:r>
          </a:p>
        </p:txBody>
      </p:sp>
      <p:sp>
        <p:nvSpPr>
          <p:cNvPr id="3" name="Titre 2">
            <a:extLst>
              <a:ext uri="{FF2B5EF4-FFF2-40B4-BE49-F238E27FC236}">
                <a16:creationId xmlns:a16="http://schemas.microsoft.com/office/drawing/2014/main" id="{C8AD215C-ADD7-843E-A022-E742BCE97E69}"/>
              </a:ext>
            </a:extLst>
          </p:cNvPr>
          <p:cNvSpPr>
            <a:spLocks noGrp="1"/>
          </p:cNvSpPr>
          <p:nvPr>
            <p:ph type="title"/>
          </p:nvPr>
        </p:nvSpPr>
        <p:spPr/>
        <p:txBody>
          <a:bodyPr/>
          <a:lstStyle/>
          <a:p>
            <a:endParaRPr lang="fr-FR" dirty="0"/>
          </a:p>
        </p:txBody>
      </p:sp>
    </p:spTree>
    <p:extLst>
      <p:ext uri="{BB962C8B-B14F-4D97-AF65-F5344CB8AC3E}">
        <p14:creationId xmlns:p14="http://schemas.microsoft.com/office/powerpoint/2010/main" val="416273883"/>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Personnalisé 4">
      <a:dk1>
        <a:sysClr val="windowText" lastClr="000000"/>
      </a:dk1>
      <a:lt1>
        <a:sysClr val="window" lastClr="FFFFFF"/>
      </a:lt1>
      <a:dk2>
        <a:srgbClr val="464646"/>
      </a:dk2>
      <a:lt2>
        <a:srgbClr val="77D5EA"/>
      </a:lt2>
      <a:accent1>
        <a:srgbClr val="2DA2BF"/>
      </a:accent1>
      <a:accent2>
        <a:srgbClr val="DA1F28"/>
      </a:accent2>
      <a:accent3>
        <a:srgbClr val="DA1F28"/>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Arial"/>
        <a:cs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Arial"/>
        <a:cs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D9C06A7CC8DA64EB6B9928DDFC31D40" ma:contentTypeVersion="13" ma:contentTypeDescription="Create a new document." ma:contentTypeScope="" ma:versionID="25fecd627f1e9e99b5f62ff43f7ce1a7">
  <xsd:schema xmlns:xsd="http://www.w3.org/2001/XMLSchema" xmlns:xs="http://www.w3.org/2001/XMLSchema" xmlns:p="http://schemas.microsoft.com/office/2006/metadata/properties" xmlns:ns2="ed884dab-023b-4427-8d1e-651fe34f8a35" xmlns:ns3="9c7d6e98-181e-4608-b39c-4ba442178d11" targetNamespace="http://schemas.microsoft.com/office/2006/metadata/properties" ma:root="true" ma:fieldsID="747d082ec86ef645de9499069b04b7e6" ns2:_="" ns3:_="">
    <xsd:import namespace="ed884dab-023b-4427-8d1e-651fe34f8a35"/>
    <xsd:import namespace="9c7d6e98-181e-4608-b39c-4ba442178d1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884dab-023b-4427-8d1e-651fe34f8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c7d6e98-181e-4608-b39c-4ba442178d1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E2A55A-0EBD-41DC-B549-B21BC5B20CA9}">
  <ds:schemaRefs>
    <ds:schemaRef ds:uri="ed884dab-023b-4427-8d1e-651fe34f8a35"/>
    <ds:schemaRef ds:uri="http://schemas.microsoft.com/office/2006/documentManagement/types"/>
    <ds:schemaRef ds:uri="9c7d6e98-181e-4608-b39c-4ba442178d11"/>
    <ds:schemaRef ds:uri="http://www.w3.org/XML/1998/namespace"/>
    <ds:schemaRef ds:uri="http://purl.org/dc/dcmitype/"/>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F54C63C5-FE3A-49F1-AC60-4116B140FC26}">
  <ds:schemaRefs>
    <ds:schemaRef ds:uri="9c7d6e98-181e-4608-b39c-4ba442178d11"/>
    <ds:schemaRef ds:uri="ed884dab-023b-4427-8d1e-651fe34f8a3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0E07AD3-C79E-46B4-B205-2F4277492A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351</TotalTime>
  <Words>1379</Words>
  <Application>Microsoft Office PowerPoint</Application>
  <PresentationFormat>Personnalisé</PresentationFormat>
  <Paragraphs>107</Paragraphs>
  <Slides>7</Slides>
  <Notes>1</Notes>
  <HiddenSlides>0</HiddenSlides>
  <MMClips>0</MMClips>
  <ScaleCrop>false</ScaleCrop>
  <HeadingPairs>
    <vt:vector size="6" baseType="variant">
      <vt:variant>
        <vt:lpstr>Polices utilisées</vt:lpstr>
      </vt:variant>
      <vt:variant>
        <vt:i4>15</vt:i4>
      </vt:variant>
      <vt:variant>
        <vt:lpstr>Thème</vt:lpstr>
      </vt:variant>
      <vt:variant>
        <vt:i4>1</vt:i4>
      </vt:variant>
      <vt:variant>
        <vt:lpstr>Titres des diapositives</vt:lpstr>
      </vt:variant>
      <vt:variant>
        <vt:i4>7</vt:i4>
      </vt:variant>
    </vt:vector>
  </HeadingPairs>
  <TitlesOfParts>
    <vt:vector size="23" baseType="lpstr">
      <vt:lpstr>Arial</vt:lpstr>
      <vt:lpstr>Calibri</vt:lpstr>
      <vt:lpstr>Calibri Light</vt:lpstr>
      <vt:lpstr>calibri-light</vt:lpstr>
      <vt:lpstr>Courier New</vt:lpstr>
      <vt:lpstr>inherit</vt:lpstr>
      <vt:lpstr>Lucida Sans Unicode</vt:lpstr>
      <vt:lpstr>Source Sans Pro</vt:lpstr>
      <vt:lpstr>stratos</vt:lpstr>
      <vt:lpstr>stratos-light</vt:lpstr>
      <vt:lpstr>stratos-medium</vt:lpstr>
      <vt:lpstr>Verdana</vt:lpstr>
      <vt:lpstr>Wingdings</vt:lpstr>
      <vt:lpstr>Wingdings 2</vt:lpstr>
      <vt:lpstr>Wingdings 3</vt:lpstr>
      <vt:lpstr>Rotonde</vt:lpstr>
      <vt:lpstr>Présentation PowerPoint</vt:lpstr>
      <vt:lpstr>Déroulé de la table-ronde</vt:lpstr>
      <vt:lpstr>Quelques rappels sur la règlementation applicable  </vt:lpstr>
      <vt:lpstr>Quelques rappels sur la règlementation applicable </vt:lpstr>
      <vt:lpstr>Quelques rappels sur la règlementation applicable </vt:lpstr>
      <vt:lpstr>Quelques rappels sur la règlementation applicable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Kohlase, Donata</dc:creator>
  <cp:lastModifiedBy>Bourgeois, Michèle</cp:lastModifiedBy>
  <cp:revision>32</cp:revision>
  <dcterms:created xsi:type="dcterms:W3CDTF">2017-10-11T16:38:29Z</dcterms:created>
  <dcterms:modified xsi:type="dcterms:W3CDTF">2023-05-22T17:25:38Z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2017-10-11T00:00:00Z</vt:filetime>
  </property>
  <property fmtid="{D5CDD505-2E9C-101B-9397-08002B2CF9AE}" pid="3" name="Creator">
    <vt:lpwstr>Adobe Acrobat 17.12</vt:lpwstr>
  </property>
  <property fmtid="{D5CDD505-2E9C-101B-9397-08002B2CF9AE}" pid="4" name="LastSaved">
    <vt:filetime>2017-10-11T00:00:00Z</vt:filetime>
  </property>
  <property fmtid="{D5CDD505-2E9C-101B-9397-08002B2CF9AE}" pid="5" name="ContentTypeId">
    <vt:lpwstr>0x0101004D9C06A7CC8DA64EB6B9928DDFC31D40</vt:lpwstr>
  </property>
  <property fmtid="{D5CDD505-2E9C-101B-9397-08002B2CF9AE}" pid="6" name="AuthorIds_UIVersion_512">
    <vt:lpwstr>6</vt:lpwstr>
  </property>
  <property fmtid="{D5CDD505-2E9C-101B-9397-08002B2CF9AE}" pid="7" name="AuthorIds_UIVersion_1024">
    <vt:lpwstr>6</vt:lpwstr>
  </property>
  <property fmtid="{D5CDD505-2E9C-101B-9397-08002B2CF9AE}" pid="8" name="AuthorIds_UIVersion_2048">
    <vt:lpwstr>6</vt:lpwstr>
  </property>
  <property fmtid="{D5CDD505-2E9C-101B-9397-08002B2CF9AE}" pid="9" name="Order">
    <vt:r8>6446500</vt:r8>
  </property>
  <property fmtid="{D5CDD505-2E9C-101B-9397-08002B2CF9AE}" pid="10" name="xd_Signature">
    <vt:bool>false</vt:bool>
  </property>
  <property fmtid="{D5CDD505-2E9C-101B-9397-08002B2CF9AE}" pid="11" name="xd_ProgID">
    <vt:lpwstr/>
  </property>
  <property fmtid="{D5CDD505-2E9C-101B-9397-08002B2CF9AE}" pid="12" name="ComplianceAssetId">
    <vt:lpwstr/>
  </property>
  <property fmtid="{D5CDD505-2E9C-101B-9397-08002B2CF9AE}" pid="13" name="TemplateUrl">
    <vt:lpwstr/>
  </property>
  <property fmtid="{D5CDD505-2E9C-101B-9397-08002B2CF9AE}" pid="14" name="MSIP_Label_ced06422-c515-4a4e-a1f2-e6a0c0200eae_Enabled">
    <vt:lpwstr>true</vt:lpwstr>
  </property>
  <property fmtid="{D5CDD505-2E9C-101B-9397-08002B2CF9AE}" pid="15" name="MSIP_Label_ced06422-c515-4a4e-a1f2-e6a0c0200eae_SetDate">
    <vt:lpwstr>2023-04-25T13:46:46Z</vt:lpwstr>
  </property>
  <property fmtid="{D5CDD505-2E9C-101B-9397-08002B2CF9AE}" pid="16" name="MSIP_Label_ced06422-c515-4a4e-a1f2-e6a0c0200eae_Method">
    <vt:lpwstr>Standard</vt:lpwstr>
  </property>
  <property fmtid="{D5CDD505-2E9C-101B-9397-08002B2CF9AE}" pid="17" name="MSIP_Label_ced06422-c515-4a4e-a1f2-e6a0c0200eae_Name">
    <vt:lpwstr>Unclassifed</vt:lpwstr>
  </property>
  <property fmtid="{D5CDD505-2E9C-101B-9397-08002B2CF9AE}" pid="18" name="MSIP_Label_ced06422-c515-4a4e-a1f2-e6a0c0200eae_SiteId">
    <vt:lpwstr>e339bd4b-2e3b-4035-a452-2112d502f2ff</vt:lpwstr>
  </property>
  <property fmtid="{D5CDD505-2E9C-101B-9397-08002B2CF9AE}" pid="19" name="MSIP_Label_ced06422-c515-4a4e-a1f2-e6a0c0200eae_ActionId">
    <vt:lpwstr>71c655ed-d2ae-494b-aa61-9688e5a23f4e</vt:lpwstr>
  </property>
  <property fmtid="{D5CDD505-2E9C-101B-9397-08002B2CF9AE}" pid="20" name="MSIP_Label_ced06422-c515-4a4e-a1f2-e6a0c0200eae_ContentBits">
    <vt:lpwstr>0</vt:lpwstr>
  </property>
</Properties>
</file>